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diagrams/layout13.xml" ContentType="application/vnd.openxmlformats-officedocument.drawingml.diagramLayout+xml"/>
  <Override PartName="/ppt/diagrams/quickStyle20.xml" ContentType="application/vnd.openxmlformats-officedocument.drawingml.diagramStyl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colors12.xml" ContentType="application/vnd.openxmlformats-officedocument.drawingml.diagramColors+xml"/>
  <Default Extension="png" ContentType="image/png"/>
  <Override PartName="/ppt/diagrams/layout20.xml" ContentType="application/vnd.openxmlformats-officedocument.drawingml.diagram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diagrams/data19.xml" ContentType="application/vnd.openxmlformats-officedocument.drawingml.diagramData+xml"/>
  <Override PartName="/ppt/notesSlides/notesSlide4.xml" ContentType="application/vnd.openxmlformats-officedocument.presentationml.notesSlide+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slides/slide79.xml" ContentType="application/vnd.openxmlformats-officedocument.presentationml.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charts/chart1.xml" ContentType="application/vnd.openxmlformats-officedocument.drawingml.char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rawings/drawing1.xml" ContentType="application/vnd.openxmlformats-officedocument.drawingml.chartshapes+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slides/slide20.xml" ContentType="application/vnd.openxmlformats-officedocument.presentationml.slide+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slides/slide98.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sldIdLst>
    <p:sldId id="355" r:id="rId2"/>
    <p:sldId id="256" r:id="rId3"/>
    <p:sldId id="257" r:id="rId4"/>
    <p:sldId id="262" r:id="rId5"/>
    <p:sldId id="356" r:id="rId6"/>
    <p:sldId id="263" r:id="rId7"/>
    <p:sldId id="264" r:id="rId8"/>
    <p:sldId id="266" r:id="rId9"/>
    <p:sldId id="265" r:id="rId10"/>
    <p:sldId id="267" r:id="rId11"/>
    <p:sldId id="268" r:id="rId12"/>
    <p:sldId id="269" r:id="rId13"/>
    <p:sldId id="270" r:id="rId14"/>
    <p:sldId id="271" r:id="rId15"/>
    <p:sldId id="338" r:id="rId16"/>
    <p:sldId id="339" r:id="rId17"/>
    <p:sldId id="272" r:id="rId18"/>
    <p:sldId id="273" r:id="rId19"/>
    <p:sldId id="274" r:id="rId20"/>
    <p:sldId id="275" r:id="rId21"/>
    <p:sldId id="276" r:id="rId22"/>
    <p:sldId id="277" r:id="rId23"/>
    <p:sldId id="340" r:id="rId24"/>
    <p:sldId id="278" r:id="rId25"/>
    <p:sldId id="279" r:id="rId26"/>
    <p:sldId id="280" r:id="rId27"/>
    <p:sldId id="281" r:id="rId28"/>
    <p:sldId id="282" r:id="rId29"/>
    <p:sldId id="283" r:id="rId30"/>
    <p:sldId id="284" r:id="rId31"/>
    <p:sldId id="341" r:id="rId32"/>
    <p:sldId id="342" r:id="rId33"/>
    <p:sldId id="285" r:id="rId34"/>
    <p:sldId id="287" r:id="rId35"/>
    <p:sldId id="357" r:id="rId36"/>
    <p:sldId id="288" r:id="rId37"/>
    <p:sldId id="289" r:id="rId38"/>
    <p:sldId id="290" r:id="rId39"/>
    <p:sldId id="291" r:id="rId40"/>
    <p:sldId id="292" r:id="rId41"/>
    <p:sldId id="293" r:id="rId42"/>
    <p:sldId id="294" r:id="rId43"/>
    <p:sldId id="295" r:id="rId44"/>
    <p:sldId id="358"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43" r:id="rId68"/>
    <p:sldId id="345" r:id="rId69"/>
    <p:sldId id="344" r:id="rId70"/>
    <p:sldId id="346" r:id="rId71"/>
    <p:sldId id="347" r:id="rId72"/>
    <p:sldId id="319" r:id="rId73"/>
    <p:sldId id="348" r:id="rId74"/>
    <p:sldId id="320" r:id="rId75"/>
    <p:sldId id="349" r:id="rId76"/>
    <p:sldId id="321" r:id="rId77"/>
    <p:sldId id="359" r:id="rId78"/>
    <p:sldId id="350" r:id="rId79"/>
    <p:sldId id="351" r:id="rId80"/>
    <p:sldId id="352" r:id="rId81"/>
    <p:sldId id="322" r:id="rId82"/>
    <p:sldId id="323" r:id="rId83"/>
    <p:sldId id="324" r:id="rId84"/>
    <p:sldId id="353" r:id="rId85"/>
    <p:sldId id="325" r:id="rId86"/>
    <p:sldId id="326" r:id="rId87"/>
    <p:sldId id="354" r:id="rId88"/>
    <p:sldId id="327" r:id="rId89"/>
    <p:sldId id="328" r:id="rId90"/>
    <p:sldId id="329" r:id="rId91"/>
    <p:sldId id="330" r:id="rId92"/>
    <p:sldId id="331" r:id="rId93"/>
    <p:sldId id="332" r:id="rId94"/>
    <p:sldId id="333" r:id="rId95"/>
    <p:sldId id="334" r:id="rId96"/>
    <p:sldId id="335" r:id="rId97"/>
    <p:sldId id="336" r:id="rId98"/>
    <p:sldId id="337" r:id="rId9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54D0"/>
    <a:srgbClr val="D518DA"/>
    <a:srgbClr val="F5F56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0" autoAdjust="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title>
      <c:layout/>
    </c:title>
    <c:view3D>
      <c:rotX val="30"/>
      <c:perspective val="30"/>
    </c:view3D>
    <c:plotArea>
      <c:layout>
        <c:manualLayout>
          <c:layoutTarget val="inner"/>
          <c:xMode val="edge"/>
          <c:yMode val="edge"/>
          <c:x val="1.080246913580251E-2"/>
          <c:y val="0.13492819097283867"/>
          <c:w val="0.75034339457567956"/>
          <c:h val="0.83420544975732236"/>
        </c:manualLayout>
      </c:layout>
      <c:pie3DChart>
        <c:varyColors val="1"/>
        <c:ser>
          <c:idx val="0"/>
          <c:order val="0"/>
          <c:tx>
            <c:strRef>
              <c:f>Sheet1!$B$1</c:f>
              <c:strCache>
                <c:ptCount val="1"/>
                <c:pt idx="0">
                  <c:v>ACA调查数据</c:v>
                </c:pt>
              </c:strCache>
            </c:strRef>
          </c:tx>
          <c:spPr>
            <a:solidFill>
              <a:schemeClr val="accent3"/>
            </a:solidFill>
          </c:spPr>
          <c:explosion val="25"/>
          <c:dPt>
            <c:idx val="1"/>
            <c:spPr>
              <a:solidFill>
                <a:srgbClr val="FF0000"/>
              </a:solidFill>
            </c:spPr>
          </c:dPt>
          <c:dPt>
            <c:idx val="2"/>
            <c:spPr>
              <a:solidFill>
                <a:schemeClr val="accent4"/>
              </a:solidFill>
            </c:spPr>
          </c:dPt>
          <c:dPt>
            <c:idx val="3"/>
            <c:spPr>
              <a:solidFill>
                <a:schemeClr val="accent5"/>
              </a:solidFill>
            </c:spPr>
          </c:dPt>
          <c:cat>
            <c:strRef>
              <c:f>Sheet1!$A$2:$A$5</c:f>
              <c:strCache>
                <c:ptCount val="4"/>
                <c:pt idx="0">
                  <c:v>积极作用</c:v>
                </c:pt>
                <c:pt idx="1">
                  <c:v>消极作用</c:v>
                </c:pt>
                <c:pt idx="2">
                  <c:v>没效果</c:v>
                </c:pt>
                <c:pt idx="3">
                  <c:v>目前还不知道</c:v>
                </c:pt>
              </c:strCache>
            </c:strRef>
          </c:cat>
          <c:val>
            <c:numRef>
              <c:f>Sheet1!$B$2:$B$5</c:f>
              <c:numCache>
                <c:formatCode>0%</c:formatCode>
                <c:ptCount val="4"/>
                <c:pt idx="0">
                  <c:v>0.69000000000000061</c:v>
                </c:pt>
                <c:pt idx="1">
                  <c:v>4.0000000000000022E-2</c:v>
                </c:pt>
                <c:pt idx="2">
                  <c:v>4.0000000000000022E-2</c:v>
                </c:pt>
                <c:pt idx="3">
                  <c:v>0.23</c:v>
                </c:pt>
              </c:numCache>
            </c:numRef>
          </c:val>
        </c:ser>
      </c:pie3DChart>
    </c:plotArea>
    <c:legend>
      <c:legendPos val="r"/>
      <c:layout/>
    </c:legend>
    <c:plotVisOnly val="1"/>
  </c:chart>
  <c:txPr>
    <a:bodyPr/>
    <a:lstStyle/>
    <a:p>
      <a:pPr>
        <a:defRPr sz="1800"/>
      </a:pPr>
      <a:endParaRPr lang="zh-CN"/>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title>
      <c:layout/>
    </c:title>
    <c:plotArea>
      <c:layout/>
      <c:pieChart>
        <c:varyColors val="1"/>
        <c:ser>
          <c:idx val="0"/>
          <c:order val="0"/>
          <c:tx>
            <c:strRef>
              <c:f>Sheet1!$B$1</c:f>
              <c:strCache>
                <c:ptCount val="1"/>
                <c:pt idx="0">
                  <c:v>ACA调查数据</c:v>
                </c:pt>
              </c:strCache>
            </c:strRef>
          </c:tx>
          <c:explosion val="25"/>
          <c:cat>
            <c:strRef>
              <c:f>Sheet1!$A$2:$A$4</c:f>
              <c:strCache>
                <c:ptCount val="3"/>
                <c:pt idx="0">
                  <c:v>积极作用</c:v>
                </c:pt>
                <c:pt idx="1">
                  <c:v>消极作用</c:v>
                </c:pt>
                <c:pt idx="2">
                  <c:v>目前还不知道</c:v>
                </c:pt>
              </c:strCache>
            </c:strRef>
          </c:cat>
          <c:val>
            <c:numRef>
              <c:f>Sheet1!$B$2:$B$4</c:f>
              <c:numCache>
                <c:formatCode>0%</c:formatCode>
                <c:ptCount val="3"/>
                <c:pt idx="0">
                  <c:v>0.65000000000000147</c:v>
                </c:pt>
                <c:pt idx="1">
                  <c:v>6.0000000000000032E-2</c:v>
                </c:pt>
                <c:pt idx="2">
                  <c:v>0.29000000000000031</c:v>
                </c:pt>
              </c:numCache>
            </c:numRef>
          </c:val>
        </c:ser>
        <c:firstSliceAng val="0"/>
      </c:pieChart>
    </c:plotArea>
    <c:legend>
      <c:legendPos val="r"/>
      <c:layout>
        <c:manualLayout>
          <c:xMode val="edge"/>
          <c:yMode val="edge"/>
          <c:x val="0.75497302420530765"/>
          <c:y val="0.37347521400417988"/>
          <c:w val="0.20644672888111251"/>
          <c:h val="0.23364596661528164"/>
        </c:manualLayout>
      </c:layout>
    </c:legend>
    <c:plotVisOnly val="1"/>
  </c:chart>
  <c:txPr>
    <a:bodyPr/>
    <a:lstStyle/>
    <a:p>
      <a:pPr>
        <a:defRPr sz="1800"/>
      </a:pPr>
      <a:endParaRPr lang="zh-CN"/>
    </a:p>
  </c:txPr>
  <c:externalData r:id="rId1"/>
  <c:userShapes r:id="rId2"/>
</c:chartSpace>
</file>

<file path=ppt/diagrams/_rels/data16.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AB62D6-68B3-4FC7-BCBC-5DCE23CDCD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3C72327-8523-4167-A0F3-0073551C70FD}">
      <dgm:prSet/>
      <dgm:spPr>
        <a:solidFill>
          <a:schemeClr val="tx1"/>
        </a:solidFill>
      </dgm:spPr>
      <dgm:t>
        <a:bodyPr/>
        <a:lstStyle/>
        <a:p>
          <a:pPr rtl="0"/>
          <a:r>
            <a:rPr lang="zh-CN" altLang="en-US" dirty="0" smtClean="0"/>
            <a:t>（</a:t>
          </a:r>
          <a:r>
            <a:rPr lang="en-US" altLang="zh-CN" dirty="0" smtClean="0"/>
            <a:t>1</a:t>
          </a:r>
          <a:r>
            <a:rPr lang="zh-CN" altLang="en-US" dirty="0" smtClean="0"/>
            <a:t>）、</a:t>
          </a:r>
          <a:r>
            <a:rPr lang="zh-CN" dirty="0" smtClean="0"/>
            <a:t>员工素质的五大现象</a:t>
          </a:r>
          <a:endParaRPr lang="en-US" dirty="0"/>
        </a:p>
      </dgm:t>
    </dgm:pt>
    <dgm:pt modelId="{761FC7B0-25B4-4265-8594-8D18EA9C0F3B}" type="parTrans" cxnId="{41C7D405-103D-4C9E-A4C8-EDB4A43C98DE}">
      <dgm:prSet/>
      <dgm:spPr/>
      <dgm:t>
        <a:bodyPr/>
        <a:lstStyle/>
        <a:p>
          <a:endParaRPr lang="zh-CN" altLang="en-US"/>
        </a:p>
      </dgm:t>
    </dgm:pt>
    <dgm:pt modelId="{EABAABEB-8DCC-444F-9CDF-A9D080E07EB8}" type="sibTrans" cxnId="{41C7D405-103D-4C9E-A4C8-EDB4A43C98DE}">
      <dgm:prSet/>
      <dgm:spPr/>
      <dgm:t>
        <a:bodyPr/>
        <a:lstStyle/>
        <a:p>
          <a:endParaRPr lang="zh-CN" altLang="en-US"/>
        </a:p>
      </dgm:t>
    </dgm:pt>
    <dgm:pt modelId="{BDC2B082-B587-4C9B-B2AE-81193A29C6A2}">
      <dgm:prSet/>
      <dgm:spPr>
        <a:solidFill>
          <a:schemeClr val="tx1"/>
        </a:solidFill>
      </dgm:spPr>
      <dgm:t>
        <a:bodyPr/>
        <a:lstStyle/>
        <a:p>
          <a:pPr rtl="0"/>
          <a:r>
            <a:rPr lang="zh-CN" altLang="en-US" dirty="0" smtClean="0"/>
            <a:t>（</a:t>
          </a:r>
          <a:r>
            <a:rPr lang="en-US" altLang="zh-CN" dirty="0" smtClean="0"/>
            <a:t>2</a:t>
          </a:r>
          <a:r>
            <a:rPr lang="zh-CN" altLang="en-US" dirty="0" smtClean="0"/>
            <a:t>）、</a:t>
          </a:r>
          <a:r>
            <a:rPr lang="zh-CN" dirty="0" smtClean="0"/>
            <a:t>问题的提出</a:t>
          </a:r>
          <a:endParaRPr lang="zh-CN" dirty="0"/>
        </a:p>
      </dgm:t>
    </dgm:pt>
    <dgm:pt modelId="{B70197F4-64D3-4325-8347-35A2D3308C93}" type="parTrans" cxnId="{18D73DC4-6CD8-4EEA-B72A-D1AD73A7C4A0}">
      <dgm:prSet/>
      <dgm:spPr/>
      <dgm:t>
        <a:bodyPr/>
        <a:lstStyle/>
        <a:p>
          <a:endParaRPr lang="zh-CN" altLang="en-US"/>
        </a:p>
      </dgm:t>
    </dgm:pt>
    <dgm:pt modelId="{1CB5AA04-BCBA-4ACB-A285-D5A69A1414AA}" type="sibTrans" cxnId="{18D73DC4-6CD8-4EEA-B72A-D1AD73A7C4A0}">
      <dgm:prSet/>
      <dgm:spPr/>
      <dgm:t>
        <a:bodyPr/>
        <a:lstStyle/>
        <a:p>
          <a:endParaRPr lang="zh-CN" altLang="en-US"/>
        </a:p>
      </dgm:t>
    </dgm:pt>
    <dgm:pt modelId="{E66C8849-B7E4-4EE0-A5E4-7B70D3CC5847}" type="pres">
      <dgm:prSet presAssocID="{1BAB62D6-68B3-4FC7-BCBC-5DCE23CDCD83}" presName="linear" presStyleCnt="0">
        <dgm:presLayoutVars>
          <dgm:animLvl val="lvl"/>
          <dgm:resizeHandles val="exact"/>
        </dgm:presLayoutVars>
      </dgm:prSet>
      <dgm:spPr/>
      <dgm:t>
        <a:bodyPr/>
        <a:lstStyle/>
        <a:p>
          <a:endParaRPr lang="zh-CN" altLang="en-US"/>
        </a:p>
      </dgm:t>
    </dgm:pt>
    <dgm:pt modelId="{B1AB4A83-E128-41E8-925C-7A099306C1FB}" type="pres">
      <dgm:prSet presAssocID="{C3C72327-8523-4167-A0F3-0073551C70FD}" presName="parentText" presStyleLbl="node1" presStyleIdx="0" presStyleCnt="2">
        <dgm:presLayoutVars>
          <dgm:chMax val="0"/>
          <dgm:bulletEnabled val="1"/>
        </dgm:presLayoutVars>
      </dgm:prSet>
      <dgm:spPr/>
      <dgm:t>
        <a:bodyPr/>
        <a:lstStyle/>
        <a:p>
          <a:endParaRPr lang="zh-CN" altLang="en-US"/>
        </a:p>
      </dgm:t>
    </dgm:pt>
    <dgm:pt modelId="{FBDFA43A-7F7B-4203-8FBD-EB29172AE45C}" type="pres">
      <dgm:prSet presAssocID="{EABAABEB-8DCC-444F-9CDF-A9D080E07EB8}" presName="spacer" presStyleCnt="0"/>
      <dgm:spPr/>
    </dgm:pt>
    <dgm:pt modelId="{EA674A29-A123-48AE-AB05-1BDBA9349F1D}" type="pres">
      <dgm:prSet presAssocID="{BDC2B082-B587-4C9B-B2AE-81193A29C6A2}" presName="parentText" presStyleLbl="node1" presStyleIdx="1" presStyleCnt="2">
        <dgm:presLayoutVars>
          <dgm:chMax val="0"/>
          <dgm:bulletEnabled val="1"/>
        </dgm:presLayoutVars>
      </dgm:prSet>
      <dgm:spPr/>
      <dgm:t>
        <a:bodyPr/>
        <a:lstStyle/>
        <a:p>
          <a:endParaRPr lang="zh-CN" altLang="en-US"/>
        </a:p>
      </dgm:t>
    </dgm:pt>
  </dgm:ptLst>
  <dgm:cxnLst>
    <dgm:cxn modelId="{41C7D405-103D-4C9E-A4C8-EDB4A43C98DE}" srcId="{1BAB62D6-68B3-4FC7-BCBC-5DCE23CDCD83}" destId="{C3C72327-8523-4167-A0F3-0073551C70FD}" srcOrd="0" destOrd="0" parTransId="{761FC7B0-25B4-4265-8594-8D18EA9C0F3B}" sibTransId="{EABAABEB-8DCC-444F-9CDF-A9D080E07EB8}"/>
    <dgm:cxn modelId="{388D8C73-D9AD-4DF7-84AE-0B9C0940CFD6}" type="presOf" srcId="{C3C72327-8523-4167-A0F3-0073551C70FD}" destId="{B1AB4A83-E128-41E8-925C-7A099306C1FB}" srcOrd="0" destOrd="0" presId="urn:microsoft.com/office/officeart/2005/8/layout/vList2"/>
    <dgm:cxn modelId="{E387BF38-135F-4490-AD7A-4BA0CAB08B6A}" type="presOf" srcId="{BDC2B082-B587-4C9B-B2AE-81193A29C6A2}" destId="{EA674A29-A123-48AE-AB05-1BDBA9349F1D}" srcOrd="0" destOrd="0" presId="urn:microsoft.com/office/officeart/2005/8/layout/vList2"/>
    <dgm:cxn modelId="{573D1476-8DAC-454F-B726-8670D782EEE2}" type="presOf" srcId="{1BAB62D6-68B3-4FC7-BCBC-5DCE23CDCD83}" destId="{E66C8849-B7E4-4EE0-A5E4-7B70D3CC5847}" srcOrd="0" destOrd="0" presId="urn:microsoft.com/office/officeart/2005/8/layout/vList2"/>
    <dgm:cxn modelId="{18D73DC4-6CD8-4EEA-B72A-D1AD73A7C4A0}" srcId="{1BAB62D6-68B3-4FC7-BCBC-5DCE23CDCD83}" destId="{BDC2B082-B587-4C9B-B2AE-81193A29C6A2}" srcOrd="1" destOrd="0" parTransId="{B70197F4-64D3-4325-8347-35A2D3308C93}" sibTransId="{1CB5AA04-BCBA-4ACB-A285-D5A69A1414AA}"/>
    <dgm:cxn modelId="{427C18C5-FECC-42DE-9A36-1E88E3623FA1}" type="presParOf" srcId="{E66C8849-B7E4-4EE0-A5E4-7B70D3CC5847}" destId="{B1AB4A83-E128-41E8-925C-7A099306C1FB}" srcOrd="0" destOrd="0" presId="urn:microsoft.com/office/officeart/2005/8/layout/vList2"/>
    <dgm:cxn modelId="{B4A6BB42-3C50-477C-A639-A17B51BCC2BB}" type="presParOf" srcId="{E66C8849-B7E4-4EE0-A5E4-7B70D3CC5847}" destId="{FBDFA43A-7F7B-4203-8FBD-EB29172AE45C}" srcOrd="1" destOrd="0" presId="urn:microsoft.com/office/officeart/2005/8/layout/vList2"/>
    <dgm:cxn modelId="{D9F09417-AC9E-43D7-AF2F-1485A899F4CB}" type="presParOf" srcId="{E66C8849-B7E4-4EE0-A5E4-7B70D3CC5847}" destId="{EA674A29-A123-48AE-AB05-1BDBA9349F1D}" srcOrd="2"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1373E7A6-624A-4CF5-92A6-0566C1728050}"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A9E0FAA5-C4E9-4749-98F9-9564CC3D29F8}">
      <dgm:prSet phldrT="[文本]" custT="1"/>
      <dgm:spPr>
        <a:gradFill rotWithShape="0">
          <a:gsLst>
            <a:gs pos="0">
              <a:srgbClr val="CCCCFF"/>
            </a:gs>
            <a:gs pos="17999">
              <a:srgbClr val="99CCFF"/>
            </a:gs>
            <a:gs pos="36000">
              <a:srgbClr val="9966FF"/>
            </a:gs>
            <a:gs pos="61000">
              <a:srgbClr val="CC99FF"/>
            </a:gs>
            <a:gs pos="82001">
              <a:srgbClr val="99CCFF"/>
            </a:gs>
            <a:gs pos="100000">
              <a:srgbClr val="CCCCFF"/>
            </a:gs>
          </a:gsLst>
          <a:lin ang="5400000" scaled="0"/>
        </a:gradFill>
      </dgm:spPr>
      <dgm:t>
        <a:bodyPr/>
        <a:lstStyle/>
        <a:p>
          <a:r>
            <a:rPr lang="en-US" altLang="zh-CN" sz="3200" dirty="0" smtClean="0"/>
            <a:t>B</a:t>
          </a:r>
          <a:endParaRPr lang="zh-CN" altLang="en-US" sz="3200" dirty="0"/>
        </a:p>
      </dgm:t>
    </dgm:pt>
    <dgm:pt modelId="{7067A275-D7C3-4C20-AF94-2E5DE20D78CD}" type="parTrans" cxnId="{D0083570-23DC-41F9-8F03-CCC2F708E49B}">
      <dgm:prSet/>
      <dgm:spPr/>
      <dgm:t>
        <a:bodyPr/>
        <a:lstStyle/>
        <a:p>
          <a:endParaRPr lang="zh-CN" altLang="en-US"/>
        </a:p>
      </dgm:t>
    </dgm:pt>
    <dgm:pt modelId="{EE16CF42-9F9C-44CF-81A1-AF67CE06492E}" type="sibTrans" cxnId="{D0083570-23DC-41F9-8F03-CCC2F708E49B}">
      <dgm:prSet/>
      <dgm:spPr/>
      <dgm:t>
        <a:bodyPr/>
        <a:lstStyle/>
        <a:p>
          <a:endParaRPr lang="zh-CN" altLang="en-US"/>
        </a:p>
      </dgm:t>
    </dgm:pt>
    <dgm:pt modelId="{4C8628DD-8025-4333-AF9F-00F025CECB55}">
      <dgm:prSet phldrT="[文本]"/>
      <dgm:spPr>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dgm:spPr>
      <dgm:t>
        <a:bodyPr/>
        <a:lstStyle/>
        <a:p>
          <a:r>
            <a:rPr lang="en-US" altLang="zh-CN" dirty="0" smtClean="0"/>
            <a:t>B</a:t>
          </a:r>
          <a:r>
            <a:rPr lang="en-US" altLang="zh-CN" baseline="-25000" dirty="0" smtClean="0"/>
            <a:t>2</a:t>
          </a:r>
        </a:p>
        <a:p>
          <a:r>
            <a:rPr lang="zh-CN" altLang="en-US" baseline="0" dirty="0" smtClean="0"/>
            <a:t>个性，品质</a:t>
          </a:r>
          <a:endParaRPr lang="zh-CN" altLang="en-US" baseline="0" dirty="0"/>
        </a:p>
      </dgm:t>
    </dgm:pt>
    <dgm:pt modelId="{FCC3ACC3-D45B-4B26-A688-0709CBF03B35}" type="parTrans" cxnId="{F3F2C70B-F569-466E-9266-377F58B48BC9}">
      <dgm:prSet/>
      <dgm:spPr/>
      <dgm:t>
        <a:bodyPr/>
        <a:lstStyle/>
        <a:p>
          <a:endParaRPr lang="zh-CN" altLang="en-US"/>
        </a:p>
      </dgm:t>
    </dgm:pt>
    <dgm:pt modelId="{288F73A4-515C-46BD-AEFE-E4B70D1CC986}" type="sibTrans" cxnId="{F3F2C70B-F569-466E-9266-377F58B48BC9}">
      <dgm:prSet/>
      <dgm:spPr/>
      <dgm:t>
        <a:bodyPr/>
        <a:lstStyle/>
        <a:p>
          <a:endParaRPr lang="zh-CN" altLang="en-US"/>
        </a:p>
      </dgm:t>
    </dgm:pt>
    <dgm:pt modelId="{026CD998-0648-4D67-BE85-85A54143CC6F}">
      <dgm:prSet phldrT="[文本]"/>
      <dgm:spPr>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dgm:spPr>
      <dgm:t>
        <a:bodyPr/>
        <a:lstStyle/>
        <a:p>
          <a:r>
            <a:rPr lang="en-US" altLang="zh-CN" dirty="0" smtClean="0"/>
            <a:t>B</a:t>
          </a:r>
          <a:r>
            <a:rPr lang="en-US" altLang="zh-CN" baseline="-25000" dirty="0" smtClean="0"/>
            <a:t>1</a:t>
          </a:r>
        </a:p>
        <a:p>
          <a:r>
            <a:rPr lang="zh-CN" altLang="en-US" baseline="0" dirty="0" smtClean="0"/>
            <a:t>动机</a:t>
          </a:r>
          <a:endParaRPr lang="zh-CN" altLang="en-US" baseline="0" dirty="0"/>
        </a:p>
      </dgm:t>
    </dgm:pt>
    <dgm:pt modelId="{45312BD2-6B6A-48C4-A489-F9CB5C725D86}" type="parTrans" cxnId="{D9F61306-24E4-4B4E-B830-7C173D4C8C71}">
      <dgm:prSet/>
      <dgm:spPr/>
      <dgm:t>
        <a:bodyPr/>
        <a:lstStyle/>
        <a:p>
          <a:endParaRPr lang="zh-CN" altLang="en-US"/>
        </a:p>
      </dgm:t>
    </dgm:pt>
    <dgm:pt modelId="{AD000522-1A06-49CD-AD02-8A89A4B91CFF}" type="sibTrans" cxnId="{D9F61306-24E4-4B4E-B830-7C173D4C8C71}">
      <dgm:prSet/>
      <dgm:spPr/>
      <dgm:t>
        <a:bodyPr/>
        <a:lstStyle/>
        <a:p>
          <a:endParaRPr lang="zh-CN" altLang="en-US"/>
        </a:p>
      </dgm:t>
    </dgm:pt>
    <dgm:pt modelId="{F325447E-E17A-4A52-98F8-0C68A1072992}">
      <dgm:prSet phldrT="[文本]"/>
      <dgm:spPr>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dgm:spPr>
      <dgm:t>
        <a:bodyPr/>
        <a:lstStyle/>
        <a:p>
          <a:r>
            <a:rPr lang="en-US" altLang="zh-CN" dirty="0" smtClean="0"/>
            <a:t>B</a:t>
          </a:r>
          <a:r>
            <a:rPr lang="en-US" altLang="zh-CN" baseline="-25000" dirty="0" smtClean="0"/>
            <a:t>3</a:t>
          </a:r>
        </a:p>
        <a:p>
          <a:r>
            <a:rPr lang="zh-CN" altLang="en-US" baseline="0" dirty="0" smtClean="0"/>
            <a:t>自我形象，社会角色</a:t>
          </a:r>
          <a:endParaRPr lang="zh-CN" altLang="en-US" baseline="0" dirty="0"/>
        </a:p>
      </dgm:t>
    </dgm:pt>
    <dgm:pt modelId="{6C5179BA-3ABA-4683-9A57-D28BB0EEBD63}" type="parTrans" cxnId="{87E42214-0FCD-4D08-BE3A-B9BA1CBDB5B6}">
      <dgm:prSet/>
      <dgm:spPr/>
      <dgm:t>
        <a:bodyPr/>
        <a:lstStyle/>
        <a:p>
          <a:endParaRPr lang="zh-CN" altLang="en-US"/>
        </a:p>
      </dgm:t>
    </dgm:pt>
    <dgm:pt modelId="{F6DA1451-E616-4BB8-8F38-E8AAF31448D7}" type="sibTrans" cxnId="{87E42214-0FCD-4D08-BE3A-B9BA1CBDB5B6}">
      <dgm:prSet/>
      <dgm:spPr/>
      <dgm:t>
        <a:bodyPr/>
        <a:lstStyle/>
        <a:p>
          <a:endParaRPr lang="zh-CN" altLang="en-US"/>
        </a:p>
      </dgm:t>
    </dgm:pt>
    <dgm:pt modelId="{33898C9A-9238-4C7A-AFB4-F20CE35B576A}">
      <dgm:prSet phldrT="[文本]"/>
      <dgm:spPr>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dgm:spPr>
      <dgm:t>
        <a:bodyPr/>
        <a:lstStyle/>
        <a:p>
          <a:r>
            <a:rPr lang="en-US" altLang="zh-CN" dirty="0" smtClean="0"/>
            <a:t>B</a:t>
          </a:r>
          <a:r>
            <a:rPr lang="en-US" altLang="zh-CN" baseline="-25000" dirty="0" smtClean="0"/>
            <a:t>4</a:t>
          </a:r>
        </a:p>
        <a:p>
          <a:r>
            <a:rPr lang="zh-CN" altLang="en-US" baseline="0" dirty="0" smtClean="0"/>
            <a:t>知识，技能</a:t>
          </a:r>
          <a:endParaRPr lang="zh-CN" altLang="en-US" baseline="0" dirty="0"/>
        </a:p>
      </dgm:t>
    </dgm:pt>
    <dgm:pt modelId="{319C3DD8-EB80-41C4-8DB1-DB8DAC26065A}" type="parTrans" cxnId="{4EECD510-0313-4B5A-A254-E3E00DF2BD6D}">
      <dgm:prSet/>
      <dgm:spPr/>
      <dgm:t>
        <a:bodyPr/>
        <a:lstStyle/>
        <a:p>
          <a:endParaRPr lang="zh-CN" altLang="en-US"/>
        </a:p>
      </dgm:t>
    </dgm:pt>
    <dgm:pt modelId="{CE1A450F-7601-4142-BF9C-C1D70504B125}" type="sibTrans" cxnId="{4EECD510-0313-4B5A-A254-E3E00DF2BD6D}">
      <dgm:prSet/>
      <dgm:spPr/>
      <dgm:t>
        <a:bodyPr/>
        <a:lstStyle/>
        <a:p>
          <a:endParaRPr lang="zh-CN" altLang="en-US"/>
        </a:p>
      </dgm:t>
    </dgm:pt>
    <dgm:pt modelId="{25FCC445-6D86-4464-86B6-733F8657CAA8}" type="pres">
      <dgm:prSet presAssocID="{1373E7A6-624A-4CF5-92A6-0566C1728050}" presName="diagram" presStyleCnt="0">
        <dgm:presLayoutVars>
          <dgm:chMax val="1"/>
          <dgm:dir/>
          <dgm:animLvl val="ctr"/>
          <dgm:resizeHandles val="exact"/>
        </dgm:presLayoutVars>
      </dgm:prSet>
      <dgm:spPr/>
      <dgm:t>
        <a:bodyPr/>
        <a:lstStyle/>
        <a:p>
          <a:endParaRPr lang="zh-CN" altLang="en-US"/>
        </a:p>
      </dgm:t>
    </dgm:pt>
    <dgm:pt modelId="{FA0F6A24-5296-4D69-9596-D739D6A215CB}" type="pres">
      <dgm:prSet presAssocID="{1373E7A6-624A-4CF5-92A6-0566C1728050}" presName="matrix" presStyleCnt="0"/>
      <dgm:spPr/>
    </dgm:pt>
    <dgm:pt modelId="{357C2B87-33A8-4AEF-90A2-A4F6924E47DE}" type="pres">
      <dgm:prSet presAssocID="{1373E7A6-624A-4CF5-92A6-0566C1728050}" presName="tile1" presStyleLbl="node1" presStyleIdx="0" presStyleCnt="4"/>
      <dgm:spPr/>
      <dgm:t>
        <a:bodyPr/>
        <a:lstStyle/>
        <a:p>
          <a:endParaRPr lang="zh-CN" altLang="en-US"/>
        </a:p>
      </dgm:t>
    </dgm:pt>
    <dgm:pt modelId="{4DF48E28-406D-47CC-9A70-9AC2E05C7A93}" type="pres">
      <dgm:prSet presAssocID="{1373E7A6-624A-4CF5-92A6-0566C1728050}" presName="tile1text" presStyleLbl="node1" presStyleIdx="0" presStyleCnt="4">
        <dgm:presLayoutVars>
          <dgm:chMax val="0"/>
          <dgm:chPref val="0"/>
          <dgm:bulletEnabled val="1"/>
        </dgm:presLayoutVars>
      </dgm:prSet>
      <dgm:spPr/>
      <dgm:t>
        <a:bodyPr/>
        <a:lstStyle/>
        <a:p>
          <a:endParaRPr lang="zh-CN" altLang="en-US"/>
        </a:p>
      </dgm:t>
    </dgm:pt>
    <dgm:pt modelId="{1AB46251-397D-4896-B7E3-D152C075F382}" type="pres">
      <dgm:prSet presAssocID="{1373E7A6-624A-4CF5-92A6-0566C1728050}" presName="tile2" presStyleLbl="node1" presStyleIdx="1" presStyleCnt="4" custLinFactNeighborX="-1624" custLinFactNeighborY="-4702"/>
      <dgm:spPr/>
      <dgm:t>
        <a:bodyPr/>
        <a:lstStyle/>
        <a:p>
          <a:endParaRPr lang="zh-CN" altLang="en-US"/>
        </a:p>
      </dgm:t>
    </dgm:pt>
    <dgm:pt modelId="{112206E1-F9E0-4B74-A8F3-94A7712CC70F}" type="pres">
      <dgm:prSet presAssocID="{1373E7A6-624A-4CF5-92A6-0566C1728050}" presName="tile2text" presStyleLbl="node1" presStyleIdx="1" presStyleCnt="4">
        <dgm:presLayoutVars>
          <dgm:chMax val="0"/>
          <dgm:chPref val="0"/>
          <dgm:bulletEnabled val="1"/>
        </dgm:presLayoutVars>
      </dgm:prSet>
      <dgm:spPr/>
      <dgm:t>
        <a:bodyPr/>
        <a:lstStyle/>
        <a:p>
          <a:endParaRPr lang="zh-CN" altLang="en-US"/>
        </a:p>
      </dgm:t>
    </dgm:pt>
    <dgm:pt modelId="{8606EA14-9231-4DE2-816A-7AC43FBD7222}" type="pres">
      <dgm:prSet presAssocID="{1373E7A6-624A-4CF5-92A6-0566C1728050}" presName="tile3" presStyleLbl="node1" presStyleIdx="2" presStyleCnt="4"/>
      <dgm:spPr/>
      <dgm:t>
        <a:bodyPr/>
        <a:lstStyle/>
        <a:p>
          <a:endParaRPr lang="zh-CN" altLang="en-US"/>
        </a:p>
      </dgm:t>
    </dgm:pt>
    <dgm:pt modelId="{A7D1ECB9-89FE-4F36-9DC0-3AF6E65B2486}" type="pres">
      <dgm:prSet presAssocID="{1373E7A6-624A-4CF5-92A6-0566C1728050}" presName="tile3text" presStyleLbl="node1" presStyleIdx="2" presStyleCnt="4">
        <dgm:presLayoutVars>
          <dgm:chMax val="0"/>
          <dgm:chPref val="0"/>
          <dgm:bulletEnabled val="1"/>
        </dgm:presLayoutVars>
      </dgm:prSet>
      <dgm:spPr/>
      <dgm:t>
        <a:bodyPr/>
        <a:lstStyle/>
        <a:p>
          <a:endParaRPr lang="zh-CN" altLang="en-US"/>
        </a:p>
      </dgm:t>
    </dgm:pt>
    <dgm:pt modelId="{E22BB73C-595A-4259-80FC-7F1E49429F1C}" type="pres">
      <dgm:prSet presAssocID="{1373E7A6-624A-4CF5-92A6-0566C1728050}" presName="tile4" presStyleLbl="node1" presStyleIdx="3" presStyleCnt="4"/>
      <dgm:spPr/>
      <dgm:t>
        <a:bodyPr/>
        <a:lstStyle/>
        <a:p>
          <a:endParaRPr lang="zh-CN" altLang="en-US"/>
        </a:p>
      </dgm:t>
    </dgm:pt>
    <dgm:pt modelId="{25AC7534-61F3-4AA2-85D6-67A75465E23E}" type="pres">
      <dgm:prSet presAssocID="{1373E7A6-624A-4CF5-92A6-0566C1728050}" presName="tile4text" presStyleLbl="node1" presStyleIdx="3" presStyleCnt="4">
        <dgm:presLayoutVars>
          <dgm:chMax val="0"/>
          <dgm:chPref val="0"/>
          <dgm:bulletEnabled val="1"/>
        </dgm:presLayoutVars>
      </dgm:prSet>
      <dgm:spPr/>
      <dgm:t>
        <a:bodyPr/>
        <a:lstStyle/>
        <a:p>
          <a:endParaRPr lang="zh-CN" altLang="en-US"/>
        </a:p>
      </dgm:t>
    </dgm:pt>
    <dgm:pt modelId="{02271C71-B7B5-4F49-AF4A-E90D8D70855C}" type="pres">
      <dgm:prSet presAssocID="{1373E7A6-624A-4CF5-92A6-0566C1728050}" presName="centerTile" presStyleLbl="fgShp" presStyleIdx="0" presStyleCnt="1">
        <dgm:presLayoutVars>
          <dgm:chMax val="0"/>
          <dgm:chPref val="0"/>
        </dgm:presLayoutVars>
      </dgm:prSet>
      <dgm:spPr/>
      <dgm:t>
        <a:bodyPr/>
        <a:lstStyle/>
        <a:p>
          <a:endParaRPr lang="zh-CN" altLang="en-US"/>
        </a:p>
      </dgm:t>
    </dgm:pt>
  </dgm:ptLst>
  <dgm:cxnLst>
    <dgm:cxn modelId="{43C934CD-EE15-4F07-BA2C-ECA7BD6E7432}" type="presOf" srcId="{026CD998-0648-4D67-BE85-85A54143CC6F}" destId="{1AB46251-397D-4896-B7E3-D152C075F382}" srcOrd="0" destOrd="0" presId="urn:microsoft.com/office/officeart/2005/8/layout/matrix1"/>
    <dgm:cxn modelId="{2041C6C6-7BA4-4B03-A20A-8FE956A8E96F}" type="presOf" srcId="{F325447E-E17A-4A52-98F8-0C68A1072992}" destId="{8606EA14-9231-4DE2-816A-7AC43FBD7222}" srcOrd="0" destOrd="0" presId="urn:microsoft.com/office/officeart/2005/8/layout/matrix1"/>
    <dgm:cxn modelId="{F1885D47-603C-41D4-B678-80C15BE366D9}" type="presOf" srcId="{F325447E-E17A-4A52-98F8-0C68A1072992}" destId="{A7D1ECB9-89FE-4F36-9DC0-3AF6E65B2486}" srcOrd="1" destOrd="0" presId="urn:microsoft.com/office/officeart/2005/8/layout/matrix1"/>
    <dgm:cxn modelId="{B1E408A8-18FB-4BEF-A20B-8146D1410885}" type="presOf" srcId="{A9E0FAA5-C4E9-4749-98F9-9564CC3D29F8}" destId="{02271C71-B7B5-4F49-AF4A-E90D8D70855C}" srcOrd="0" destOrd="0" presId="urn:microsoft.com/office/officeart/2005/8/layout/matrix1"/>
    <dgm:cxn modelId="{D0083570-23DC-41F9-8F03-CCC2F708E49B}" srcId="{1373E7A6-624A-4CF5-92A6-0566C1728050}" destId="{A9E0FAA5-C4E9-4749-98F9-9564CC3D29F8}" srcOrd="0" destOrd="0" parTransId="{7067A275-D7C3-4C20-AF94-2E5DE20D78CD}" sibTransId="{EE16CF42-9F9C-44CF-81A1-AF67CE06492E}"/>
    <dgm:cxn modelId="{D2BBE379-B651-4DB8-B88F-1E5D26AAC4FC}" type="presOf" srcId="{33898C9A-9238-4C7A-AFB4-F20CE35B576A}" destId="{E22BB73C-595A-4259-80FC-7F1E49429F1C}" srcOrd="0" destOrd="0" presId="urn:microsoft.com/office/officeart/2005/8/layout/matrix1"/>
    <dgm:cxn modelId="{776A99FA-B297-4F25-AB1F-F8C7B25503FD}" type="presOf" srcId="{33898C9A-9238-4C7A-AFB4-F20CE35B576A}" destId="{25AC7534-61F3-4AA2-85D6-67A75465E23E}" srcOrd="1" destOrd="0" presId="urn:microsoft.com/office/officeart/2005/8/layout/matrix1"/>
    <dgm:cxn modelId="{4EECD510-0313-4B5A-A254-E3E00DF2BD6D}" srcId="{A9E0FAA5-C4E9-4749-98F9-9564CC3D29F8}" destId="{33898C9A-9238-4C7A-AFB4-F20CE35B576A}" srcOrd="3" destOrd="0" parTransId="{319C3DD8-EB80-41C4-8DB1-DB8DAC26065A}" sibTransId="{CE1A450F-7601-4142-BF9C-C1D70504B125}"/>
    <dgm:cxn modelId="{D9F61306-24E4-4B4E-B830-7C173D4C8C71}" srcId="{A9E0FAA5-C4E9-4749-98F9-9564CC3D29F8}" destId="{026CD998-0648-4D67-BE85-85A54143CC6F}" srcOrd="1" destOrd="0" parTransId="{45312BD2-6B6A-48C4-A489-F9CB5C725D86}" sibTransId="{AD000522-1A06-49CD-AD02-8A89A4B91CFF}"/>
    <dgm:cxn modelId="{87E42214-0FCD-4D08-BE3A-B9BA1CBDB5B6}" srcId="{A9E0FAA5-C4E9-4749-98F9-9564CC3D29F8}" destId="{F325447E-E17A-4A52-98F8-0C68A1072992}" srcOrd="2" destOrd="0" parTransId="{6C5179BA-3ABA-4683-9A57-D28BB0EEBD63}" sibTransId="{F6DA1451-E616-4BB8-8F38-E8AAF31448D7}"/>
    <dgm:cxn modelId="{C375CAD3-722F-4057-9284-1380A8E4BEE2}" type="presOf" srcId="{1373E7A6-624A-4CF5-92A6-0566C1728050}" destId="{25FCC445-6D86-4464-86B6-733F8657CAA8}" srcOrd="0" destOrd="0" presId="urn:microsoft.com/office/officeart/2005/8/layout/matrix1"/>
    <dgm:cxn modelId="{961B4262-8517-4AB9-AA99-3C8CA66D8E9D}" type="presOf" srcId="{4C8628DD-8025-4333-AF9F-00F025CECB55}" destId="{4DF48E28-406D-47CC-9A70-9AC2E05C7A93}" srcOrd="1" destOrd="0" presId="urn:microsoft.com/office/officeart/2005/8/layout/matrix1"/>
    <dgm:cxn modelId="{F3F2C70B-F569-466E-9266-377F58B48BC9}" srcId="{A9E0FAA5-C4E9-4749-98F9-9564CC3D29F8}" destId="{4C8628DD-8025-4333-AF9F-00F025CECB55}" srcOrd="0" destOrd="0" parTransId="{FCC3ACC3-D45B-4B26-A688-0709CBF03B35}" sibTransId="{288F73A4-515C-46BD-AEFE-E4B70D1CC986}"/>
    <dgm:cxn modelId="{148B6AAE-DE6D-4196-BEF3-A8E338888014}" type="presOf" srcId="{026CD998-0648-4D67-BE85-85A54143CC6F}" destId="{112206E1-F9E0-4B74-A8F3-94A7712CC70F}" srcOrd="1" destOrd="0" presId="urn:microsoft.com/office/officeart/2005/8/layout/matrix1"/>
    <dgm:cxn modelId="{73B882BC-C9CD-49F4-8A5A-D5655780092E}" type="presOf" srcId="{4C8628DD-8025-4333-AF9F-00F025CECB55}" destId="{357C2B87-33A8-4AEF-90A2-A4F6924E47DE}" srcOrd="0" destOrd="0" presId="urn:microsoft.com/office/officeart/2005/8/layout/matrix1"/>
    <dgm:cxn modelId="{E3E6A8E9-DF0C-41DB-B97B-960CDB69EC2F}" type="presParOf" srcId="{25FCC445-6D86-4464-86B6-733F8657CAA8}" destId="{FA0F6A24-5296-4D69-9596-D739D6A215CB}" srcOrd="0" destOrd="0" presId="urn:microsoft.com/office/officeart/2005/8/layout/matrix1"/>
    <dgm:cxn modelId="{01ED35D2-73E0-4A0B-BBB0-C77D7DED685D}" type="presParOf" srcId="{FA0F6A24-5296-4D69-9596-D739D6A215CB}" destId="{357C2B87-33A8-4AEF-90A2-A4F6924E47DE}" srcOrd="0" destOrd="0" presId="urn:microsoft.com/office/officeart/2005/8/layout/matrix1"/>
    <dgm:cxn modelId="{185E1FAE-84A3-48D2-900A-0AC4181BD15D}" type="presParOf" srcId="{FA0F6A24-5296-4D69-9596-D739D6A215CB}" destId="{4DF48E28-406D-47CC-9A70-9AC2E05C7A93}" srcOrd="1" destOrd="0" presId="urn:microsoft.com/office/officeart/2005/8/layout/matrix1"/>
    <dgm:cxn modelId="{1CEB8819-8CA0-4F93-A60B-ACD4D370D6EB}" type="presParOf" srcId="{FA0F6A24-5296-4D69-9596-D739D6A215CB}" destId="{1AB46251-397D-4896-B7E3-D152C075F382}" srcOrd="2" destOrd="0" presId="urn:microsoft.com/office/officeart/2005/8/layout/matrix1"/>
    <dgm:cxn modelId="{0EC12DC6-6DD3-499F-8994-10E575F3828B}" type="presParOf" srcId="{FA0F6A24-5296-4D69-9596-D739D6A215CB}" destId="{112206E1-F9E0-4B74-A8F3-94A7712CC70F}" srcOrd="3" destOrd="0" presId="urn:microsoft.com/office/officeart/2005/8/layout/matrix1"/>
    <dgm:cxn modelId="{3B28DC6A-49E3-4115-91CF-7DA442992A7D}" type="presParOf" srcId="{FA0F6A24-5296-4D69-9596-D739D6A215CB}" destId="{8606EA14-9231-4DE2-816A-7AC43FBD7222}" srcOrd="4" destOrd="0" presId="urn:microsoft.com/office/officeart/2005/8/layout/matrix1"/>
    <dgm:cxn modelId="{D8048B4C-3A5F-4464-B3D6-56F46A197D40}" type="presParOf" srcId="{FA0F6A24-5296-4D69-9596-D739D6A215CB}" destId="{A7D1ECB9-89FE-4F36-9DC0-3AF6E65B2486}" srcOrd="5" destOrd="0" presId="urn:microsoft.com/office/officeart/2005/8/layout/matrix1"/>
    <dgm:cxn modelId="{C8B52222-DDB6-48E8-B4D0-109BC66357E1}" type="presParOf" srcId="{FA0F6A24-5296-4D69-9596-D739D6A215CB}" destId="{E22BB73C-595A-4259-80FC-7F1E49429F1C}" srcOrd="6" destOrd="0" presId="urn:microsoft.com/office/officeart/2005/8/layout/matrix1"/>
    <dgm:cxn modelId="{EEC50594-731B-45A1-B4B9-3DBE2706D642}" type="presParOf" srcId="{FA0F6A24-5296-4D69-9596-D739D6A215CB}" destId="{25AC7534-61F3-4AA2-85D6-67A75465E23E}" srcOrd="7" destOrd="0" presId="urn:microsoft.com/office/officeart/2005/8/layout/matrix1"/>
    <dgm:cxn modelId="{9C2EFB65-CE31-4469-BDCA-ECC0BB068623}" type="presParOf" srcId="{25FCC445-6D86-4464-86B6-733F8657CAA8}" destId="{02271C71-B7B5-4F49-AF4A-E90D8D70855C}" srcOrd="1" destOrd="0" presId="urn:microsoft.com/office/officeart/2005/8/layout/matrix1"/>
  </dgm:cxnLst>
  <dgm:bg/>
  <dgm:whole/>
</dgm:dataModel>
</file>

<file path=ppt/diagrams/data11.xml><?xml version="1.0" encoding="utf-8"?>
<dgm:dataModel xmlns:dgm="http://schemas.openxmlformats.org/drawingml/2006/diagram" xmlns:a="http://schemas.openxmlformats.org/drawingml/2006/main">
  <dgm:ptLst>
    <dgm:pt modelId="{053D73C8-9814-4891-8E89-E5879240C9C5}" type="doc">
      <dgm:prSet loTypeId="urn:microsoft.com/office/officeart/2005/8/layout/arrow2" loCatId="process" qsTypeId="urn:microsoft.com/office/officeart/2005/8/quickstyle/simple1" qsCatId="simple" csTypeId="urn:microsoft.com/office/officeart/2005/8/colors/accent1_2" csCatId="accent1" phldr="1"/>
      <dgm:spPr/>
    </dgm:pt>
    <dgm:pt modelId="{1B70BB0A-136D-414F-A8EB-92758DBEAA72}">
      <dgm:prSet phldrT="[文本]" custT="1"/>
      <dgm:spPr/>
      <dgm:t>
        <a:bodyPr/>
        <a:lstStyle/>
        <a:p>
          <a:r>
            <a:rPr lang="zh-CN" altLang="en-US" sz="2400" b="1" dirty="0" smtClean="0"/>
            <a:t>助理工程师</a:t>
          </a:r>
          <a:endParaRPr lang="zh-CN" altLang="en-US" sz="2400" b="1" dirty="0"/>
        </a:p>
      </dgm:t>
    </dgm:pt>
    <dgm:pt modelId="{51D1A0DC-1DFA-4523-9592-F459A0B56CDD}" type="parTrans" cxnId="{E2EF4285-927E-4037-A272-2D2BF2A06B1F}">
      <dgm:prSet/>
      <dgm:spPr/>
      <dgm:t>
        <a:bodyPr/>
        <a:lstStyle/>
        <a:p>
          <a:endParaRPr lang="zh-CN" altLang="en-US"/>
        </a:p>
      </dgm:t>
    </dgm:pt>
    <dgm:pt modelId="{C85A2A26-B09F-416C-8F5B-D0450DFFF595}" type="sibTrans" cxnId="{E2EF4285-927E-4037-A272-2D2BF2A06B1F}">
      <dgm:prSet/>
      <dgm:spPr/>
      <dgm:t>
        <a:bodyPr/>
        <a:lstStyle/>
        <a:p>
          <a:endParaRPr lang="zh-CN" altLang="en-US"/>
        </a:p>
      </dgm:t>
    </dgm:pt>
    <dgm:pt modelId="{40D87378-85A5-43D3-8AA0-D3402EAA7797}">
      <dgm:prSet phldrT="[文本]" custT="1"/>
      <dgm:spPr/>
      <dgm:t>
        <a:bodyPr/>
        <a:lstStyle/>
        <a:p>
          <a:r>
            <a:rPr lang="zh-CN" altLang="en-US" sz="2400" b="1" dirty="0" smtClean="0"/>
            <a:t>工程师</a:t>
          </a:r>
          <a:endParaRPr lang="zh-CN" altLang="en-US" sz="2400" b="1" dirty="0"/>
        </a:p>
      </dgm:t>
    </dgm:pt>
    <dgm:pt modelId="{C9261A96-220C-4BC6-A704-7E3DD4FAA298}" type="parTrans" cxnId="{84827E93-7C86-4D0D-9717-35801081387A}">
      <dgm:prSet/>
      <dgm:spPr/>
      <dgm:t>
        <a:bodyPr/>
        <a:lstStyle/>
        <a:p>
          <a:endParaRPr lang="zh-CN" altLang="en-US"/>
        </a:p>
      </dgm:t>
    </dgm:pt>
    <dgm:pt modelId="{C1248677-69C7-4D26-88B9-CA0336180D0F}" type="sibTrans" cxnId="{84827E93-7C86-4D0D-9717-35801081387A}">
      <dgm:prSet/>
      <dgm:spPr/>
      <dgm:t>
        <a:bodyPr/>
        <a:lstStyle/>
        <a:p>
          <a:endParaRPr lang="zh-CN" altLang="en-US"/>
        </a:p>
      </dgm:t>
    </dgm:pt>
    <dgm:pt modelId="{26C7046B-02EB-4408-9CA4-1E8B94BA6C68}">
      <dgm:prSet phldrT="[文本]" custT="1"/>
      <dgm:spPr/>
      <dgm:t>
        <a:bodyPr/>
        <a:lstStyle/>
        <a:p>
          <a:r>
            <a:rPr lang="zh-CN" altLang="en-US" sz="2400" b="1" dirty="0" smtClean="0"/>
            <a:t>高级工程师</a:t>
          </a:r>
          <a:endParaRPr lang="zh-CN" altLang="en-US" sz="2400" b="1" dirty="0"/>
        </a:p>
      </dgm:t>
    </dgm:pt>
    <dgm:pt modelId="{5E711DDF-2EC0-484C-A9DB-C49398D5519D}" type="parTrans" cxnId="{5BFE4D37-1604-438B-BF8C-535055B4FBAD}">
      <dgm:prSet/>
      <dgm:spPr/>
      <dgm:t>
        <a:bodyPr/>
        <a:lstStyle/>
        <a:p>
          <a:endParaRPr lang="zh-CN" altLang="en-US"/>
        </a:p>
      </dgm:t>
    </dgm:pt>
    <dgm:pt modelId="{4D552912-7BFC-49CD-A0E3-9E74E87C0651}" type="sibTrans" cxnId="{5BFE4D37-1604-438B-BF8C-535055B4FBAD}">
      <dgm:prSet/>
      <dgm:spPr/>
      <dgm:t>
        <a:bodyPr/>
        <a:lstStyle/>
        <a:p>
          <a:endParaRPr lang="zh-CN" altLang="en-US"/>
        </a:p>
      </dgm:t>
    </dgm:pt>
    <dgm:pt modelId="{F5FAA83D-A1FA-4F1C-9936-1475CB33C061}" type="pres">
      <dgm:prSet presAssocID="{053D73C8-9814-4891-8E89-E5879240C9C5}" presName="arrowDiagram" presStyleCnt="0">
        <dgm:presLayoutVars>
          <dgm:chMax val="5"/>
          <dgm:dir/>
          <dgm:resizeHandles val="exact"/>
        </dgm:presLayoutVars>
      </dgm:prSet>
      <dgm:spPr/>
    </dgm:pt>
    <dgm:pt modelId="{5B4BC37C-D047-487D-BBEB-AB6B82CC9C6F}" type="pres">
      <dgm:prSet presAssocID="{053D73C8-9814-4891-8E89-E5879240C9C5}" presName="arrow" presStyleLbl="bgShp" presStyleIdx="0" presStyleCnt="1"/>
      <dgm:spPr>
        <a:gradFill rotWithShape="0">
          <a:gsLst>
            <a:gs pos="0">
              <a:srgbClr val="FFF200"/>
            </a:gs>
            <a:gs pos="45000">
              <a:srgbClr val="FF7A00"/>
            </a:gs>
            <a:gs pos="70000">
              <a:srgbClr val="FF0300"/>
            </a:gs>
            <a:gs pos="100000">
              <a:srgbClr val="4D0808"/>
            </a:gs>
          </a:gsLst>
          <a:lin ang="5400000" scaled="0"/>
        </a:gradFill>
      </dgm:spPr>
    </dgm:pt>
    <dgm:pt modelId="{18A89DC8-AFA6-4AE6-9180-EBFEAD1F5542}" type="pres">
      <dgm:prSet presAssocID="{053D73C8-9814-4891-8E89-E5879240C9C5}" presName="arrowDiagram3" presStyleCnt="0"/>
      <dgm:spPr/>
    </dgm:pt>
    <dgm:pt modelId="{0DB49C1B-D13A-42FD-8B3D-E633FC6CC8E8}" type="pres">
      <dgm:prSet presAssocID="{1B70BB0A-136D-414F-A8EB-92758DBEAA72}" presName="bullet3a" presStyleLbl="node1" presStyleIdx="0" presStyleCnt="3"/>
      <dgm:spPr/>
    </dgm:pt>
    <dgm:pt modelId="{90E0F254-EFE3-43EF-AC8E-F7ABA665E45D}" type="pres">
      <dgm:prSet presAssocID="{1B70BB0A-136D-414F-A8EB-92758DBEAA72}" presName="textBox3a" presStyleLbl="revTx" presStyleIdx="0" presStyleCnt="3">
        <dgm:presLayoutVars>
          <dgm:bulletEnabled val="1"/>
        </dgm:presLayoutVars>
      </dgm:prSet>
      <dgm:spPr/>
      <dgm:t>
        <a:bodyPr/>
        <a:lstStyle/>
        <a:p>
          <a:endParaRPr lang="zh-CN" altLang="en-US"/>
        </a:p>
      </dgm:t>
    </dgm:pt>
    <dgm:pt modelId="{31F20AB7-DA4F-4F03-B459-F37B4DA8CED6}" type="pres">
      <dgm:prSet presAssocID="{40D87378-85A5-43D3-8AA0-D3402EAA7797}" presName="bullet3b" presStyleLbl="node1" presStyleIdx="1" presStyleCnt="3"/>
      <dgm:spPr/>
    </dgm:pt>
    <dgm:pt modelId="{51875F17-9994-4641-AD1B-9B2876451E17}" type="pres">
      <dgm:prSet presAssocID="{40D87378-85A5-43D3-8AA0-D3402EAA7797}" presName="textBox3b" presStyleLbl="revTx" presStyleIdx="1" presStyleCnt="3">
        <dgm:presLayoutVars>
          <dgm:bulletEnabled val="1"/>
        </dgm:presLayoutVars>
      </dgm:prSet>
      <dgm:spPr/>
      <dgm:t>
        <a:bodyPr/>
        <a:lstStyle/>
        <a:p>
          <a:endParaRPr lang="zh-CN" altLang="en-US"/>
        </a:p>
      </dgm:t>
    </dgm:pt>
    <dgm:pt modelId="{0402825B-8E12-4FFA-AD34-ADFE7BA2B502}" type="pres">
      <dgm:prSet presAssocID="{26C7046B-02EB-4408-9CA4-1E8B94BA6C68}" presName="bullet3c" presStyleLbl="node1" presStyleIdx="2" presStyleCnt="3"/>
      <dgm:spPr/>
    </dgm:pt>
    <dgm:pt modelId="{5698FFB6-BB35-4002-9B62-4643EFC45FF5}" type="pres">
      <dgm:prSet presAssocID="{26C7046B-02EB-4408-9CA4-1E8B94BA6C68}" presName="textBox3c" presStyleLbl="revTx" presStyleIdx="2" presStyleCnt="3" custScaleX="113202" custScaleY="11972" custLinFactNeighborX="20716" custLinFactNeighborY="-36627">
        <dgm:presLayoutVars>
          <dgm:bulletEnabled val="1"/>
        </dgm:presLayoutVars>
      </dgm:prSet>
      <dgm:spPr/>
      <dgm:t>
        <a:bodyPr/>
        <a:lstStyle/>
        <a:p>
          <a:endParaRPr lang="zh-CN" altLang="en-US"/>
        </a:p>
      </dgm:t>
    </dgm:pt>
  </dgm:ptLst>
  <dgm:cxnLst>
    <dgm:cxn modelId="{E2EF4285-927E-4037-A272-2D2BF2A06B1F}" srcId="{053D73C8-9814-4891-8E89-E5879240C9C5}" destId="{1B70BB0A-136D-414F-A8EB-92758DBEAA72}" srcOrd="0" destOrd="0" parTransId="{51D1A0DC-1DFA-4523-9592-F459A0B56CDD}" sibTransId="{C85A2A26-B09F-416C-8F5B-D0450DFFF595}"/>
    <dgm:cxn modelId="{DB23D6DB-AF39-4FB1-A644-71910DCDF918}" type="presOf" srcId="{1B70BB0A-136D-414F-A8EB-92758DBEAA72}" destId="{90E0F254-EFE3-43EF-AC8E-F7ABA665E45D}" srcOrd="0" destOrd="0" presId="urn:microsoft.com/office/officeart/2005/8/layout/arrow2"/>
    <dgm:cxn modelId="{7CAD3046-14CD-4558-8724-33DAF7D42676}" type="presOf" srcId="{26C7046B-02EB-4408-9CA4-1E8B94BA6C68}" destId="{5698FFB6-BB35-4002-9B62-4643EFC45FF5}" srcOrd="0" destOrd="0" presId="urn:microsoft.com/office/officeart/2005/8/layout/arrow2"/>
    <dgm:cxn modelId="{84827E93-7C86-4D0D-9717-35801081387A}" srcId="{053D73C8-9814-4891-8E89-E5879240C9C5}" destId="{40D87378-85A5-43D3-8AA0-D3402EAA7797}" srcOrd="1" destOrd="0" parTransId="{C9261A96-220C-4BC6-A704-7E3DD4FAA298}" sibTransId="{C1248677-69C7-4D26-88B9-CA0336180D0F}"/>
    <dgm:cxn modelId="{5BFE4D37-1604-438B-BF8C-535055B4FBAD}" srcId="{053D73C8-9814-4891-8E89-E5879240C9C5}" destId="{26C7046B-02EB-4408-9CA4-1E8B94BA6C68}" srcOrd="2" destOrd="0" parTransId="{5E711DDF-2EC0-484C-A9DB-C49398D5519D}" sibTransId="{4D552912-7BFC-49CD-A0E3-9E74E87C0651}"/>
    <dgm:cxn modelId="{B0BB7C27-2B87-421A-B77C-9434EDA005C4}" type="presOf" srcId="{053D73C8-9814-4891-8E89-E5879240C9C5}" destId="{F5FAA83D-A1FA-4F1C-9936-1475CB33C061}" srcOrd="0" destOrd="0" presId="urn:microsoft.com/office/officeart/2005/8/layout/arrow2"/>
    <dgm:cxn modelId="{CB79D40D-D735-4E44-BA53-DDF2D1336883}" type="presOf" srcId="{40D87378-85A5-43D3-8AA0-D3402EAA7797}" destId="{51875F17-9994-4641-AD1B-9B2876451E17}" srcOrd="0" destOrd="0" presId="urn:microsoft.com/office/officeart/2005/8/layout/arrow2"/>
    <dgm:cxn modelId="{89DBCDB0-CA79-49B8-8639-EC15BE21AA27}" type="presParOf" srcId="{F5FAA83D-A1FA-4F1C-9936-1475CB33C061}" destId="{5B4BC37C-D047-487D-BBEB-AB6B82CC9C6F}" srcOrd="0" destOrd="0" presId="urn:microsoft.com/office/officeart/2005/8/layout/arrow2"/>
    <dgm:cxn modelId="{C09EC8A8-0073-4F52-BEF4-9EA0116543AF}" type="presParOf" srcId="{F5FAA83D-A1FA-4F1C-9936-1475CB33C061}" destId="{18A89DC8-AFA6-4AE6-9180-EBFEAD1F5542}" srcOrd="1" destOrd="0" presId="urn:microsoft.com/office/officeart/2005/8/layout/arrow2"/>
    <dgm:cxn modelId="{BAD0019B-7E53-40B3-984F-01F11A51DEF9}" type="presParOf" srcId="{18A89DC8-AFA6-4AE6-9180-EBFEAD1F5542}" destId="{0DB49C1B-D13A-42FD-8B3D-E633FC6CC8E8}" srcOrd="0" destOrd="0" presId="urn:microsoft.com/office/officeart/2005/8/layout/arrow2"/>
    <dgm:cxn modelId="{52F4C938-A869-4AF5-B9C9-4D1199AF668C}" type="presParOf" srcId="{18A89DC8-AFA6-4AE6-9180-EBFEAD1F5542}" destId="{90E0F254-EFE3-43EF-AC8E-F7ABA665E45D}" srcOrd="1" destOrd="0" presId="urn:microsoft.com/office/officeart/2005/8/layout/arrow2"/>
    <dgm:cxn modelId="{E3E98656-BCBB-4764-B91A-2DB912D70841}" type="presParOf" srcId="{18A89DC8-AFA6-4AE6-9180-EBFEAD1F5542}" destId="{31F20AB7-DA4F-4F03-B459-F37B4DA8CED6}" srcOrd="2" destOrd="0" presId="urn:microsoft.com/office/officeart/2005/8/layout/arrow2"/>
    <dgm:cxn modelId="{364CBC96-4316-4BBC-AC2D-324AF126257C}" type="presParOf" srcId="{18A89DC8-AFA6-4AE6-9180-EBFEAD1F5542}" destId="{51875F17-9994-4641-AD1B-9B2876451E17}" srcOrd="3" destOrd="0" presId="urn:microsoft.com/office/officeart/2005/8/layout/arrow2"/>
    <dgm:cxn modelId="{91ED17E8-AF1F-41FB-9755-4142B8E88EC2}" type="presParOf" srcId="{18A89DC8-AFA6-4AE6-9180-EBFEAD1F5542}" destId="{0402825B-8E12-4FFA-AD34-ADFE7BA2B502}" srcOrd="4" destOrd="0" presId="urn:microsoft.com/office/officeart/2005/8/layout/arrow2"/>
    <dgm:cxn modelId="{3A7BF8F8-26BA-47C2-A65E-1D5B7AE244A7}" type="presParOf" srcId="{18A89DC8-AFA6-4AE6-9180-EBFEAD1F5542}" destId="{5698FFB6-BB35-4002-9B62-4643EFC45FF5}" srcOrd="5" destOrd="0" presId="urn:microsoft.com/office/officeart/2005/8/layout/arrow2"/>
  </dgm:cxnLst>
  <dgm:bg/>
  <dgm:whole/>
</dgm:dataModel>
</file>

<file path=ppt/diagrams/data12.xml><?xml version="1.0" encoding="utf-8"?>
<dgm:dataModel xmlns:dgm="http://schemas.openxmlformats.org/drawingml/2006/diagram" xmlns:a="http://schemas.openxmlformats.org/drawingml/2006/main">
  <dgm:ptLst>
    <dgm:pt modelId="{3AD8D3DA-1405-46E0-8893-FE3B44352F1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39C70712-45D4-4AA4-ADE1-9C514BDCED62}">
      <dgm:prSet/>
      <dgm:spPr>
        <a:gradFill rotWithShape="0">
          <a:gsLst>
            <a:gs pos="0">
              <a:srgbClr val="8488C4"/>
            </a:gs>
            <a:gs pos="53000">
              <a:srgbClr val="D4DEFF"/>
            </a:gs>
            <a:gs pos="83000">
              <a:srgbClr val="D4DEFF"/>
            </a:gs>
            <a:gs pos="100000">
              <a:srgbClr val="96AB94"/>
            </a:gs>
          </a:gsLst>
          <a:lin ang="5400000" scaled="0"/>
        </a:gradFill>
      </dgm:spPr>
      <dgm:t>
        <a:bodyPr/>
        <a:lstStyle/>
        <a:p>
          <a:pPr rtl="0"/>
          <a:r>
            <a:rPr lang="zh-CN" b="1" dirty="0" smtClean="0">
              <a:solidFill>
                <a:schemeClr val="tx1"/>
              </a:solidFill>
            </a:rPr>
            <a:t>大多数公司根据员工所具备的技能、经验和知识背景招聘、选拔与任用员工</a:t>
          </a:r>
          <a:endParaRPr lang="en-US" b="1" dirty="0">
            <a:solidFill>
              <a:schemeClr val="tx1"/>
            </a:solidFill>
          </a:endParaRPr>
        </a:p>
      </dgm:t>
    </dgm:pt>
    <dgm:pt modelId="{6BCD154E-95D8-4032-AD04-81833B3ACF09}" type="parTrans" cxnId="{DD5CECBA-8A1E-413C-A9C2-B2CF543A4FBC}">
      <dgm:prSet/>
      <dgm:spPr/>
      <dgm:t>
        <a:bodyPr/>
        <a:lstStyle/>
        <a:p>
          <a:endParaRPr lang="zh-CN" altLang="en-US"/>
        </a:p>
      </dgm:t>
    </dgm:pt>
    <dgm:pt modelId="{76F042E0-881E-47B3-8D03-DF3DB1671662}" type="sibTrans" cxnId="{DD5CECBA-8A1E-413C-A9C2-B2CF543A4FBC}">
      <dgm:prSet/>
      <dgm:spPr/>
      <dgm:t>
        <a:bodyPr/>
        <a:lstStyle/>
        <a:p>
          <a:endParaRPr lang="zh-CN" altLang="en-US"/>
        </a:p>
      </dgm:t>
    </dgm:pt>
    <dgm:pt modelId="{313E98E1-90A0-4230-B3F3-CD994293447B}">
      <dgm:prSet/>
      <dgm:spPr>
        <a:gradFill rotWithShape="0">
          <a:gsLst>
            <a:gs pos="0">
              <a:srgbClr val="5E9EFF"/>
            </a:gs>
            <a:gs pos="39999">
              <a:srgbClr val="85C2FF"/>
            </a:gs>
            <a:gs pos="70000">
              <a:srgbClr val="C4D6EB"/>
            </a:gs>
            <a:gs pos="100000">
              <a:srgbClr val="FFEBFA"/>
            </a:gs>
          </a:gsLst>
          <a:lin ang="5400000" scaled="0"/>
        </a:gradFill>
      </dgm:spPr>
      <dgm:t>
        <a:bodyPr/>
        <a:lstStyle/>
        <a:p>
          <a:pPr rtl="0"/>
          <a:r>
            <a:rPr lang="zh-CN" b="1" dirty="0" smtClean="0">
              <a:solidFill>
                <a:schemeClr val="tx1"/>
              </a:solidFill>
            </a:rPr>
            <a:t>大多数公司将多数时间与资金花在弥补员工的知识与技能欠缺上，而不是在一开始就把人选好、选对</a:t>
          </a:r>
          <a:endParaRPr lang="en-US" b="1" dirty="0">
            <a:solidFill>
              <a:schemeClr val="tx1"/>
            </a:solidFill>
          </a:endParaRPr>
        </a:p>
      </dgm:t>
    </dgm:pt>
    <dgm:pt modelId="{2647C21A-C6CF-4404-AEE2-0E4EFCCF9564}" type="parTrans" cxnId="{99599C9D-4D64-407A-B75A-4B0164C050B5}">
      <dgm:prSet/>
      <dgm:spPr/>
      <dgm:t>
        <a:bodyPr/>
        <a:lstStyle/>
        <a:p>
          <a:endParaRPr lang="zh-CN" altLang="en-US"/>
        </a:p>
      </dgm:t>
    </dgm:pt>
    <dgm:pt modelId="{374712C3-E726-4289-8457-1B22BB89B8F6}" type="sibTrans" cxnId="{99599C9D-4D64-407A-B75A-4B0164C050B5}">
      <dgm:prSet/>
      <dgm:spPr/>
      <dgm:t>
        <a:bodyPr/>
        <a:lstStyle/>
        <a:p>
          <a:endParaRPr lang="zh-CN" altLang="en-US"/>
        </a:p>
      </dgm:t>
    </dgm:pt>
    <dgm:pt modelId="{38F9FA27-3F60-466B-BCF8-96E4CFD6F2FB}">
      <dgm:prSet/>
      <dgm:spPr>
        <a:gradFill rotWithShape="0">
          <a:gsLst>
            <a:gs pos="0">
              <a:srgbClr val="CCCCFF"/>
            </a:gs>
            <a:gs pos="17999">
              <a:srgbClr val="99CCFF"/>
            </a:gs>
            <a:gs pos="36000">
              <a:srgbClr val="9966FF"/>
            </a:gs>
            <a:gs pos="61000">
              <a:srgbClr val="CC99FF"/>
            </a:gs>
            <a:gs pos="82001">
              <a:srgbClr val="99CCFF"/>
            </a:gs>
            <a:gs pos="100000">
              <a:srgbClr val="CCCCFF"/>
            </a:gs>
          </a:gsLst>
          <a:lin ang="5400000" scaled="0"/>
        </a:gradFill>
      </dgm:spPr>
      <dgm:t>
        <a:bodyPr/>
        <a:lstStyle/>
        <a:p>
          <a:pPr rtl="0"/>
          <a:r>
            <a:rPr lang="zh-CN" b="1" dirty="0" smtClean="0">
              <a:solidFill>
                <a:schemeClr val="tx1"/>
              </a:solidFill>
            </a:rPr>
            <a:t>员工绩效改进的关键在于依据工作职责要求，弥补知识与技能欠缺，遵循工作规范，采取有效的行为标准与工作方法</a:t>
          </a:r>
          <a:endParaRPr lang="en-US" b="1" dirty="0">
            <a:solidFill>
              <a:schemeClr val="tx1"/>
            </a:solidFill>
          </a:endParaRPr>
        </a:p>
      </dgm:t>
    </dgm:pt>
    <dgm:pt modelId="{AC23267F-3E9B-4556-B02B-1A3B13A59FDF}" type="parTrans" cxnId="{C284C482-186D-478B-8C8D-3754D95DD6CA}">
      <dgm:prSet/>
      <dgm:spPr/>
      <dgm:t>
        <a:bodyPr/>
        <a:lstStyle/>
        <a:p>
          <a:endParaRPr lang="zh-CN" altLang="en-US"/>
        </a:p>
      </dgm:t>
    </dgm:pt>
    <dgm:pt modelId="{E729CE55-3E40-48D3-984C-799109310570}" type="sibTrans" cxnId="{C284C482-186D-478B-8C8D-3754D95DD6CA}">
      <dgm:prSet/>
      <dgm:spPr/>
      <dgm:t>
        <a:bodyPr/>
        <a:lstStyle/>
        <a:p>
          <a:endParaRPr lang="zh-CN" altLang="en-US"/>
        </a:p>
      </dgm:t>
    </dgm:pt>
    <dgm:pt modelId="{0EC247D8-1841-46EE-8583-B3FAA0CAB190}">
      <dgm:prSet/>
      <dgm:spPr>
        <a:gradFill rotWithShape="0">
          <a:gsLst>
            <a:gs pos="0">
              <a:srgbClr val="03D4A8"/>
            </a:gs>
            <a:gs pos="25000">
              <a:srgbClr val="21D6E0"/>
            </a:gs>
            <a:gs pos="75000">
              <a:srgbClr val="0087E6"/>
            </a:gs>
            <a:gs pos="100000">
              <a:srgbClr val="005CBF"/>
            </a:gs>
          </a:gsLst>
          <a:lin ang="5400000" scaled="0"/>
        </a:gradFill>
      </dgm:spPr>
      <dgm:t>
        <a:bodyPr/>
        <a:lstStyle/>
        <a:p>
          <a:pPr rtl="0"/>
          <a:r>
            <a:rPr lang="zh-CN" b="1" dirty="0" smtClean="0">
              <a:solidFill>
                <a:schemeClr val="tx1"/>
              </a:solidFill>
            </a:rPr>
            <a:t>将“干一行、爱一行”、“以此为生、精于此道”等作为员工职业发展的核心理念</a:t>
          </a:r>
          <a:endParaRPr lang="zh-CN" b="1" dirty="0">
            <a:solidFill>
              <a:schemeClr val="tx1"/>
            </a:solidFill>
          </a:endParaRPr>
        </a:p>
      </dgm:t>
    </dgm:pt>
    <dgm:pt modelId="{0C12EEEA-E61B-4D5C-BB0B-1EC33B03AEB4}" type="parTrans" cxnId="{684D0EE0-B0A0-4025-A253-BF7AAB897702}">
      <dgm:prSet/>
      <dgm:spPr/>
      <dgm:t>
        <a:bodyPr/>
        <a:lstStyle/>
        <a:p>
          <a:endParaRPr lang="zh-CN" altLang="en-US"/>
        </a:p>
      </dgm:t>
    </dgm:pt>
    <dgm:pt modelId="{4E9C1034-DD52-4FFD-BBBF-33A3A8E60DEE}" type="sibTrans" cxnId="{684D0EE0-B0A0-4025-A253-BF7AAB897702}">
      <dgm:prSet/>
      <dgm:spPr/>
      <dgm:t>
        <a:bodyPr/>
        <a:lstStyle/>
        <a:p>
          <a:endParaRPr lang="zh-CN" altLang="en-US"/>
        </a:p>
      </dgm:t>
    </dgm:pt>
    <dgm:pt modelId="{CBF4D0DA-4986-403E-BBBC-9CC3E1947654}" type="pres">
      <dgm:prSet presAssocID="{3AD8D3DA-1405-46E0-8893-FE3B44352F19}" presName="linear" presStyleCnt="0">
        <dgm:presLayoutVars>
          <dgm:animLvl val="lvl"/>
          <dgm:resizeHandles val="exact"/>
        </dgm:presLayoutVars>
      </dgm:prSet>
      <dgm:spPr/>
      <dgm:t>
        <a:bodyPr/>
        <a:lstStyle/>
        <a:p>
          <a:endParaRPr lang="zh-CN" altLang="en-US"/>
        </a:p>
      </dgm:t>
    </dgm:pt>
    <dgm:pt modelId="{503CCEA6-71E8-40B7-AA3D-24FD3E814296}" type="pres">
      <dgm:prSet presAssocID="{39C70712-45D4-4AA4-ADE1-9C514BDCED62}" presName="parentText" presStyleLbl="node1" presStyleIdx="0" presStyleCnt="4">
        <dgm:presLayoutVars>
          <dgm:chMax val="0"/>
          <dgm:bulletEnabled val="1"/>
        </dgm:presLayoutVars>
      </dgm:prSet>
      <dgm:spPr/>
      <dgm:t>
        <a:bodyPr/>
        <a:lstStyle/>
        <a:p>
          <a:endParaRPr lang="zh-CN" altLang="en-US"/>
        </a:p>
      </dgm:t>
    </dgm:pt>
    <dgm:pt modelId="{ECB4BFC2-D278-48C7-98D4-7E9386EE5006}" type="pres">
      <dgm:prSet presAssocID="{76F042E0-881E-47B3-8D03-DF3DB1671662}" presName="spacer" presStyleCnt="0"/>
      <dgm:spPr/>
    </dgm:pt>
    <dgm:pt modelId="{1EBAEDEF-65E6-4F57-B2C7-8780EFCAF8F2}" type="pres">
      <dgm:prSet presAssocID="{313E98E1-90A0-4230-B3F3-CD994293447B}" presName="parentText" presStyleLbl="node1" presStyleIdx="1" presStyleCnt="4">
        <dgm:presLayoutVars>
          <dgm:chMax val="0"/>
          <dgm:bulletEnabled val="1"/>
        </dgm:presLayoutVars>
      </dgm:prSet>
      <dgm:spPr/>
      <dgm:t>
        <a:bodyPr/>
        <a:lstStyle/>
        <a:p>
          <a:endParaRPr lang="zh-CN" altLang="en-US"/>
        </a:p>
      </dgm:t>
    </dgm:pt>
    <dgm:pt modelId="{C1BFE979-2E57-4CEB-BB26-A5F3B69358E6}" type="pres">
      <dgm:prSet presAssocID="{374712C3-E726-4289-8457-1B22BB89B8F6}" presName="spacer" presStyleCnt="0"/>
      <dgm:spPr/>
    </dgm:pt>
    <dgm:pt modelId="{6D06D6D7-A265-4D85-A5F4-A49934186FCD}" type="pres">
      <dgm:prSet presAssocID="{38F9FA27-3F60-466B-BCF8-96E4CFD6F2FB}" presName="parentText" presStyleLbl="node1" presStyleIdx="2" presStyleCnt="4">
        <dgm:presLayoutVars>
          <dgm:chMax val="0"/>
          <dgm:bulletEnabled val="1"/>
        </dgm:presLayoutVars>
      </dgm:prSet>
      <dgm:spPr/>
      <dgm:t>
        <a:bodyPr/>
        <a:lstStyle/>
        <a:p>
          <a:endParaRPr lang="zh-CN" altLang="en-US"/>
        </a:p>
      </dgm:t>
    </dgm:pt>
    <dgm:pt modelId="{E63F7FD3-E455-41D5-B9C9-EBC8EFE07A20}" type="pres">
      <dgm:prSet presAssocID="{E729CE55-3E40-48D3-984C-799109310570}" presName="spacer" presStyleCnt="0"/>
      <dgm:spPr/>
    </dgm:pt>
    <dgm:pt modelId="{1201A8CC-8592-45F8-AB58-41DBB77BEEFC}" type="pres">
      <dgm:prSet presAssocID="{0EC247D8-1841-46EE-8583-B3FAA0CAB190}" presName="parentText" presStyleLbl="node1" presStyleIdx="3" presStyleCnt="4">
        <dgm:presLayoutVars>
          <dgm:chMax val="0"/>
          <dgm:bulletEnabled val="1"/>
        </dgm:presLayoutVars>
      </dgm:prSet>
      <dgm:spPr/>
      <dgm:t>
        <a:bodyPr/>
        <a:lstStyle/>
        <a:p>
          <a:endParaRPr lang="zh-CN" altLang="en-US"/>
        </a:p>
      </dgm:t>
    </dgm:pt>
  </dgm:ptLst>
  <dgm:cxnLst>
    <dgm:cxn modelId="{DD5CECBA-8A1E-413C-A9C2-B2CF543A4FBC}" srcId="{3AD8D3DA-1405-46E0-8893-FE3B44352F19}" destId="{39C70712-45D4-4AA4-ADE1-9C514BDCED62}" srcOrd="0" destOrd="0" parTransId="{6BCD154E-95D8-4032-AD04-81833B3ACF09}" sibTransId="{76F042E0-881E-47B3-8D03-DF3DB1671662}"/>
    <dgm:cxn modelId="{8FFC7FD5-2506-4DFB-943B-D251D7E04500}" type="presOf" srcId="{39C70712-45D4-4AA4-ADE1-9C514BDCED62}" destId="{503CCEA6-71E8-40B7-AA3D-24FD3E814296}" srcOrd="0" destOrd="0" presId="urn:microsoft.com/office/officeart/2005/8/layout/vList2"/>
    <dgm:cxn modelId="{8B359500-E70B-420D-B3DB-D289DC28E369}" type="presOf" srcId="{38F9FA27-3F60-466B-BCF8-96E4CFD6F2FB}" destId="{6D06D6D7-A265-4D85-A5F4-A49934186FCD}" srcOrd="0" destOrd="0" presId="urn:microsoft.com/office/officeart/2005/8/layout/vList2"/>
    <dgm:cxn modelId="{D5F3CC84-8EE5-4B55-AE5A-1F09346A9C26}" type="presOf" srcId="{313E98E1-90A0-4230-B3F3-CD994293447B}" destId="{1EBAEDEF-65E6-4F57-B2C7-8780EFCAF8F2}" srcOrd="0" destOrd="0" presId="urn:microsoft.com/office/officeart/2005/8/layout/vList2"/>
    <dgm:cxn modelId="{C284C482-186D-478B-8C8D-3754D95DD6CA}" srcId="{3AD8D3DA-1405-46E0-8893-FE3B44352F19}" destId="{38F9FA27-3F60-466B-BCF8-96E4CFD6F2FB}" srcOrd="2" destOrd="0" parTransId="{AC23267F-3E9B-4556-B02B-1A3B13A59FDF}" sibTransId="{E729CE55-3E40-48D3-984C-799109310570}"/>
    <dgm:cxn modelId="{99599C9D-4D64-407A-B75A-4B0164C050B5}" srcId="{3AD8D3DA-1405-46E0-8893-FE3B44352F19}" destId="{313E98E1-90A0-4230-B3F3-CD994293447B}" srcOrd="1" destOrd="0" parTransId="{2647C21A-C6CF-4404-AEE2-0E4EFCCF9564}" sibTransId="{374712C3-E726-4289-8457-1B22BB89B8F6}"/>
    <dgm:cxn modelId="{7107B1A6-EE32-4D9B-8A4E-77C14DD60960}" type="presOf" srcId="{3AD8D3DA-1405-46E0-8893-FE3B44352F19}" destId="{CBF4D0DA-4986-403E-BBBC-9CC3E1947654}" srcOrd="0" destOrd="0" presId="urn:microsoft.com/office/officeart/2005/8/layout/vList2"/>
    <dgm:cxn modelId="{684D0EE0-B0A0-4025-A253-BF7AAB897702}" srcId="{3AD8D3DA-1405-46E0-8893-FE3B44352F19}" destId="{0EC247D8-1841-46EE-8583-B3FAA0CAB190}" srcOrd="3" destOrd="0" parTransId="{0C12EEEA-E61B-4D5C-BB0B-1EC33B03AEB4}" sibTransId="{4E9C1034-DD52-4FFD-BBBF-33A3A8E60DEE}"/>
    <dgm:cxn modelId="{864385BA-59DB-4BB7-A240-6A2B1277EF70}" type="presOf" srcId="{0EC247D8-1841-46EE-8583-B3FAA0CAB190}" destId="{1201A8CC-8592-45F8-AB58-41DBB77BEEFC}" srcOrd="0" destOrd="0" presId="urn:microsoft.com/office/officeart/2005/8/layout/vList2"/>
    <dgm:cxn modelId="{4FC2DE18-BDA8-48DA-91B0-54045BB625C8}" type="presParOf" srcId="{CBF4D0DA-4986-403E-BBBC-9CC3E1947654}" destId="{503CCEA6-71E8-40B7-AA3D-24FD3E814296}" srcOrd="0" destOrd="0" presId="urn:microsoft.com/office/officeart/2005/8/layout/vList2"/>
    <dgm:cxn modelId="{ED578363-F9D2-4A2C-A2A2-55B2F7E018B5}" type="presParOf" srcId="{CBF4D0DA-4986-403E-BBBC-9CC3E1947654}" destId="{ECB4BFC2-D278-48C7-98D4-7E9386EE5006}" srcOrd="1" destOrd="0" presId="urn:microsoft.com/office/officeart/2005/8/layout/vList2"/>
    <dgm:cxn modelId="{D6CFB5E2-B106-4E1E-9530-DEE8CAC0DDC5}" type="presParOf" srcId="{CBF4D0DA-4986-403E-BBBC-9CC3E1947654}" destId="{1EBAEDEF-65E6-4F57-B2C7-8780EFCAF8F2}" srcOrd="2" destOrd="0" presId="urn:microsoft.com/office/officeart/2005/8/layout/vList2"/>
    <dgm:cxn modelId="{4FF8491D-B074-4FC2-991E-2DDEAC1ADF0A}" type="presParOf" srcId="{CBF4D0DA-4986-403E-BBBC-9CC3E1947654}" destId="{C1BFE979-2E57-4CEB-BB26-A5F3B69358E6}" srcOrd="3" destOrd="0" presId="urn:microsoft.com/office/officeart/2005/8/layout/vList2"/>
    <dgm:cxn modelId="{7CCC96E0-FF55-48FC-B38C-5193B6709E9F}" type="presParOf" srcId="{CBF4D0DA-4986-403E-BBBC-9CC3E1947654}" destId="{6D06D6D7-A265-4D85-A5F4-A49934186FCD}" srcOrd="4" destOrd="0" presId="urn:microsoft.com/office/officeart/2005/8/layout/vList2"/>
    <dgm:cxn modelId="{0F9E6B44-4C12-4C99-9919-0E46AFDDCA43}" type="presParOf" srcId="{CBF4D0DA-4986-403E-BBBC-9CC3E1947654}" destId="{E63F7FD3-E455-41D5-B9C9-EBC8EFE07A20}" srcOrd="5" destOrd="0" presId="urn:microsoft.com/office/officeart/2005/8/layout/vList2"/>
    <dgm:cxn modelId="{8FE1CD77-273E-43C5-A597-CA81E36CE0DF}" type="presParOf" srcId="{CBF4D0DA-4986-403E-BBBC-9CC3E1947654}" destId="{1201A8CC-8592-45F8-AB58-41DBB77BEEFC}" srcOrd="6" destOrd="0" presId="urn:microsoft.com/office/officeart/2005/8/layout/vList2"/>
  </dgm:cxnLst>
  <dgm:bg/>
  <dgm:whole/>
</dgm:dataModel>
</file>

<file path=ppt/diagrams/data13.xml><?xml version="1.0" encoding="utf-8"?>
<dgm:dataModel xmlns:dgm="http://schemas.openxmlformats.org/drawingml/2006/diagram" xmlns:a="http://schemas.openxmlformats.org/drawingml/2006/main">
  <dgm:ptLst>
    <dgm:pt modelId="{554213D8-2EA9-495E-9444-25A5B5BAABA7}"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66E7FC50-AADD-4CDA-B6E7-7651E3344C05}">
      <dgm:prSet phldrT="[文本]"/>
      <dgm:spPr>
        <a:solidFill>
          <a:srgbClr val="FF0000"/>
        </a:solidFill>
      </dgm:spPr>
      <dgm:t>
        <a:bodyPr/>
        <a:lstStyle/>
        <a:p>
          <a:r>
            <a:rPr lang="zh-CN" altLang="en-US" dirty="0" smtClean="0"/>
            <a:t>素质要项</a:t>
          </a:r>
          <a:endParaRPr lang="en-US" altLang="zh-CN" dirty="0" smtClean="0"/>
        </a:p>
        <a:p>
          <a:r>
            <a:rPr lang="zh-CN" altLang="en-US" dirty="0" smtClean="0"/>
            <a:t>素质词典</a:t>
          </a:r>
          <a:endParaRPr lang="zh-CN" altLang="en-US" dirty="0"/>
        </a:p>
      </dgm:t>
    </dgm:pt>
    <dgm:pt modelId="{C497AEC3-81B3-42E0-B6FA-982A29945DD8}" type="parTrans" cxnId="{FBDD5D3C-482D-4D65-822E-BD17CD13C008}">
      <dgm:prSet/>
      <dgm:spPr/>
      <dgm:t>
        <a:bodyPr/>
        <a:lstStyle/>
        <a:p>
          <a:endParaRPr lang="zh-CN" altLang="en-US"/>
        </a:p>
      </dgm:t>
    </dgm:pt>
    <dgm:pt modelId="{3856F235-FE3E-488A-807A-EDC05660EF98}" type="sibTrans" cxnId="{FBDD5D3C-482D-4D65-822E-BD17CD13C008}">
      <dgm:prSet/>
      <dgm:spPr/>
      <dgm:t>
        <a:bodyPr/>
        <a:lstStyle/>
        <a:p>
          <a:endParaRPr lang="zh-CN" altLang="en-US"/>
        </a:p>
      </dgm:t>
    </dgm:pt>
    <dgm:pt modelId="{66881622-E991-401C-B8E5-5EBA7F643EEF}">
      <dgm:prSet phldrT="[文本]"/>
      <dgm:spPr>
        <a:solidFill>
          <a:schemeClr val="accent5"/>
        </a:solidFill>
      </dgm:spPr>
      <dgm:t>
        <a:bodyPr/>
        <a:lstStyle/>
        <a:p>
          <a:r>
            <a:rPr lang="zh-CN" altLang="en-US" dirty="0" smtClean="0">
              <a:solidFill>
                <a:schemeClr val="tx1"/>
              </a:solidFill>
            </a:rPr>
            <a:t>行动的强度与完整性</a:t>
          </a:r>
          <a:endParaRPr lang="zh-CN" altLang="en-US" dirty="0">
            <a:solidFill>
              <a:schemeClr val="tx1"/>
            </a:solidFill>
          </a:endParaRPr>
        </a:p>
      </dgm:t>
    </dgm:pt>
    <dgm:pt modelId="{521E3B99-D9CC-471D-8C19-52E6D8CFDA1F}" type="parTrans" cxnId="{95EA692F-7146-4C0B-B323-7C6750B7A4E4}">
      <dgm:prSet/>
      <dgm:spPr/>
      <dgm:t>
        <a:bodyPr/>
        <a:lstStyle/>
        <a:p>
          <a:endParaRPr lang="zh-CN" altLang="en-US"/>
        </a:p>
      </dgm:t>
    </dgm:pt>
    <dgm:pt modelId="{357CD4FD-88FE-4671-8BBA-7E78514C897A}" type="sibTrans" cxnId="{95EA692F-7146-4C0B-B323-7C6750B7A4E4}">
      <dgm:prSet/>
      <dgm:spPr/>
      <dgm:t>
        <a:bodyPr/>
        <a:lstStyle/>
        <a:p>
          <a:endParaRPr lang="zh-CN" altLang="en-US"/>
        </a:p>
      </dgm:t>
    </dgm:pt>
    <dgm:pt modelId="{A37BB77B-27ED-4AEC-A437-070CDE24066C}">
      <dgm:prSet phldrT="[文本]"/>
      <dgm:spPr>
        <a:solidFill>
          <a:srgbClr val="7030A0"/>
        </a:solidFill>
      </dgm:spPr>
      <dgm:t>
        <a:bodyPr/>
        <a:lstStyle/>
        <a:p>
          <a:pPr algn="ctr"/>
          <a:r>
            <a:rPr lang="zh-CN" altLang="en-US" dirty="0" smtClean="0">
              <a:solidFill>
                <a:schemeClr val="bg1"/>
              </a:solidFill>
            </a:rPr>
            <a:t>影响范围的大小</a:t>
          </a:r>
          <a:endParaRPr lang="zh-CN" altLang="en-US" dirty="0">
            <a:solidFill>
              <a:schemeClr val="bg1"/>
            </a:solidFill>
          </a:endParaRPr>
        </a:p>
      </dgm:t>
    </dgm:pt>
    <dgm:pt modelId="{EDCC528F-2455-4841-911D-0E03C3308774}" type="parTrans" cxnId="{686BA053-5C1A-410B-8B44-AF65CA111EE6}">
      <dgm:prSet/>
      <dgm:spPr/>
      <dgm:t>
        <a:bodyPr/>
        <a:lstStyle/>
        <a:p>
          <a:endParaRPr lang="zh-CN" altLang="en-US"/>
        </a:p>
      </dgm:t>
    </dgm:pt>
    <dgm:pt modelId="{7631FEED-6672-4281-A953-91ACF52CD477}" type="sibTrans" cxnId="{686BA053-5C1A-410B-8B44-AF65CA111EE6}">
      <dgm:prSet/>
      <dgm:spPr/>
      <dgm:t>
        <a:bodyPr/>
        <a:lstStyle/>
        <a:p>
          <a:endParaRPr lang="zh-CN" altLang="en-US"/>
        </a:p>
      </dgm:t>
    </dgm:pt>
    <dgm:pt modelId="{9BE1F55C-3B86-4C1F-A9D5-20FD922168F1}">
      <dgm:prSet phldrT="[文本]"/>
      <dgm:spPr>
        <a:solidFill>
          <a:srgbClr val="FFFF00"/>
        </a:solidFill>
      </dgm:spPr>
      <dgm:t>
        <a:bodyPr/>
        <a:lstStyle/>
        <a:p>
          <a:r>
            <a:rPr lang="zh-CN" altLang="en-US" dirty="0" smtClean="0">
              <a:solidFill>
                <a:schemeClr val="tx1"/>
              </a:solidFill>
            </a:rPr>
            <a:t>主动程度（复杂程度；努力程度）</a:t>
          </a:r>
          <a:endParaRPr lang="zh-CN" altLang="en-US" dirty="0">
            <a:solidFill>
              <a:schemeClr val="tx1"/>
            </a:solidFill>
          </a:endParaRPr>
        </a:p>
      </dgm:t>
    </dgm:pt>
    <dgm:pt modelId="{F7BC6367-5D83-4350-A13C-0330F8EA0F44}" type="parTrans" cxnId="{6DDEF092-6A8A-4519-B7B9-F5F3D7448C24}">
      <dgm:prSet/>
      <dgm:spPr/>
      <dgm:t>
        <a:bodyPr/>
        <a:lstStyle/>
        <a:p>
          <a:endParaRPr lang="zh-CN" altLang="en-US"/>
        </a:p>
      </dgm:t>
    </dgm:pt>
    <dgm:pt modelId="{0DB9C975-93B9-43F2-BF24-BCCA37814C37}" type="sibTrans" cxnId="{6DDEF092-6A8A-4519-B7B9-F5F3D7448C24}">
      <dgm:prSet/>
      <dgm:spPr/>
      <dgm:t>
        <a:bodyPr/>
        <a:lstStyle/>
        <a:p>
          <a:endParaRPr lang="zh-CN" altLang="en-US"/>
        </a:p>
      </dgm:t>
    </dgm:pt>
    <dgm:pt modelId="{B7341F5B-F652-45F1-8E9E-1F18D49271AA}" type="pres">
      <dgm:prSet presAssocID="{554213D8-2EA9-495E-9444-25A5B5BAABA7}" presName="cycle" presStyleCnt="0">
        <dgm:presLayoutVars>
          <dgm:chMax val="1"/>
          <dgm:dir/>
          <dgm:animLvl val="ctr"/>
          <dgm:resizeHandles val="exact"/>
        </dgm:presLayoutVars>
      </dgm:prSet>
      <dgm:spPr/>
      <dgm:t>
        <a:bodyPr/>
        <a:lstStyle/>
        <a:p>
          <a:endParaRPr lang="zh-CN" altLang="en-US"/>
        </a:p>
      </dgm:t>
    </dgm:pt>
    <dgm:pt modelId="{DAD4AF21-B7B5-4436-9BF3-6EDE1FB54AB1}" type="pres">
      <dgm:prSet presAssocID="{66E7FC50-AADD-4CDA-B6E7-7651E3344C05}" presName="centerShape" presStyleLbl="node0" presStyleIdx="0" presStyleCnt="1" custScaleX="144391" custScaleY="71118"/>
      <dgm:spPr/>
      <dgm:t>
        <a:bodyPr/>
        <a:lstStyle/>
        <a:p>
          <a:endParaRPr lang="zh-CN" altLang="en-US"/>
        </a:p>
      </dgm:t>
    </dgm:pt>
    <dgm:pt modelId="{15676875-B362-4AF5-9B0E-3A75743C363E}" type="pres">
      <dgm:prSet presAssocID="{521E3B99-D9CC-471D-8C19-52E6D8CFDA1F}" presName="parTrans" presStyleLbl="bgSibTrans2D1" presStyleIdx="0" presStyleCnt="3"/>
      <dgm:spPr/>
      <dgm:t>
        <a:bodyPr/>
        <a:lstStyle/>
        <a:p>
          <a:endParaRPr lang="zh-CN" altLang="en-US"/>
        </a:p>
      </dgm:t>
    </dgm:pt>
    <dgm:pt modelId="{7FC58626-291A-4405-A7E9-EE06F798CCA6}" type="pres">
      <dgm:prSet presAssocID="{66881622-E991-401C-B8E5-5EBA7F643EEF}" presName="node" presStyleLbl="node1" presStyleIdx="0" presStyleCnt="3" custScaleX="115736" custScaleY="81672">
        <dgm:presLayoutVars>
          <dgm:bulletEnabled val="1"/>
        </dgm:presLayoutVars>
      </dgm:prSet>
      <dgm:spPr/>
      <dgm:t>
        <a:bodyPr/>
        <a:lstStyle/>
        <a:p>
          <a:endParaRPr lang="zh-CN" altLang="en-US"/>
        </a:p>
      </dgm:t>
    </dgm:pt>
    <dgm:pt modelId="{3C1DFAAF-04B0-4990-83CF-69C9139F6ADF}" type="pres">
      <dgm:prSet presAssocID="{EDCC528F-2455-4841-911D-0E03C3308774}" presName="parTrans" presStyleLbl="bgSibTrans2D1" presStyleIdx="1" presStyleCnt="3"/>
      <dgm:spPr/>
      <dgm:t>
        <a:bodyPr/>
        <a:lstStyle/>
        <a:p>
          <a:endParaRPr lang="zh-CN" altLang="en-US"/>
        </a:p>
      </dgm:t>
    </dgm:pt>
    <dgm:pt modelId="{92A7EC17-BFC7-45F9-A555-9A6E859146BE}" type="pres">
      <dgm:prSet presAssocID="{A37BB77B-27ED-4AEC-A437-070CDE24066C}" presName="node" presStyleLbl="node1" presStyleIdx="1" presStyleCnt="3">
        <dgm:presLayoutVars>
          <dgm:bulletEnabled val="1"/>
        </dgm:presLayoutVars>
      </dgm:prSet>
      <dgm:spPr/>
      <dgm:t>
        <a:bodyPr/>
        <a:lstStyle/>
        <a:p>
          <a:endParaRPr lang="zh-CN" altLang="en-US"/>
        </a:p>
      </dgm:t>
    </dgm:pt>
    <dgm:pt modelId="{8DEBDBE8-554B-4613-9C79-333B58CA45E0}" type="pres">
      <dgm:prSet presAssocID="{F7BC6367-5D83-4350-A13C-0330F8EA0F44}" presName="parTrans" presStyleLbl="bgSibTrans2D1" presStyleIdx="2" presStyleCnt="3"/>
      <dgm:spPr/>
      <dgm:t>
        <a:bodyPr/>
        <a:lstStyle/>
        <a:p>
          <a:endParaRPr lang="zh-CN" altLang="en-US"/>
        </a:p>
      </dgm:t>
    </dgm:pt>
    <dgm:pt modelId="{3A4A3ECD-4844-4E30-AD1C-88DE04CFBFD4}" type="pres">
      <dgm:prSet presAssocID="{9BE1F55C-3B86-4C1F-A9D5-20FD922168F1}" presName="node" presStyleLbl="node1" presStyleIdx="2" presStyleCnt="3" custScaleX="109868" custScaleY="81672">
        <dgm:presLayoutVars>
          <dgm:bulletEnabled val="1"/>
        </dgm:presLayoutVars>
      </dgm:prSet>
      <dgm:spPr/>
      <dgm:t>
        <a:bodyPr/>
        <a:lstStyle/>
        <a:p>
          <a:endParaRPr lang="zh-CN" altLang="en-US"/>
        </a:p>
      </dgm:t>
    </dgm:pt>
  </dgm:ptLst>
  <dgm:cxnLst>
    <dgm:cxn modelId="{9B975851-393C-4837-B231-25B8153397AD}" type="presOf" srcId="{554213D8-2EA9-495E-9444-25A5B5BAABA7}" destId="{B7341F5B-F652-45F1-8E9E-1F18D49271AA}" srcOrd="0" destOrd="0" presId="urn:microsoft.com/office/officeart/2005/8/layout/radial4"/>
    <dgm:cxn modelId="{95EA692F-7146-4C0B-B323-7C6750B7A4E4}" srcId="{66E7FC50-AADD-4CDA-B6E7-7651E3344C05}" destId="{66881622-E991-401C-B8E5-5EBA7F643EEF}" srcOrd="0" destOrd="0" parTransId="{521E3B99-D9CC-471D-8C19-52E6D8CFDA1F}" sibTransId="{357CD4FD-88FE-4671-8BBA-7E78514C897A}"/>
    <dgm:cxn modelId="{CE459D16-1C06-40F9-8E1A-3870F15A8C37}" type="presOf" srcId="{F7BC6367-5D83-4350-A13C-0330F8EA0F44}" destId="{8DEBDBE8-554B-4613-9C79-333B58CA45E0}" srcOrd="0" destOrd="0" presId="urn:microsoft.com/office/officeart/2005/8/layout/radial4"/>
    <dgm:cxn modelId="{DD74B97A-FB81-4663-9A56-9B5E5A7901C7}" type="presOf" srcId="{66E7FC50-AADD-4CDA-B6E7-7651E3344C05}" destId="{DAD4AF21-B7B5-4436-9BF3-6EDE1FB54AB1}" srcOrd="0" destOrd="0" presId="urn:microsoft.com/office/officeart/2005/8/layout/radial4"/>
    <dgm:cxn modelId="{4AD279C3-BEF8-4CD4-9BE0-5C17476E454A}" type="presOf" srcId="{A37BB77B-27ED-4AEC-A437-070CDE24066C}" destId="{92A7EC17-BFC7-45F9-A555-9A6E859146BE}" srcOrd="0" destOrd="0" presId="urn:microsoft.com/office/officeart/2005/8/layout/radial4"/>
    <dgm:cxn modelId="{686BA053-5C1A-410B-8B44-AF65CA111EE6}" srcId="{66E7FC50-AADD-4CDA-B6E7-7651E3344C05}" destId="{A37BB77B-27ED-4AEC-A437-070CDE24066C}" srcOrd="1" destOrd="0" parTransId="{EDCC528F-2455-4841-911D-0E03C3308774}" sibTransId="{7631FEED-6672-4281-A953-91ACF52CD477}"/>
    <dgm:cxn modelId="{A60BE776-28AD-489D-893F-7260A8FBF96D}" type="presOf" srcId="{66881622-E991-401C-B8E5-5EBA7F643EEF}" destId="{7FC58626-291A-4405-A7E9-EE06F798CCA6}" srcOrd="0" destOrd="0" presId="urn:microsoft.com/office/officeart/2005/8/layout/radial4"/>
    <dgm:cxn modelId="{6DDEF092-6A8A-4519-B7B9-F5F3D7448C24}" srcId="{66E7FC50-AADD-4CDA-B6E7-7651E3344C05}" destId="{9BE1F55C-3B86-4C1F-A9D5-20FD922168F1}" srcOrd="2" destOrd="0" parTransId="{F7BC6367-5D83-4350-A13C-0330F8EA0F44}" sibTransId="{0DB9C975-93B9-43F2-BF24-BCCA37814C37}"/>
    <dgm:cxn modelId="{FF7A6BAB-3DDC-4A00-A5C8-1C611B6BF022}" type="presOf" srcId="{9BE1F55C-3B86-4C1F-A9D5-20FD922168F1}" destId="{3A4A3ECD-4844-4E30-AD1C-88DE04CFBFD4}" srcOrd="0" destOrd="0" presId="urn:microsoft.com/office/officeart/2005/8/layout/radial4"/>
    <dgm:cxn modelId="{D16D0839-70B8-4273-9760-539B596DD547}" type="presOf" srcId="{521E3B99-D9CC-471D-8C19-52E6D8CFDA1F}" destId="{15676875-B362-4AF5-9B0E-3A75743C363E}" srcOrd="0" destOrd="0" presId="urn:microsoft.com/office/officeart/2005/8/layout/radial4"/>
    <dgm:cxn modelId="{AE41F672-B2CB-4EC7-BEE3-576A9E438748}" type="presOf" srcId="{EDCC528F-2455-4841-911D-0E03C3308774}" destId="{3C1DFAAF-04B0-4990-83CF-69C9139F6ADF}" srcOrd="0" destOrd="0" presId="urn:microsoft.com/office/officeart/2005/8/layout/radial4"/>
    <dgm:cxn modelId="{FBDD5D3C-482D-4D65-822E-BD17CD13C008}" srcId="{554213D8-2EA9-495E-9444-25A5B5BAABA7}" destId="{66E7FC50-AADD-4CDA-B6E7-7651E3344C05}" srcOrd="0" destOrd="0" parTransId="{C497AEC3-81B3-42E0-B6FA-982A29945DD8}" sibTransId="{3856F235-FE3E-488A-807A-EDC05660EF98}"/>
    <dgm:cxn modelId="{A315A83B-4145-4F59-BB9D-55C4FA150409}" type="presParOf" srcId="{B7341F5B-F652-45F1-8E9E-1F18D49271AA}" destId="{DAD4AF21-B7B5-4436-9BF3-6EDE1FB54AB1}" srcOrd="0" destOrd="0" presId="urn:microsoft.com/office/officeart/2005/8/layout/radial4"/>
    <dgm:cxn modelId="{E838A41C-206E-4EC5-B14F-A09CE5F1D096}" type="presParOf" srcId="{B7341F5B-F652-45F1-8E9E-1F18D49271AA}" destId="{15676875-B362-4AF5-9B0E-3A75743C363E}" srcOrd="1" destOrd="0" presId="urn:microsoft.com/office/officeart/2005/8/layout/radial4"/>
    <dgm:cxn modelId="{7DACC4F8-7996-46B4-BD60-4730363938C4}" type="presParOf" srcId="{B7341F5B-F652-45F1-8E9E-1F18D49271AA}" destId="{7FC58626-291A-4405-A7E9-EE06F798CCA6}" srcOrd="2" destOrd="0" presId="urn:microsoft.com/office/officeart/2005/8/layout/radial4"/>
    <dgm:cxn modelId="{3760E0C0-1F73-4C91-B4C9-5C348A5ECE3F}" type="presParOf" srcId="{B7341F5B-F652-45F1-8E9E-1F18D49271AA}" destId="{3C1DFAAF-04B0-4990-83CF-69C9139F6ADF}" srcOrd="3" destOrd="0" presId="urn:microsoft.com/office/officeart/2005/8/layout/radial4"/>
    <dgm:cxn modelId="{52A1F2F7-D266-474C-B60D-CE9F6D11F0F8}" type="presParOf" srcId="{B7341F5B-F652-45F1-8E9E-1F18D49271AA}" destId="{92A7EC17-BFC7-45F9-A555-9A6E859146BE}" srcOrd="4" destOrd="0" presId="urn:microsoft.com/office/officeart/2005/8/layout/radial4"/>
    <dgm:cxn modelId="{32577F3B-9E19-4124-9815-46F89CFE34A3}" type="presParOf" srcId="{B7341F5B-F652-45F1-8E9E-1F18D49271AA}" destId="{8DEBDBE8-554B-4613-9C79-333B58CA45E0}" srcOrd="5" destOrd="0" presId="urn:microsoft.com/office/officeart/2005/8/layout/radial4"/>
    <dgm:cxn modelId="{8C75893A-DB19-4037-A940-5B70C7B84636}" type="presParOf" srcId="{B7341F5B-F652-45F1-8E9E-1F18D49271AA}" destId="{3A4A3ECD-4844-4E30-AD1C-88DE04CFBFD4}" srcOrd="6" destOrd="0" presId="urn:microsoft.com/office/officeart/2005/8/layout/radial4"/>
  </dgm:cxnLst>
  <dgm:bg/>
  <dgm:whole/>
</dgm:dataModel>
</file>

<file path=ppt/diagrams/data14.xml><?xml version="1.0" encoding="utf-8"?>
<dgm:dataModel xmlns:dgm="http://schemas.openxmlformats.org/drawingml/2006/diagram" xmlns:a="http://schemas.openxmlformats.org/drawingml/2006/main">
  <dgm:ptLst>
    <dgm:pt modelId="{77186251-8365-49DF-A360-1FBC7A417BF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zh-CN" altLang="en-US"/>
        </a:p>
      </dgm:t>
    </dgm:pt>
    <dgm:pt modelId="{7AE139B5-F93F-4859-B519-BCD862722290}">
      <dgm:prSet phldrT="[文本]"/>
      <dgm:spPr>
        <a:solidFill>
          <a:schemeClr val="tx2">
            <a:lumMod val="60000"/>
            <a:lumOff val="40000"/>
          </a:schemeClr>
        </a:solidFill>
      </dgm:spPr>
      <dgm:t>
        <a:bodyPr/>
        <a:lstStyle/>
        <a:p>
          <a:r>
            <a:rPr lang="zh-CN" altLang="en-US" dirty="0" smtClean="0">
              <a:solidFill>
                <a:schemeClr val="tx1"/>
              </a:solidFill>
            </a:rPr>
            <a:t>信息搜寻（</a:t>
          </a:r>
          <a:r>
            <a:rPr lang="en-US" altLang="zh-CN" dirty="0" smtClean="0">
              <a:solidFill>
                <a:schemeClr val="tx1"/>
              </a:solidFill>
            </a:rPr>
            <a:t>INF</a:t>
          </a:r>
          <a:r>
            <a:rPr lang="zh-CN" altLang="en-US" dirty="0" smtClean="0">
              <a:solidFill>
                <a:schemeClr val="tx1"/>
              </a:solidFill>
            </a:rPr>
            <a:t>）</a:t>
          </a:r>
          <a:endParaRPr lang="zh-CN" altLang="en-US" dirty="0">
            <a:solidFill>
              <a:schemeClr val="tx1"/>
            </a:solidFill>
          </a:endParaRPr>
        </a:p>
      </dgm:t>
    </dgm:pt>
    <dgm:pt modelId="{443C6A4A-C1E2-4F74-9B12-5111C2AD6C8B}" type="parTrans" cxnId="{D3FB771A-64E6-45C3-A1D1-884952B45973}">
      <dgm:prSet/>
      <dgm:spPr/>
      <dgm:t>
        <a:bodyPr/>
        <a:lstStyle/>
        <a:p>
          <a:endParaRPr lang="zh-CN" altLang="en-US"/>
        </a:p>
      </dgm:t>
    </dgm:pt>
    <dgm:pt modelId="{95FC098F-D449-4877-84FB-281C8E1D7B2E}" type="sibTrans" cxnId="{D3FB771A-64E6-45C3-A1D1-884952B45973}">
      <dgm:prSet/>
      <dgm:spPr>
        <a:solidFill>
          <a:srgbClr val="FF0000"/>
        </a:solidFill>
      </dgm:spPr>
      <dgm:t>
        <a:bodyPr/>
        <a:lstStyle/>
        <a:p>
          <a:endParaRPr lang="zh-CN" altLang="en-US"/>
        </a:p>
      </dgm:t>
    </dgm:pt>
    <dgm:pt modelId="{19E6DCA4-17E4-4958-AD76-41AA99C9CB3D}">
      <dgm:prSet phldrT="[文本]"/>
      <dgm:spPr>
        <a:solidFill>
          <a:srgbClr val="FFFF00"/>
        </a:solidFill>
      </dgm:spPr>
      <dgm:t>
        <a:bodyPr/>
        <a:lstStyle/>
        <a:p>
          <a:pPr algn="ctr"/>
          <a:r>
            <a:rPr lang="zh-CN" altLang="en-US" dirty="0" smtClean="0">
              <a:solidFill>
                <a:schemeClr val="tx1"/>
              </a:solidFill>
            </a:rPr>
            <a:t>主动性（</a:t>
          </a:r>
          <a:r>
            <a:rPr lang="en-US" altLang="zh-CN" dirty="0" smtClean="0">
              <a:solidFill>
                <a:schemeClr val="tx1"/>
              </a:solidFill>
            </a:rPr>
            <a:t>INT</a:t>
          </a:r>
          <a:r>
            <a:rPr lang="zh-CN" altLang="en-US" dirty="0" smtClean="0">
              <a:solidFill>
                <a:schemeClr val="tx1"/>
              </a:solidFill>
            </a:rPr>
            <a:t>）</a:t>
          </a:r>
          <a:endParaRPr lang="en-US" altLang="zh-CN" dirty="0" smtClean="0">
            <a:solidFill>
              <a:schemeClr val="tx1"/>
            </a:solidFill>
          </a:endParaRPr>
        </a:p>
        <a:p>
          <a:pPr algn="ctr"/>
          <a:endParaRPr lang="zh-CN" altLang="en-US" dirty="0"/>
        </a:p>
      </dgm:t>
    </dgm:pt>
    <dgm:pt modelId="{CD03EC23-4632-41C4-B38D-2ECE6880938C}" type="parTrans" cxnId="{0CE1E33C-895B-4E95-B91F-F94398FAB317}">
      <dgm:prSet/>
      <dgm:spPr/>
      <dgm:t>
        <a:bodyPr/>
        <a:lstStyle/>
        <a:p>
          <a:endParaRPr lang="zh-CN" altLang="en-US"/>
        </a:p>
      </dgm:t>
    </dgm:pt>
    <dgm:pt modelId="{D65B425D-570C-41CF-80BE-CC7353DBA58A}" type="sibTrans" cxnId="{0CE1E33C-895B-4E95-B91F-F94398FAB317}">
      <dgm:prSet/>
      <dgm:spPr>
        <a:solidFill>
          <a:srgbClr val="FF0000"/>
        </a:solidFill>
      </dgm:spPr>
      <dgm:t>
        <a:bodyPr/>
        <a:lstStyle/>
        <a:p>
          <a:endParaRPr lang="zh-CN" altLang="en-US"/>
        </a:p>
      </dgm:t>
    </dgm:pt>
    <dgm:pt modelId="{D5B78E5F-E5B6-4F02-AA2E-BF3E76118578}">
      <dgm:prSet phldrT="[文本]"/>
      <dgm:spPr>
        <a:solidFill>
          <a:srgbClr val="92D050"/>
        </a:solidFill>
      </dgm:spPr>
      <dgm:t>
        <a:bodyPr/>
        <a:lstStyle/>
        <a:p>
          <a:r>
            <a:rPr lang="zh-CN" altLang="en-US" dirty="0" smtClean="0">
              <a:solidFill>
                <a:schemeClr val="tx1"/>
              </a:solidFill>
            </a:rPr>
            <a:t>成就导向（</a:t>
          </a:r>
          <a:r>
            <a:rPr lang="en-US" altLang="zh-CN" dirty="0" smtClean="0">
              <a:solidFill>
                <a:schemeClr val="tx1"/>
              </a:solidFill>
            </a:rPr>
            <a:t>ACH</a:t>
          </a:r>
          <a:r>
            <a:rPr lang="zh-CN" altLang="en-US" dirty="0" smtClean="0">
              <a:solidFill>
                <a:schemeClr val="tx1"/>
              </a:solidFill>
            </a:rPr>
            <a:t>）</a:t>
          </a:r>
          <a:endParaRPr lang="zh-CN" altLang="en-US" dirty="0">
            <a:solidFill>
              <a:schemeClr val="tx1"/>
            </a:solidFill>
          </a:endParaRPr>
        </a:p>
      </dgm:t>
    </dgm:pt>
    <dgm:pt modelId="{F27BF377-A2FA-40E3-B490-929AFB1E0FB3}" type="parTrans" cxnId="{FFD77F74-5A8E-4D76-927D-27291FA36446}">
      <dgm:prSet/>
      <dgm:spPr/>
      <dgm:t>
        <a:bodyPr/>
        <a:lstStyle/>
        <a:p>
          <a:endParaRPr lang="zh-CN" altLang="en-US"/>
        </a:p>
      </dgm:t>
    </dgm:pt>
    <dgm:pt modelId="{4DA90B67-B0EA-4179-A5A3-4CF2C38413FD}" type="sibTrans" cxnId="{FFD77F74-5A8E-4D76-927D-27291FA36446}">
      <dgm:prSet/>
      <dgm:spPr>
        <a:solidFill>
          <a:srgbClr val="FF0000"/>
        </a:solidFill>
      </dgm:spPr>
      <dgm:t>
        <a:bodyPr/>
        <a:lstStyle/>
        <a:p>
          <a:endParaRPr lang="zh-CN" altLang="en-US"/>
        </a:p>
      </dgm:t>
    </dgm:pt>
    <dgm:pt modelId="{160D495E-6BCB-48B1-974C-C90D8F579DA7}" type="pres">
      <dgm:prSet presAssocID="{77186251-8365-49DF-A360-1FBC7A417BF4}" presName="Name0" presStyleCnt="0">
        <dgm:presLayoutVars>
          <dgm:dir/>
          <dgm:resizeHandles val="exact"/>
        </dgm:presLayoutVars>
      </dgm:prSet>
      <dgm:spPr/>
      <dgm:t>
        <a:bodyPr/>
        <a:lstStyle/>
        <a:p>
          <a:endParaRPr lang="zh-CN" altLang="en-US"/>
        </a:p>
      </dgm:t>
    </dgm:pt>
    <dgm:pt modelId="{6B2A7448-5945-472F-A0D4-21513952556C}" type="pres">
      <dgm:prSet presAssocID="{7AE139B5-F93F-4859-B519-BCD862722290}" presName="node" presStyleLbl="node1" presStyleIdx="0" presStyleCnt="3" custRadScaleRad="96634" custRadScaleInc="2233">
        <dgm:presLayoutVars>
          <dgm:bulletEnabled val="1"/>
        </dgm:presLayoutVars>
      </dgm:prSet>
      <dgm:spPr/>
      <dgm:t>
        <a:bodyPr/>
        <a:lstStyle/>
        <a:p>
          <a:endParaRPr lang="zh-CN" altLang="en-US"/>
        </a:p>
      </dgm:t>
    </dgm:pt>
    <dgm:pt modelId="{9BD8EA32-A624-43C4-8E8B-14935BC9D9F8}" type="pres">
      <dgm:prSet presAssocID="{95FC098F-D449-4877-84FB-281C8E1D7B2E}" presName="sibTrans" presStyleLbl="sibTrans2D1" presStyleIdx="0" presStyleCnt="3"/>
      <dgm:spPr/>
      <dgm:t>
        <a:bodyPr/>
        <a:lstStyle/>
        <a:p>
          <a:endParaRPr lang="zh-CN" altLang="en-US"/>
        </a:p>
      </dgm:t>
    </dgm:pt>
    <dgm:pt modelId="{E76FBE64-3CBC-421F-8B28-46A5C6CC9821}" type="pres">
      <dgm:prSet presAssocID="{95FC098F-D449-4877-84FB-281C8E1D7B2E}" presName="connectorText" presStyleLbl="sibTrans2D1" presStyleIdx="0" presStyleCnt="3"/>
      <dgm:spPr/>
      <dgm:t>
        <a:bodyPr/>
        <a:lstStyle/>
        <a:p>
          <a:endParaRPr lang="zh-CN" altLang="en-US"/>
        </a:p>
      </dgm:t>
    </dgm:pt>
    <dgm:pt modelId="{C4426A39-7BBF-4413-B752-B96992C54C39}" type="pres">
      <dgm:prSet presAssocID="{19E6DCA4-17E4-4958-AD76-41AA99C9CB3D}" presName="node" presStyleLbl="node1" presStyleIdx="1" presStyleCnt="3" custScaleX="100115" custScaleY="89592" custRadScaleRad="95821" custRadScaleInc="-11686">
        <dgm:presLayoutVars>
          <dgm:bulletEnabled val="1"/>
        </dgm:presLayoutVars>
      </dgm:prSet>
      <dgm:spPr/>
      <dgm:t>
        <a:bodyPr/>
        <a:lstStyle/>
        <a:p>
          <a:endParaRPr lang="zh-CN" altLang="en-US"/>
        </a:p>
      </dgm:t>
    </dgm:pt>
    <dgm:pt modelId="{28D3ADA7-358D-4A32-AE58-156757481379}" type="pres">
      <dgm:prSet presAssocID="{D65B425D-570C-41CF-80BE-CC7353DBA58A}" presName="sibTrans" presStyleLbl="sibTrans2D1" presStyleIdx="1" presStyleCnt="3"/>
      <dgm:spPr/>
      <dgm:t>
        <a:bodyPr/>
        <a:lstStyle/>
        <a:p>
          <a:endParaRPr lang="zh-CN" altLang="en-US"/>
        </a:p>
      </dgm:t>
    </dgm:pt>
    <dgm:pt modelId="{7465C757-765C-4588-B17F-028BC906ABD3}" type="pres">
      <dgm:prSet presAssocID="{D65B425D-570C-41CF-80BE-CC7353DBA58A}" presName="connectorText" presStyleLbl="sibTrans2D1" presStyleIdx="1" presStyleCnt="3"/>
      <dgm:spPr/>
      <dgm:t>
        <a:bodyPr/>
        <a:lstStyle/>
        <a:p>
          <a:endParaRPr lang="zh-CN" altLang="en-US"/>
        </a:p>
      </dgm:t>
    </dgm:pt>
    <dgm:pt modelId="{AEBFD93A-26E0-4DF0-A53D-125E052F6753}" type="pres">
      <dgm:prSet presAssocID="{D5B78E5F-E5B6-4F02-AA2E-BF3E76118578}" presName="node" presStyleLbl="node1" presStyleIdx="2" presStyleCnt="3" custScaleX="109408" custScaleY="93777" custRadScaleRad="89377" custRadScaleInc="12451">
        <dgm:presLayoutVars>
          <dgm:bulletEnabled val="1"/>
        </dgm:presLayoutVars>
      </dgm:prSet>
      <dgm:spPr/>
      <dgm:t>
        <a:bodyPr/>
        <a:lstStyle/>
        <a:p>
          <a:endParaRPr lang="zh-CN" altLang="en-US"/>
        </a:p>
      </dgm:t>
    </dgm:pt>
    <dgm:pt modelId="{676B6DFE-3C4B-4F09-AB14-109654746A49}" type="pres">
      <dgm:prSet presAssocID="{4DA90B67-B0EA-4179-A5A3-4CF2C38413FD}" presName="sibTrans" presStyleLbl="sibTrans2D1" presStyleIdx="2" presStyleCnt="3"/>
      <dgm:spPr/>
      <dgm:t>
        <a:bodyPr/>
        <a:lstStyle/>
        <a:p>
          <a:endParaRPr lang="zh-CN" altLang="en-US"/>
        </a:p>
      </dgm:t>
    </dgm:pt>
    <dgm:pt modelId="{C51E3739-82A8-4EEE-AE39-5FF394022698}" type="pres">
      <dgm:prSet presAssocID="{4DA90B67-B0EA-4179-A5A3-4CF2C38413FD}" presName="connectorText" presStyleLbl="sibTrans2D1" presStyleIdx="2" presStyleCnt="3"/>
      <dgm:spPr/>
      <dgm:t>
        <a:bodyPr/>
        <a:lstStyle/>
        <a:p>
          <a:endParaRPr lang="zh-CN" altLang="en-US"/>
        </a:p>
      </dgm:t>
    </dgm:pt>
  </dgm:ptLst>
  <dgm:cxnLst>
    <dgm:cxn modelId="{FFD77F74-5A8E-4D76-927D-27291FA36446}" srcId="{77186251-8365-49DF-A360-1FBC7A417BF4}" destId="{D5B78E5F-E5B6-4F02-AA2E-BF3E76118578}" srcOrd="2" destOrd="0" parTransId="{F27BF377-A2FA-40E3-B490-929AFB1E0FB3}" sibTransId="{4DA90B67-B0EA-4179-A5A3-4CF2C38413FD}"/>
    <dgm:cxn modelId="{C511F75B-C61C-462F-B8D0-166D34D1A80A}" type="presOf" srcId="{D65B425D-570C-41CF-80BE-CC7353DBA58A}" destId="{28D3ADA7-358D-4A32-AE58-156757481379}" srcOrd="0" destOrd="0" presId="urn:microsoft.com/office/officeart/2005/8/layout/cycle7"/>
    <dgm:cxn modelId="{00A9061C-FA01-4212-969C-4F999E4FD307}" type="presOf" srcId="{7AE139B5-F93F-4859-B519-BCD862722290}" destId="{6B2A7448-5945-472F-A0D4-21513952556C}" srcOrd="0" destOrd="0" presId="urn:microsoft.com/office/officeart/2005/8/layout/cycle7"/>
    <dgm:cxn modelId="{0CE1E33C-895B-4E95-B91F-F94398FAB317}" srcId="{77186251-8365-49DF-A360-1FBC7A417BF4}" destId="{19E6DCA4-17E4-4958-AD76-41AA99C9CB3D}" srcOrd="1" destOrd="0" parTransId="{CD03EC23-4632-41C4-B38D-2ECE6880938C}" sibTransId="{D65B425D-570C-41CF-80BE-CC7353DBA58A}"/>
    <dgm:cxn modelId="{17766C48-99F3-4C6A-ACCF-20751C118F70}" type="presOf" srcId="{95FC098F-D449-4877-84FB-281C8E1D7B2E}" destId="{E76FBE64-3CBC-421F-8B28-46A5C6CC9821}" srcOrd="1" destOrd="0" presId="urn:microsoft.com/office/officeart/2005/8/layout/cycle7"/>
    <dgm:cxn modelId="{96EF753A-BAED-4E1B-9D66-4A8EECB44BE5}" type="presOf" srcId="{D5B78E5F-E5B6-4F02-AA2E-BF3E76118578}" destId="{AEBFD93A-26E0-4DF0-A53D-125E052F6753}" srcOrd="0" destOrd="0" presId="urn:microsoft.com/office/officeart/2005/8/layout/cycle7"/>
    <dgm:cxn modelId="{A0902AB2-BAA4-4E44-864F-DA32249DE283}" type="presOf" srcId="{D65B425D-570C-41CF-80BE-CC7353DBA58A}" destId="{7465C757-765C-4588-B17F-028BC906ABD3}" srcOrd="1" destOrd="0" presId="urn:microsoft.com/office/officeart/2005/8/layout/cycle7"/>
    <dgm:cxn modelId="{B9C3D26A-514B-42B2-AD39-1C2914656B9E}" type="presOf" srcId="{4DA90B67-B0EA-4179-A5A3-4CF2C38413FD}" destId="{676B6DFE-3C4B-4F09-AB14-109654746A49}" srcOrd="0" destOrd="0" presId="urn:microsoft.com/office/officeart/2005/8/layout/cycle7"/>
    <dgm:cxn modelId="{D3FB771A-64E6-45C3-A1D1-884952B45973}" srcId="{77186251-8365-49DF-A360-1FBC7A417BF4}" destId="{7AE139B5-F93F-4859-B519-BCD862722290}" srcOrd="0" destOrd="0" parTransId="{443C6A4A-C1E2-4F74-9B12-5111C2AD6C8B}" sibTransId="{95FC098F-D449-4877-84FB-281C8E1D7B2E}"/>
    <dgm:cxn modelId="{35201B7C-3D5E-403E-B12F-EEE3CD1DB553}" type="presOf" srcId="{4DA90B67-B0EA-4179-A5A3-4CF2C38413FD}" destId="{C51E3739-82A8-4EEE-AE39-5FF394022698}" srcOrd="1" destOrd="0" presId="urn:microsoft.com/office/officeart/2005/8/layout/cycle7"/>
    <dgm:cxn modelId="{08D1B825-B086-4E97-9BA0-BEB473919C2D}" type="presOf" srcId="{95FC098F-D449-4877-84FB-281C8E1D7B2E}" destId="{9BD8EA32-A624-43C4-8E8B-14935BC9D9F8}" srcOrd="0" destOrd="0" presId="urn:microsoft.com/office/officeart/2005/8/layout/cycle7"/>
    <dgm:cxn modelId="{C56A714D-C50A-43C0-AD0B-8E164363A7C7}" type="presOf" srcId="{19E6DCA4-17E4-4958-AD76-41AA99C9CB3D}" destId="{C4426A39-7BBF-4413-B752-B96992C54C39}" srcOrd="0" destOrd="0" presId="urn:microsoft.com/office/officeart/2005/8/layout/cycle7"/>
    <dgm:cxn modelId="{B70172E3-9E72-4781-BADB-13A457CC509F}" type="presOf" srcId="{77186251-8365-49DF-A360-1FBC7A417BF4}" destId="{160D495E-6BCB-48B1-974C-C90D8F579DA7}" srcOrd="0" destOrd="0" presId="urn:microsoft.com/office/officeart/2005/8/layout/cycle7"/>
    <dgm:cxn modelId="{173A3753-32A2-4254-A5A6-40ADEA9A5BC9}" type="presParOf" srcId="{160D495E-6BCB-48B1-974C-C90D8F579DA7}" destId="{6B2A7448-5945-472F-A0D4-21513952556C}" srcOrd="0" destOrd="0" presId="urn:microsoft.com/office/officeart/2005/8/layout/cycle7"/>
    <dgm:cxn modelId="{076DDF39-E7AD-4B35-91CB-36560F1EC1C4}" type="presParOf" srcId="{160D495E-6BCB-48B1-974C-C90D8F579DA7}" destId="{9BD8EA32-A624-43C4-8E8B-14935BC9D9F8}" srcOrd="1" destOrd="0" presId="urn:microsoft.com/office/officeart/2005/8/layout/cycle7"/>
    <dgm:cxn modelId="{4ED7476A-E6EF-4757-82FB-157233F16E76}" type="presParOf" srcId="{9BD8EA32-A624-43C4-8E8B-14935BC9D9F8}" destId="{E76FBE64-3CBC-421F-8B28-46A5C6CC9821}" srcOrd="0" destOrd="0" presId="urn:microsoft.com/office/officeart/2005/8/layout/cycle7"/>
    <dgm:cxn modelId="{6ECC696C-1B38-48DA-B921-50966F007E10}" type="presParOf" srcId="{160D495E-6BCB-48B1-974C-C90D8F579DA7}" destId="{C4426A39-7BBF-4413-B752-B96992C54C39}" srcOrd="2" destOrd="0" presId="urn:microsoft.com/office/officeart/2005/8/layout/cycle7"/>
    <dgm:cxn modelId="{4DF2D5AF-E1C5-472C-B758-D12DE7C65EF0}" type="presParOf" srcId="{160D495E-6BCB-48B1-974C-C90D8F579DA7}" destId="{28D3ADA7-358D-4A32-AE58-156757481379}" srcOrd="3" destOrd="0" presId="urn:microsoft.com/office/officeart/2005/8/layout/cycle7"/>
    <dgm:cxn modelId="{02A2C479-0EC6-49CF-8D5E-CC16B372836F}" type="presParOf" srcId="{28D3ADA7-358D-4A32-AE58-156757481379}" destId="{7465C757-765C-4588-B17F-028BC906ABD3}" srcOrd="0" destOrd="0" presId="urn:microsoft.com/office/officeart/2005/8/layout/cycle7"/>
    <dgm:cxn modelId="{1E4D8AEC-199D-496C-9979-7B0B32ED706D}" type="presParOf" srcId="{160D495E-6BCB-48B1-974C-C90D8F579DA7}" destId="{AEBFD93A-26E0-4DF0-A53D-125E052F6753}" srcOrd="4" destOrd="0" presId="urn:microsoft.com/office/officeart/2005/8/layout/cycle7"/>
    <dgm:cxn modelId="{BEEC89A7-E19C-49EA-81A9-5CEDF7B504E6}" type="presParOf" srcId="{160D495E-6BCB-48B1-974C-C90D8F579DA7}" destId="{676B6DFE-3C4B-4F09-AB14-109654746A49}" srcOrd="5" destOrd="0" presId="urn:microsoft.com/office/officeart/2005/8/layout/cycle7"/>
    <dgm:cxn modelId="{CBAC4435-F83B-43A1-B396-BAB3F3F29735}" type="presParOf" srcId="{676B6DFE-3C4B-4F09-AB14-109654746A49}" destId="{C51E3739-82A8-4EEE-AE39-5FF394022698}" srcOrd="0" destOrd="0" presId="urn:microsoft.com/office/officeart/2005/8/layout/cycle7"/>
  </dgm:cxnLst>
  <dgm:bg/>
  <dgm:whole/>
</dgm:dataModel>
</file>

<file path=ppt/diagrams/data15.xml><?xml version="1.0" encoding="utf-8"?>
<dgm:dataModel xmlns:dgm="http://schemas.openxmlformats.org/drawingml/2006/diagram" xmlns:a="http://schemas.openxmlformats.org/drawingml/2006/main">
  <dgm:ptLst>
    <dgm:pt modelId="{420DD5E4-340C-4BC3-897D-507F98976F2B}" type="doc">
      <dgm:prSet loTypeId="urn:microsoft.com/office/officeart/2005/8/layout/cycle8" loCatId="cycle" qsTypeId="urn:microsoft.com/office/officeart/2005/8/quickstyle/simple1" qsCatId="simple" csTypeId="urn:microsoft.com/office/officeart/2005/8/colors/accent1_2" csCatId="accent1" phldr="1"/>
      <dgm:spPr/>
    </dgm:pt>
    <dgm:pt modelId="{E0ACAD52-8754-4FD7-901C-C4F28A90E4A0}">
      <dgm:prSet phldrT="[文本]"/>
      <dgm:spPr>
        <a:gradFill rotWithShape="0">
          <a:gsLst>
            <a:gs pos="0">
              <a:srgbClr val="E6DCAC"/>
            </a:gs>
            <a:gs pos="12000">
              <a:srgbClr val="E6D78A"/>
            </a:gs>
            <a:gs pos="30000">
              <a:srgbClr val="C7AC4C"/>
            </a:gs>
            <a:gs pos="45000">
              <a:srgbClr val="E6D78A"/>
            </a:gs>
            <a:gs pos="77000">
              <a:srgbClr val="C7AC4C"/>
            </a:gs>
            <a:gs pos="100000">
              <a:srgbClr val="E6DCAC"/>
            </a:gs>
          </a:gsLst>
          <a:lin ang="5400000" scaled="0"/>
        </a:gradFill>
      </dgm:spPr>
      <dgm:t>
        <a:bodyPr/>
        <a:lstStyle/>
        <a:p>
          <a:r>
            <a:rPr lang="zh-CN" altLang="en-US" dirty="0" smtClean="0">
              <a:solidFill>
                <a:schemeClr val="tx1"/>
              </a:solidFill>
            </a:rPr>
            <a:t>产出</a:t>
          </a:r>
          <a:endParaRPr lang="zh-CN" altLang="en-US" dirty="0">
            <a:solidFill>
              <a:schemeClr val="tx1"/>
            </a:solidFill>
          </a:endParaRPr>
        </a:p>
      </dgm:t>
    </dgm:pt>
    <dgm:pt modelId="{BF3158A6-86E6-4C08-95B6-5616F160998E}" type="parTrans" cxnId="{9F75F6CC-6BA5-461D-AAAA-385D78F7B706}">
      <dgm:prSet/>
      <dgm:spPr/>
      <dgm:t>
        <a:bodyPr/>
        <a:lstStyle/>
        <a:p>
          <a:endParaRPr lang="zh-CN" altLang="en-US"/>
        </a:p>
      </dgm:t>
    </dgm:pt>
    <dgm:pt modelId="{217C8D2A-0E50-4658-B3B8-E9E643687CA2}" type="sibTrans" cxnId="{9F75F6CC-6BA5-461D-AAAA-385D78F7B706}">
      <dgm:prSet/>
      <dgm:spPr/>
      <dgm:t>
        <a:bodyPr/>
        <a:lstStyle/>
        <a:p>
          <a:endParaRPr lang="zh-CN" altLang="en-US"/>
        </a:p>
      </dgm:t>
    </dgm:pt>
    <dgm:pt modelId="{3834C3A6-575F-4BF0-BFC5-1DC5A543A55C}">
      <dgm:prSet phldrT="[文本]"/>
      <dgm:spPr>
        <a:gradFill rotWithShape="0">
          <a:gsLst>
            <a:gs pos="0">
              <a:srgbClr val="DDEBCF"/>
            </a:gs>
            <a:gs pos="50000">
              <a:srgbClr val="9CB86E"/>
            </a:gs>
            <a:gs pos="100000">
              <a:srgbClr val="156B13"/>
            </a:gs>
          </a:gsLst>
          <a:lin ang="5400000" scaled="0"/>
        </a:gradFill>
      </dgm:spPr>
      <dgm:t>
        <a:bodyPr/>
        <a:lstStyle/>
        <a:p>
          <a:r>
            <a:rPr lang="zh-CN" altLang="en-US" dirty="0" smtClean="0">
              <a:solidFill>
                <a:schemeClr val="tx1"/>
              </a:solidFill>
            </a:rPr>
            <a:t>过程</a:t>
          </a:r>
          <a:endParaRPr lang="zh-CN" altLang="en-US" dirty="0">
            <a:solidFill>
              <a:schemeClr val="tx1"/>
            </a:solidFill>
          </a:endParaRPr>
        </a:p>
      </dgm:t>
    </dgm:pt>
    <dgm:pt modelId="{E743E4F0-7013-4101-A0B0-E2A64CAEDEB0}" type="parTrans" cxnId="{54BCD80B-8581-47EE-9FCF-6659704C7AD2}">
      <dgm:prSet/>
      <dgm:spPr/>
      <dgm:t>
        <a:bodyPr/>
        <a:lstStyle/>
        <a:p>
          <a:endParaRPr lang="zh-CN" altLang="en-US"/>
        </a:p>
      </dgm:t>
    </dgm:pt>
    <dgm:pt modelId="{8C37392F-E7DF-4AD5-9C0A-84D3D48AC3A6}" type="sibTrans" cxnId="{54BCD80B-8581-47EE-9FCF-6659704C7AD2}">
      <dgm:prSet/>
      <dgm:spPr/>
      <dgm:t>
        <a:bodyPr/>
        <a:lstStyle/>
        <a:p>
          <a:endParaRPr lang="zh-CN" altLang="en-US"/>
        </a:p>
      </dgm:t>
    </dgm:pt>
    <dgm:pt modelId="{234401F1-B378-410C-9199-433953586736}">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zh-CN" altLang="en-US" dirty="0" smtClean="0">
              <a:solidFill>
                <a:schemeClr val="tx1"/>
              </a:solidFill>
            </a:rPr>
            <a:t>投入</a:t>
          </a:r>
          <a:endParaRPr lang="zh-CN" altLang="en-US" dirty="0">
            <a:solidFill>
              <a:schemeClr val="tx1"/>
            </a:solidFill>
          </a:endParaRPr>
        </a:p>
      </dgm:t>
    </dgm:pt>
    <dgm:pt modelId="{F2AF0F91-C27E-4441-9AE1-971ACC09E6F9}" type="parTrans" cxnId="{EC457DCD-59FF-41E2-ADF0-9A931D939BD6}">
      <dgm:prSet/>
      <dgm:spPr/>
      <dgm:t>
        <a:bodyPr/>
        <a:lstStyle/>
        <a:p>
          <a:endParaRPr lang="zh-CN" altLang="en-US"/>
        </a:p>
      </dgm:t>
    </dgm:pt>
    <dgm:pt modelId="{24A33B6D-5958-4193-ABF8-5D1E0EDD68F0}" type="sibTrans" cxnId="{EC457DCD-59FF-41E2-ADF0-9A931D939BD6}">
      <dgm:prSet/>
      <dgm:spPr/>
      <dgm:t>
        <a:bodyPr/>
        <a:lstStyle/>
        <a:p>
          <a:endParaRPr lang="zh-CN" altLang="en-US"/>
        </a:p>
      </dgm:t>
    </dgm:pt>
    <dgm:pt modelId="{79F0C091-B6A5-46B2-8DA1-00E68E105977}" type="pres">
      <dgm:prSet presAssocID="{420DD5E4-340C-4BC3-897D-507F98976F2B}" presName="compositeShape" presStyleCnt="0">
        <dgm:presLayoutVars>
          <dgm:chMax val="7"/>
          <dgm:dir/>
          <dgm:resizeHandles val="exact"/>
        </dgm:presLayoutVars>
      </dgm:prSet>
      <dgm:spPr/>
    </dgm:pt>
    <dgm:pt modelId="{129F7842-67CE-4AD6-A45F-87D09943D449}" type="pres">
      <dgm:prSet presAssocID="{420DD5E4-340C-4BC3-897D-507F98976F2B}" presName="wedge1" presStyleLbl="node1" presStyleIdx="0" presStyleCnt="3"/>
      <dgm:spPr/>
      <dgm:t>
        <a:bodyPr/>
        <a:lstStyle/>
        <a:p>
          <a:endParaRPr lang="zh-CN" altLang="en-US"/>
        </a:p>
      </dgm:t>
    </dgm:pt>
    <dgm:pt modelId="{70F9BECE-CBB0-4FCB-91E5-AFA42429BC50}" type="pres">
      <dgm:prSet presAssocID="{420DD5E4-340C-4BC3-897D-507F98976F2B}" presName="dummy1a" presStyleCnt="0"/>
      <dgm:spPr/>
    </dgm:pt>
    <dgm:pt modelId="{163BDAC3-3C15-4EAD-9051-ECC422BA5E5F}" type="pres">
      <dgm:prSet presAssocID="{420DD5E4-340C-4BC3-897D-507F98976F2B}" presName="dummy1b" presStyleCnt="0"/>
      <dgm:spPr/>
    </dgm:pt>
    <dgm:pt modelId="{6AD996EA-4BEC-41BA-88F8-A661BF2376D1}" type="pres">
      <dgm:prSet presAssocID="{420DD5E4-340C-4BC3-897D-507F98976F2B}" presName="wedge1Tx" presStyleLbl="node1" presStyleIdx="0" presStyleCnt="3">
        <dgm:presLayoutVars>
          <dgm:chMax val="0"/>
          <dgm:chPref val="0"/>
          <dgm:bulletEnabled val="1"/>
        </dgm:presLayoutVars>
      </dgm:prSet>
      <dgm:spPr/>
      <dgm:t>
        <a:bodyPr/>
        <a:lstStyle/>
        <a:p>
          <a:endParaRPr lang="zh-CN" altLang="en-US"/>
        </a:p>
      </dgm:t>
    </dgm:pt>
    <dgm:pt modelId="{EA7B5A1C-27F6-49F9-93C5-7CC5729BBEBC}" type="pres">
      <dgm:prSet presAssocID="{420DD5E4-340C-4BC3-897D-507F98976F2B}" presName="wedge2" presStyleLbl="node1" presStyleIdx="1" presStyleCnt="3"/>
      <dgm:spPr/>
      <dgm:t>
        <a:bodyPr/>
        <a:lstStyle/>
        <a:p>
          <a:endParaRPr lang="zh-CN" altLang="en-US"/>
        </a:p>
      </dgm:t>
    </dgm:pt>
    <dgm:pt modelId="{A135D314-C133-4F09-BAC2-569A684FCE79}" type="pres">
      <dgm:prSet presAssocID="{420DD5E4-340C-4BC3-897D-507F98976F2B}" presName="dummy2a" presStyleCnt="0"/>
      <dgm:spPr/>
    </dgm:pt>
    <dgm:pt modelId="{37195103-6DC3-477B-BBC3-4A64B2B8B67C}" type="pres">
      <dgm:prSet presAssocID="{420DD5E4-340C-4BC3-897D-507F98976F2B}" presName="dummy2b" presStyleCnt="0"/>
      <dgm:spPr/>
    </dgm:pt>
    <dgm:pt modelId="{5E129C72-C288-4CD1-9484-29F390DEA3E5}" type="pres">
      <dgm:prSet presAssocID="{420DD5E4-340C-4BC3-897D-507F98976F2B}" presName="wedge2Tx" presStyleLbl="node1" presStyleIdx="1" presStyleCnt="3">
        <dgm:presLayoutVars>
          <dgm:chMax val="0"/>
          <dgm:chPref val="0"/>
          <dgm:bulletEnabled val="1"/>
        </dgm:presLayoutVars>
      </dgm:prSet>
      <dgm:spPr/>
      <dgm:t>
        <a:bodyPr/>
        <a:lstStyle/>
        <a:p>
          <a:endParaRPr lang="zh-CN" altLang="en-US"/>
        </a:p>
      </dgm:t>
    </dgm:pt>
    <dgm:pt modelId="{AB385F36-5B6B-402C-A332-952B1153E46D}" type="pres">
      <dgm:prSet presAssocID="{420DD5E4-340C-4BC3-897D-507F98976F2B}" presName="wedge3" presStyleLbl="node1" presStyleIdx="2" presStyleCnt="3"/>
      <dgm:spPr/>
      <dgm:t>
        <a:bodyPr/>
        <a:lstStyle/>
        <a:p>
          <a:endParaRPr lang="zh-CN" altLang="en-US"/>
        </a:p>
      </dgm:t>
    </dgm:pt>
    <dgm:pt modelId="{FF3D74E7-0954-4CC8-9FEB-80C73BE47C7E}" type="pres">
      <dgm:prSet presAssocID="{420DD5E4-340C-4BC3-897D-507F98976F2B}" presName="dummy3a" presStyleCnt="0"/>
      <dgm:spPr/>
    </dgm:pt>
    <dgm:pt modelId="{6B2D8471-1158-4846-B369-B27444D954F8}" type="pres">
      <dgm:prSet presAssocID="{420DD5E4-340C-4BC3-897D-507F98976F2B}" presName="dummy3b" presStyleCnt="0"/>
      <dgm:spPr/>
    </dgm:pt>
    <dgm:pt modelId="{9A50EB79-1401-4657-8F4A-E5DE524921DB}" type="pres">
      <dgm:prSet presAssocID="{420DD5E4-340C-4BC3-897D-507F98976F2B}" presName="wedge3Tx" presStyleLbl="node1" presStyleIdx="2" presStyleCnt="3">
        <dgm:presLayoutVars>
          <dgm:chMax val="0"/>
          <dgm:chPref val="0"/>
          <dgm:bulletEnabled val="1"/>
        </dgm:presLayoutVars>
      </dgm:prSet>
      <dgm:spPr/>
      <dgm:t>
        <a:bodyPr/>
        <a:lstStyle/>
        <a:p>
          <a:endParaRPr lang="zh-CN" altLang="en-US"/>
        </a:p>
      </dgm:t>
    </dgm:pt>
    <dgm:pt modelId="{BFE6C79E-2293-42DA-AA26-62FD7C4C07D7}" type="pres">
      <dgm:prSet presAssocID="{217C8D2A-0E50-4658-B3B8-E9E643687CA2}" presName="arrowWedge1" presStyleLbl="fgSibTrans2D1" presStyleIdx="0" presStyleCnt="3"/>
      <dgm:spPr/>
    </dgm:pt>
    <dgm:pt modelId="{AACFDE40-A10D-48BE-9B42-D1E5CD7600CB}" type="pres">
      <dgm:prSet presAssocID="{8C37392F-E7DF-4AD5-9C0A-84D3D48AC3A6}" presName="arrowWedge2" presStyleLbl="fgSibTrans2D1" presStyleIdx="1" presStyleCnt="3"/>
      <dgm:spPr/>
    </dgm:pt>
    <dgm:pt modelId="{A3A12D53-0F7A-4487-BBAF-3552D508B7C1}" type="pres">
      <dgm:prSet presAssocID="{24A33B6D-5958-4193-ABF8-5D1E0EDD68F0}" presName="arrowWedge3" presStyleLbl="fgSibTrans2D1" presStyleIdx="2" presStyleCnt="3"/>
      <dgm:spPr/>
    </dgm:pt>
  </dgm:ptLst>
  <dgm:cxnLst>
    <dgm:cxn modelId="{24F15F5E-ECC4-42C6-AA19-29EEDC2109AE}" type="presOf" srcId="{E0ACAD52-8754-4FD7-901C-C4F28A90E4A0}" destId="{129F7842-67CE-4AD6-A45F-87D09943D449}" srcOrd="0" destOrd="0" presId="urn:microsoft.com/office/officeart/2005/8/layout/cycle8"/>
    <dgm:cxn modelId="{ABE9254D-CE7A-438D-B60E-6F8A2675BDB6}" type="presOf" srcId="{420DD5E4-340C-4BC3-897D-507F98976F2B}" destId="{79F0C091-B6A5-46B2-8DA1-00E68E105977}" srcOrd="0" destOrd="0" presId="urn:microsoft.com/office/officeart/2005/8/layout/cycle8"/>
    <dgm:cxn modelId="{73E1FF6F-573C-4FFD-A54B-FF7D9CE83BF8}" type="presOf" srcId="{E0ACAD52-8754-4FD7-901C-C4F28A90E4A0}" destId="{6AD996EA-4BEC-41BA-88F8-A661BF2376D1}" srcOrd="1" destOrd="0" presId="urn:microsoft.com/office/officeart/2005/8/layout/cycle8"/>
    <dgm:cxn modelId="{CF775CDD-D437-40C6-B0BF-B958DD14CC02}" type="presOf" srcId="{234401F1-B378-410C-9199-433953586736}" destId="{AB385F36-5B6B-402C-A332-952B1153E46D}" srcOrd="0" destOrd="0" presId="urn:microsoft.com/office/officeart/2005/8/layout/cycle8"/>
    <dgm:cxn modelId="{EC457DCD-59FF-41E2-ADF0-9A931D939BD6}" srcId="{420DD5E4-340C-4BC3-897D-507F98976F2B}" destId="{234401F1-B378-410C-9199-433953586736}" srcOrd="2" destOrd="0" parTransId="{F2AF0F91-C27E-4441-9AE1-971ACC09E6F9}" sibTransId="{24A33B6D-5958-4193-ABF8-5D1E0EDD68F0}"/>
    <dgm:cxn modelId="{9F75F6CC-6BA5-461D-AAAA-385D78F7B706}" srcId="{420DD5E4-340C-4BC3-897D-507F98976F2B}" destId="{E0ACAD52-8754-4FD7-901C-C4F28A90E4A0}" srcOrd="0" destOrd="0" parTransId="{BF3158A6-86E6-4C08-95B6-5616F160998E}" sibTransId="{217C8D2A-0E50-4658-B3B8-E9E643687CA2}"/>
    <dgm:cxn modelId="{51B19AFF-BCA1-46B7-89BB-FBD666EB8DCC}" type="presOf" srcId="{234401F1-B378-410C-9199-433953586736}" destId="{9A50EB79-1401-4657-8F4A-E5DE524921DB}" srcOrd="1" destOrd="0" presId="urn:microsoft.com/office/officeart/2005/8/layout/cycle8"/>
    <dgm:cxn modelId="{27D27DEC-5747-4545-8B67-97B46181FBA6}" type="presOf" srcId="{3834C3A6-575F-4BF0-BFC5-1DC5A543A55C}" destId="{EA7B5A1C-27F6-49F9-93C5-7CC5729BBEBC}" srcOrd="0" destOrd="0" presId="urn:microsoft.com/office/officeart/2005/8/layout/cycle8"/>
    <dgm:cxn modelId="{6C2AD49C-1F3F-48EB-B90A-CF7CCC272E72}" type="presOf" srcId="{3834C3A6-575F-4BF0-BFC5-1DC5A543A55C}" destId="{5E129C72-C288-4CD1-9484-29F390DEA3E5}" srcOrd="1" destOrd="0" presId="urn:microsoft.com/office/officeart/2005/8/layout/cycle8"/>
    <dgm:cxn modelId="{54BCD80B-8581-47EE-9FCF-6659704C7AD2}" srcId="{420DD5E4-340C-4BC3-897D-507F98976F2B}" destId="{3834C3A6-575F-4BF0-BFC5-1DC5A543A55C}" srcOrd="1" destOrd="0" parTransId="{E743E4F0-7013-4101-A0B0-E2A64CAEDEB0}" sibTransId="{8C37392F-E7DF-4AD5-9C0A-84D3D48AC3A6}"/>
    <dgm:cxn modelId="{314A2156-15D2-4819-B912-448447F9683C}" type="presParOf" srcId="{79F0C091-B6A5-46B2-8DA1-00E68E105977}" destId="{129F7842-67CE-4AD6-A45F-87D09943D449}" srcOrd="0" destOrd="0" presId="urn:microsoft.com/office/officeart/2005/8/layout/cycle8"/>
    <dgm:cxn modelId="{13315E05-A3A7-46D6-8C24-F2DE3D25FA40}" type="presParOf" srcId="{79F0C091-B6A5-46B2-8DA1-00E68E105977}" destId="{70F9BECE-CBB0-4FCB-91E5-AFA42429BC50}" srcOrd="1" destOrd="0" presId="urn:microsoft.com/office/officeart/2005/8/layout/cycle8"/>
    <dgm:cxn modelId="{3E4D273D-0936-41FC-8F1D-FC0706841EE3}" type="presParOf" srcId="{79F0C091-B6A5-46B2-8DA1-00E68E105977}" destId="{163BDAC3-3C15-4EAD-9051-ECC422BA5E5F}" srcOrd="2" destOrd="0" presId="urn:microsoft.com/office/officeart/2005/8/layout/cycle8"/>
    <dgm:cxn modelId="{431933DC-8BBF-477E-B67E-DF726751DF25}" type="presParOf" srcId="{79F0C091-B6A5-46B2-8DA1-00E68E105977}" destId="{6AD996EA-4BEC-41BA-88F8-A661BF2376D1}" srcOrd="3" destOrd="0" presId="urn:microsoft.com/office/officeart/2005/8/layout/cycle8"/>
    <dgm:cxn modelId="{A8667FD3-DE91-4F40-9F56-642A19228247}" type="presParOf" srcId="{79F0C091-B6A5-46B2-8DA1-00E68E105977}" destId="{EA7B5A1C-27F6-49F9-93C5-7CC5729BBEBC}" srcOrd="4" destOrd="0" presId="urn:microsoft.com/office/officeart/2005/8/layout/cycle8"/>
    <dgm:cxn modelId="{D9797A82-4F01-426B-86C0-07763D474257}" type="presParOf" srcId="{79F0C091-B6A5-46B2-8DA1-00E68E105977}" destId="{A135D314-C133-4F09-BAC2-569A684FCE79}" srcOrd="5" destOrd="0" presId="urn:microsoft.com/office/officeart/2005/8/layout/cycle8"/>
    <dgm:cxn modelId="{D1C04973-0275-40F8-906C-2F0EE304C886}" type="presParOf" srcId="{79F0C091-B6A5-46B2-8DA1-00E68E105977}" destId="{37195103-6DC3-477B-BBC3-4A64B2B8B67C}" srcOrd="6" destOrd="0" presId="urn:microsoft.com/office/officeart/2005/8/layout/cycle8"/>
    <dgm:cxn modelId="{C16E9AF7-92B1-40A5-9D02-467B4642241F}" type="presParOf" srcId="{79F0C091-B6A5-46B2-8DA1-00E68E105977}" destId="{5E129C72-C288-4CD1-9484-29F390DEA3E5}" srcOrd="7" destOrd="0" presId="urn:microsoft.com/office/officeart/2005/8/layout/cycle8"/>
    <dgm:cxn modelId="{03ECD312-485F-497B-833E-2241CAC9567C}" type="presParOf" srcId="{79F0C091-B6A5-46B2-8DA1-00E68E105977}" destId="{AB385F36-5B6B-402C-A332-952B1153E46D}" srcOrd="8" destOrd="0" presId="urn:microsoft.com/office/officeart/2005/8/layout/cycle8"/>
    <dgm:cxn modelId="{5EFB65F7-BED3-4102-9FE7-04C9003E6269}" type="presParOf" srcId="{79F0C091-B6A5-46B2-8DA1-00E68E105977}" destId="{FF3D74E7-0954-4CC8-9FEB-80C73BE47C7E}" srcOrd="9" destOrd="0" presId="urn:microsoft.com/office/officeart/2005/8/layout/cycle8"/>
    <dgm:cxn modelId="{47D76274-92A0-4247-BC0A-187174405DEF}" type="presParOf" srcId="{79F0C091-B6A5-46B2-8DA1-00E68E105977}" destId="{6B2D8471-1158-4846-B369-B27444D954F8}" srcOrd="10" destOrd="0" presId="urn:microsoft.com/office/officeart/2005/8/layout/cycle8"/>
    <dgm:cxn modelId="{A9E454E7-2A60-4987-8012-4B1652E90B6F}" type="presParOf" srcId="{79F0C091-B6A5-46B2-8DA1-00E68E105977}" destId="{9A50EB79-1401-4657-8F4A-E5DE524921DB}" srcOrd="11" destOrd="0" presId="urn:microsoft.com/office/officeart/2005/8/layout/cycle8"/>
    <dgm:cxn modelId="{6CC0983D-FFF1-4A36-9FE9-E0D451BC1A1A}" type="presParOf" srcId="{79F0C091-B6A5-46B2-8DA1-00E68E105977}" destId="{BFE6C79E-2293-42DA-AA26-62FD7C4C07D7}" srcOrd="12" destOrd="0" presId="urn:microsoft.com/office/officeart/2005/8/layout/cycle8"/>
    <dgm:cxn modelId="{03B4AF84-560B-4049-8434-9DF8CC913AFE}" type="presParOf" srcId="{79F0C091-B6A5-46B2-8DA1-00E68E105977}" destId="{AACFDE40-A10D-48BE-9B42-D1E5CD7600CB}" srcOrd="13" destOrd="0" presId="urn:microsoft.com/office/officeart/2005/8/layout/cycle8"/>
    <dgm:cxn modelId="{9585FC9F-9DDF-4F41-96D0-8C6B39E3C446}" type="presParOf" srcId="{79F0C091-B6A5-46B2-8DA1-00E68E105977}" destId="{A3A12D53-0F7A-4487-BBAF-3552D508B7C1}" srcOrd="14" destOrd="0" presId="urn:microsoft.com/office/officeart/2005/8/layout/cycle8"/>
  </dgm:cxnLst>
  <dgm:bg/>
  <dgm:whole/>
</dgm:dataModel>
</file>

<file path=ppt/diagrams/data16.xml><?xml version="1.0" encoding="utf-8"?>
<dgm:dataModel xmlns:dgm="http://schemas.openxmlformats.org/drawingml/2006/diagram" xmlns:a="http://schemas.openxmlformats.org/drawingml/2006/main">
  <dgm:ptLst>
    <dgm:pt modelId="{237D3BC2-F4C3-4727-B16D-1F5D548E71D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4F39CDD0-B19B-4FE8-ADDC-09E102FD03A8}">
      <dgm:prSet/>
      <dgm:spPr>
        <a:solidFill>
          <a:schemeClr val="accent2"/>
        </a:solidFill>
      </dgm:spPr>
      <dgm:t>
        <a:bodyPr/>
        <a:lstStyle/>
        <a:p>
          <a:pPr rtl="0"/>
          <a:r>
            <a:rPr lang="zh-CN" dirty="0" smtClean="0">
              <a:solidFill>
                <a:schemeClr val="tx1"/>
              </a:solidFill>
            </a:rPr>
            <a:t>关注的话题有所不同</a:t>
          </a:r>
          <a:endParaRPr lang="en-US" dirty="0">
            <a:solidFill>
              <a:schemeClr val="tx1"/>
            </a:solidFill>
          </a:endParaRPr>
        </a:p>
      </dgm:t>
    </dgm:pt>
    <dgm:pt modelId="{AD0034A1-2D19-4D1A-8002-4389F61A4A0C}" type="parTrans" cxnId="{E754B0BC-EE84-4BEF-9FEF-C0EA0CB3C238}">
      <dgm:prSet/>
      <dgm:spPr/>
      <dgm:t>
        <a:bodyPr/>
        <a:lstStyle/>
        <a:p>
          <a:endParaRPr lang="zh-CN" altLang="en-US"/>
        </a:p>
      </dgm:t>
    </dgm:pt>
    <dgm:pt modelId="{04B985AB-2BAE-4326-9497-7FFC90E82554}" type="sibTrans" cxnId="{E754B0BC-EE84-4BEF-9FEF-C0EA0CB3C238}">
      <dgm:prSet/>
      <dgm:spPr/>
      <dgm:t>
        <a:bodyPr/>
        <a:lstStyle/>
        <a:p>
          <a:endParaRPr lang="zh-CN" altLang="en-US"/>
        </a:p>
      </dgm:t>
    </dgm:pt>
    <dgm:pt modelId="{A5846FF7-F015-4674-B7E5-90A62410EECE}">
      <dgm:prSet/>
      <dgm:spPr>
        <a:solidFill>
          <a:schemeClr val="accent5"/>
        </a:solidFill>
      </dgm:spPr>
      <dgm:t>
        <a:bodyPr/>
        <a:lstStyle/>
        <a:p>
          <a:pPr rtl="0"/>
          <a:r>
            <a:rPr lang="zh-CN" dirty="0" smtClean="0">
              <a:solidFill>
                <a:schemeClr val="tx1"/>
              </a:solidFill>
            </a:rPr>
            <a:t>待人接物方式有所不同</a:t>
          </a:r>
          <a:endParaRPr lang="en-US" dirty="0">
            <a:solidFill>
              <a:schemeClr val="tx1"/>
            </a:solidFill>
          </a:endParaRPr>
        </a:p>
      </dgm:t>
    </dgm:pt>
    <dgm:pt modelId="{9B822536-DF43-4B36-9F78-09886F3D54C5}" type="parTrans" cxnId="{6A380E4F-38AD-4A82-8867-68C3F94893D4}">
      <dgm:prSet/>
      <dgm:spPr/>
      <dgm:t>
        <a:bodyPr/>
        <a:lstStyle/>
        <a:p>
          <a:endParaRPr lang="zh-CN" altLang="en-US"/>
        </a:p>
      </dgm:t>
    </dgm:pt>
    <dgm:pt modelId="{4E7F5352-3A6F-4F2B-9960-4B5A6BBD161F}" type="sibTrans" cxnId="{6A380E4F-38AD-4A82-8867-68C3F94893D4}">
      <dgm:prSet/>
      <dgm:spPr/>
      <dgm:t>
        <a:bodyPr/>
        <a:lstStyle/>
        <a:p>
          <a:endParaRPr lang="zh-CN" altLang="en-US"/>
        </a:p>
      </dgm:t>
    </dgm:pt>
    <dgm:pt modelId="{C21B63E0-2EBB-4881-8900-1C801BCA93E0}">
      <dgm:prSet/>
      <dgm:spPr>
        <a:solidFill>
          <a:schemeClr val="accent3"/>
        </a:solidFill>
      </dgm:spPr>
      <dgm:t>
        <a:bodyPr/>
        <a:lstStyle/>
        <a:p>
          <a:pPr rtl="0"/>
          <a:r>
            <a:rPr lang="zh-CN" dirty="0" smtClean="0">
              <a:solidFill>
                <a:schemeClr val="tx1"/>
              </a:solidFill>
            </a:rPr>
            <a:t>思维方式及技巧有所不同</a:t>
          </a:r>
          <a:endParaRPr lang="en-US" dirty="0">
            <a:solidFill>
              <a:schemeClr val="tx1"/>
            </a:solidFill>
          </a:endParaRPr>
        </a:p>
      </dgm:t>
    </dgm:pt>
    <dgm:pt modelId="{AE8CFF31-9092-4C59-90B1-7923E114D04B}" type="parTrans" cxnId="{922599C7-CC64-49DB-BDBE-67087B25E60C}">
      <dgm:prSet/>
      <dgm:spPr/>
      <dgm:t>
        <a:bodyPr/>
        <a:lstStyle/>
        <a:p>
          <a:endParaRPr lang="zh-CN" altLang="en-US"/>
        </a:p>
      </dgm:t>
    </dgm:pt>
    <dgm:pt modelId="{55DA384E-3622-4825-AA8E-28D4B247BC55}" type="sibTrans" cxnId="{922599C7-CC64-49DB-BDBE-67087B25E60C}">
      <dgm:prSet/>
      <dgm:spPr/>
      <dgm:t>
        <a:bodyPr/>
        <a:lstStyle/>
        <a:p>
          <a:endParaRPr lang="zh-CN" altLang="en-US"/>
        </a:p>
      </dgm:t>
    </dgm:pt>
    <dgm:pt modelId="{6C17D70D-78DE-4E9E-AA3A-7D2D6AB840E9}">
      <dgm:prSet/>
      <dgm:spPr>
        <a:solidFill>
          <a:srgbClr val="FFC000"/>
        </a:solidFill>
      </dgm:spPr>
      <dgm:t>
        <a:bodyPr/>
        <a:lstStyle/>
        <a:p>
          <a:pPr rtl="0"/>
          <a:r>
            <a:rPr lang="zh-CN" dirty="0" smtClean="0">
              <a:solidFill>
                <a:schemeClr val="tx1"/>
              </a:solidFill>
            </a:rPr>
            <a:t>情绪控制能力有所不同</a:t>
          </a:r>
          <a:endParaRPr lang="en-US" dirty="0">
            <a:solidFill>
              <a:schemeClr val="tx1"/>
            </a:solidFill>
          </a:endParaRPr>
        </a:p>
      </dgm:t>
    </dgm:pt>
    <dgm:pt modelId="{C72C38DC-CB07-4A0D-A15D-5A7B65FF7DDC}" type="parTrans" cxnId="{8C089503-F412-4D3E-A5D2-F33BF0BE1A38}">
      <dgm:prSet/>
      <dgm:spPr/>
      <dgm:t>
        <a:bodyPr/>
        <a:lstStyle/>
        <a:p>
          <a:endParaRPr lang="zh-CN" altLang="en-US"/>
        </a:p>
      </dgm:t>
    </dgm:pt>
    <dgm:pt modelId="{05F0122E-27D8-4187-8DF9-06E76FD28C5E}" type="sibTrans" cxnId="{8C089503-F412-4D3E-A5D2-F33BF0BE1A38}">
      <dgm:prSet/>
      <dgm:spPr/>
      <dgm:t>
        <a:bodyPr/>
        <a:lstStyle/>
        <a:p>
          <a:endParaRPr lang="zh-CN" altLang="en-US"/>
        </a:p>
      </dgm:t>
    </dgm:pt>
    <dgm:pt modelId="{987D9210-07A1-42AE-BEB7-68D2378D0657}">
      <dgm:prSet/>
      <dgm:spPr>
        <a:solidFill>
          <a:srgbClr val="00B0F0"/>
        </a:solidFill>
      </dgm:spPr>
      <dgm:t>
        <a:bodyPr/>
        <a:lstStyle/>
        <a:p>
          <a:pPr rtl="0"/>
          <a:r>
            <a:rPr lang="zh-CN" dirty="0" smtClean="0">
              <a:solidFill>
                <a:schemeClr val="tx1"/>
              </a:solidFill>
            </a:rPr>
            <a:t>关注行为的结果有所不同</a:t>
          </a:r>
          <a:endParaRPr lang="en-US" dirty="0">
            <a:solidFill>
              <a:schemeClr val="tx1"/>
            </a:solidFill>
          </a:endParaRPr>
        </a:p>
      </dgm:t>
    </dgm:pt>
    <dgm:pt modelId="{4C72A3FE-D657-401F-AE72-212DE3D03CFF}" type="parTrans" cxnId="{6D298409-4C64-4D6E-8A8A-2E7C75F0F489}">
      <dgm:prSet/>
      <dgm:spPr/>
      <dgm:t>
        <a:bodyPr/>
        <a:lstStyle/>
        <a:p>
          <a:endParaRPr lang="zh-CN" altLang="en-US"/>
        </a:p>
      </dgm:t>
    </dgm:pt>
    <dgm:pt modelId="{042863FB-C62A-4508-A138-4931228B134E}" type="sibTrans" cxnId="{6D298409-4C64-4D6E-8A8A-2E7C75F0F489}">
      <dgm:prSet/>
      <dgm:spPr/>
      <dgm:t>
        <a:bodyPr/>
        <a:lstStyle/>
        <a:p>
          <a:endParaRPr lang="zh-CN" altLang="en-US"/>
        </a:p>
      </dgm:t>
    </dgm:pt>
    <dgm:pt modelId="{55B2B2F8-0E81-4DF4-B434-F428D0F80EDE}">
      <dgm:prSet/>
      <dgm:spPr>
        <a:solidFill>
          <a:schemeClr val="accent6"/>
        </a:solidFill>
      </dgm:spPr>
      <dgm:t>
        <a:bodyPr/>
        <a:lstStyle/>
        <a:p>
          <a:pPr rtl="0"/>
          <a:r>
            <a:rPr lang="zh-CN" dirty="0" smtClean="0">
              <a:solidFill>
                <a:schemeClr val="tx1"/>
              </a:solidFill>
            </a:rPr>
            <a:t>其他特征有所不同（气质、个性等）</a:t>
          </a:r>
          <a:endParaRPr lang="zh-CN" dirty="0">
            <a:solidFill>
              <a:schemeClr val="tx1"/>
            </a:solidFill>
          </a:endParaRPr>
        </a:p>
      </dgm:t>
    </dgm:pt>
    <dgm:pt modelId="{6B80B4CC-0FE9-4055-A472-2582C51B0C68}" type="parTrans" cxnId="{8ECCDA55-683F-48D8-95E5-F722F32B13C8}">
      <dgm:prSet/>
      <dgm:spPr/>
      <dgm:t>
        <a:bodyPr/>
        <a:lstStyle/>
        <a:p>
          <a:endParaRPr lang="zh-CN" altLang="en-US"/>
        </a:p>
      </dgm:t>
    </dgm:pt>
    <dgm:pt modelId="{FE16F214-24C1-44FB-89EA-E839AAA2308E}" type="sibTrans" cxnId="{8ECCDA55-683F-48D8-95E5-F722F32B13C8}">
      <dgm:prSet/>
      <dgm:spPr/>
      <dgm:t>
        <a:bodyPr/>
        <a:lstStyle/>
        <a:p>
          <a:endParaRPr lang="zh-CN" altLang="en-US"/>
        </a:p>
      </dgm:t>
    </dgm:pt>
    <dgm:pt modelId="{853320C0-6213-45AC-A2A4-517D934C465B}" type="pres">
      <dgm:prSet presAssocID="{237D3BC2-F4C3-4727-B16D-1F5D548E71D3}" presName="linearFlow" presStyleCnt="0">
        <dgm:presLayoutVars>
          <dgm:dir/>
          <dgm:resizeHandles val="exact"/>
        </dgm:presLayoutVars>
      </dgm:prSet>
      <dgm:spPr/>
      <dgm:t>
        <a:bodyPr/>
        <a:lstStyle/>
        <a:p>
          <a:endParaRPr lang="zh-CN" altLang="en-US"/>
        </a:p>
      </dgm:t>
    </dgm:pt>
    <dgm:pt modelId="{9E404CAD-8D3F-4A62-A07C-80E8DC37BA5C}" type="pres">
      <dgm:prSet presAssocID="{4F39CDD0-B19B-4FE8-ADDC-09E102FD03A8}" presName="composite" presStyleCnt="0"/>
      <dgm:spPr/>
    </dgm:pt>
    <dgm:pt modelId="{CB1969AD-B5D8-4B77-8B02-7B51DEE2E706}" type="pres">
      <dgm:prSet presAssocID="{4F39CDD0-B19B-4FE8-ADDC-09E102FD03A8}" presName="imgShp" presStyleLbl="fgImgPlace1" presStyleIdx="0" presStyleCnt="6"/>
      <dgm:spPr>
        <a:blipFill rotWithShape="0">
          <a:blip xmlns:r="http://schemas.openxmlformats.org/officeDocument/2006/relationships" r:embed="rId1"/>
          <a:stretch>
            <a:fillRect/>
          </a:stretch>
        </a:blipFill>
      </dgm:spPr>
    </dgm:pt>
    <dgm:pt modelId="{BEBCDA6B-045F-465F-AD35-99BE1EEF27DF}" type="pres">
      <dgm:prSet presAssocID="{4F39CDD0-B19B-4FE8-ADDC-09E102FD03A8}" presName="txShp" presStyleLbl="node1" presStyleIdx="0" presStyleCnt="6">
        <dgm:presLayoutVars>
          <dgm:bulletEnabled val="1"/>
        </dgm:presLayoutVars>
      </dgm:prSet>
      <dgm:spPr/>
      <dgm:t>
        <a:bodyPr/>
        <a:lstStyle/>
        <a:p>
          <a:endParaRPr lang="zh-CN" altLang="en-US"/>
        </a:p>
      </dgm:t>
    </dgm:pt>
    <dgm:pt modelId="{91E74121-8730-4E6A-B640-6CE3EC7799AF}" type="pres">
      <dgm:prSet presAssocID="{04B985AB-2BAE-4326-9497-7FFC90E82554}" presName="spacing" presStyleCnt="0"/>
      <dgm:spPr/>
    </dgm:pt>
    <dgm:pt modelId="{7285C462-8A99-4B0C-989E-F102092B71AE}" type="pres">
      <dgm:prSet presAssocID="{A5846FF7-F015-4674-B7E5-90A62410EECE}" presName="composite" presStyleCnt="0"/>
      <dgm:spPr/>
    </dgm:pt>
    <dgm:pt modelId="{0C73FE31-10F2-4C4E-82A4-F785247548A1}" type="pres">
      <dgm:prSet presAssocID="{A5846FF7-F015-4674-B7E5-90A62410EECE}" presName="imgShp" presStyleLbl="fgImgPlace1" presStyleIdx="1" presStyleCnt="6"/>
      <dgm:spPr>
        <a:blipFill rotWithShape="0">
          <a:blip xmlns:r="http://schemas.openxmlformats.org/officeDocument/2006/relationships" r:embed="rId1"/>
          <a:stretch>
            <a:fillRect/>
          </a:stretch>
        </a:blipFill>
      </dgm:spPr>
    </dgm:pt>
    <dgm:pt modelId="{FDE18159-E07E-4230-830F-111A78B0F885}" type="pres">
      <dgm:prSet presAssocID="{A5846FF7-F015-4674-B7E5-90A62410EECE}" presName="txShp" presStyleLbl="node1" presStyleIdx="1" presStyleCnt="6">
        <dgm:presLayoutVars>
          <dgm:bulletEnabled val="1"/>
        </dgm:presLayoutVars>
      </dgm:prSet>
      <dgm:spPr/>
      <dgm:t>
        <a:bodyPr/>
        <a:lstStyle/>
        <a:p>
          <a:endParaRPr lang="zh-CN" altLang="en-US"/>
        </a:p>
      </dgm:t>
    </dgm:pt>
    <dgm:pt modelId="{24491689-726D-4BD0-A5FE-8DD99FBFBC19}" type="pres">
      <dgm:prSet presAssocID="{4E7F5352-3A6F-4F2B-9960-4B5A6BBD161F}" presName="spacing" presStyleCnt="0"/>
      <dgm:spPr/>
    </dgm:pt>
    <dgm:pt modelId="{06169BBB-24FC-465C-96E6-DFBEFD63C2B7}" type="pres">
      <dgm:prSet presAssocID="{C21B63E0-2EBB-4881-8900-1C801BCA93E0}" presName="composite" presStyleCnt="0"/>
      <dgm:spPr/>
    </dgm:pt>
    <dgm:pt modelId="{DA2E19B1-D31C-4B89-A335-DB5B4EF5A30C}" type="pres">
      <dgm:prSet presAssocID="{C21B63E0-2EBB-4881-8900-1C801BCA93E0}" presName="imgShp" presStyleLbl="fgImgPlace1" presStyleIdx="2" presStyleCnt="6"/>
      <dgm:spPr>
        <a:blipFill rotWithShape="0">
          <a:blip xmlns:r="http://schemas.openxmlformats.org/officeDocument/2006/relationships" r:embed="rId1"/>
          <a:stretch>
            <a:fillRect/>
          </a:stretch>
        </a:blipFill>
      </dgm:spPr>
    </dgm:pt>
    <dgm:pt modelId="{86262E9F-685D-4980-895D-2DB6008DD5A6}" type="pres">
      <dgm:prSet presAssocID="{C21B63E0-2EBB-4881-8900-1C801BCA93E0}" presName="txShp" presStyleLbl="node1" presStyleIdx="2" presStyleCnt="6">
        <dgm:presLayoutVars>
          <dgm:bulletEnabled val="1"/>
        </dgm:presLayoutVars>
      </dgm:prSet>
      <dgm:spPr/>
      <dgm:t>
        <a:bodyPr/>
        <a:lstStyle/>
        <a:p>
          <a:endParaRPr lang="zh-CN" altLang="en-US"/>
        </a:p>
      </dgm:t>
    </dgm:pt>
    <dgm:pt modelId="{A0ABBA02-4B87-4883-B5E0-F15F18430138}" type="pres">
      <dgm:prSet presAssocID="{55DA384E-3622-4825-AA8E-28D4B247BC55}" presName="spacing" presStyleCnt="0"/>
      <dgm:spPr/>
    </dgm:pt>
    <dgm:pt modelId="{C9DFF7BB-BC3E-49F4-82EB-ED6632A9D335}" type="pres">
      <dgm:prSet presAssocID="{6C17D70D-78DE-4E9E-AA3A-7D2D6AB840E9}" presName="composite" presStyleCnt="0"/>
      <dgm:spPr/>
    </dgm:pt>
    <dgm:pt modelId="{3A0E9AE0-25DD-4880-A89A-87C17020D086}" type="pres">
      <dgm:prSet presAssocID="{6C17D70D-78DE-4E9E-AA3A-7D2D6AB840E9}" presName="imgShp" presStyleLbl="fgImgPlace1" presStyleIdx="3" presStyleCnt="6"/>
      <dgm:spPr>
        <a:blipFill rotWithShape="0">
          <a:blip xmlns:r="http://schemas.openxmlformats.org/officeDocument/2006/relationships" r:embed="rId1"/>
          <a:stretch>
            <a:fillRect/>
          </a:stretch>
        </a:blipFill>
      </dgm:spPr>
    </dgm:pt>
    <dgm:pt modelId="{5E925EB1-D931-4D17-A352-09D17626547C}" type="pres">
      <dgm:prSet presAssocID="{6C17D70D-78DE-4E9E-AA3A-7D2D6AB840E9}" presName="txShp" presStyleLbl="node1" presStyleIdx="3" presStyleCnt="6">
        <dgm:presLayoutVars>
          <dgm:bulletEnabled val="1"/>
        </dgm:presLayoutVars>
      </dgm:prSet>
      <dgm:spPr/>
      <dgm:t>
        <a:bodyPr/>
        <a:lstStyle/>
        <a:p>
          <a:endParaRPr lang="zh-CN" altLang="en-US"/>
        </a:p>
      </dgm:t>
    </dgm:pt>
    <dgm:pt modelId="{214F5DEE-1698-4E95-90A3-E430CB81305E}" type="pres">
      <dgm:prSet presAssocID="{05F0122E-27D8-4187-8DF9-06E76FD28C5E}" presName="spacing" presStyleCnt="0"/>
      <dgm:spPr/>
    </dgm:pt>
    <dgm:pt modelId="{7AB7AF24-CE0B-4142-A2F2-B77269B58E95}" type="pres">
      <dgm:prSet presAssocID="{987D9210-07A1-42AE-BEB7-68D2378D0657}" presName="composite" presStyleCnt="0"/>
      <dgm:spPr/>
    </dgm:pt>
    <dgm:pt modelId="{683A7EC1-5E43-4C19-81E7-DC6970383366}" type="pres">
      <dgm:prSet presAssocID="{987D9210-07A1-42AE-BEB7-68D2378D0657}" presName="imgShp" presStyleLbl="fgImgPlace1" presStyleIdx="4" presStyleCnt="6"/>
      <dgm:spPr>
        <a:blipFill rotWithShape="0">
          <a:blip xmlns:r="http://schemas.openxmlformats.org/officeDocument/2006/relationships" r:embed="rId1"/>
          <a:stretch>
            <a:fillRect/>
          </a:stretch>
        </a:blipFill>
      </dgm:spPr>
    </dgm:pt>
    <dgm:pt modelId="{495C144E-6C24-438A-A663-C921A921B3E2}" type="pres">
      <dgm:prSet presAssocID="{987D9210-07A1-42AE-BEB7-68D2378D0657}" presName="txShp" presStyleLbl="node1" presStyleIdx="4" presStyleCnt="6">
        <dgm:presLayoutVars>
          <dgm:bulletEnabled val="1"/>
        </dgm:presLayoutVars>
      </dgm:prSet>
      <dgm:spPr/>
      <dgm:t>
        <a:bodyPr/>
        <a:lstStyle/>
        <a:p>
          <a:endParaRPr lang="zh-CN" altLang="en-US"/>
        </a:p>
      </dgm:t>
    </dgm:pt>
    <dgm:pt modelId="{5E71C7D3-7B60-413B-95EC-059878A68A7C}" type="pres">
      <dgm:prSet presAssocID="{042863FB-C62A-4508-A138-4931228B134E}" presName="spacing" presStyleCnt="0"/>
      <dgm:spPr/>
    </dgm:pt>
    <dgm:pt modelId="{D79DD746-730C-4B72-AA4B-B1239D8EC688}" type="pres">
      <dgm:prSet presAssocID="{55B2B2F8-0E81-4DF4-B434-F428D0F80EDE}" presName="composite" presStyleCnt="0"/>
      <dgm:spPr/>
    </dgm:pt>
    <dgm:pt modelId="{CE2053F5-9564-430A-A5A0-AA8FAE517A75}" type="pres">
      <dgm:prSet presAssocID="{55B2B2F8-0E81-4DF4-B434-F428D0F80EDE}" presName="imgShp" presStyleLbl="fgImgPlace1" presStyleIdx="5" presStyleCnt="6"/>
      <dgm:spPr>
        <a:blipFill rotWithShape="0">
          <a:blip xmlns:r="http://schemas.openxmlformats.org/officeDocument/2006/relationships" r:embed="rId1"/>
          <a:stretch>
            <a:fillRect/>
          </a:stretch>
        </a:blipFill>
      </dgm:spPr>
    </dgm:pt>
    <dgm:pt modelId="{401B1B3D-BAA8-4650-ADEB-BAA6C123ED1F}" type="pres">
      <dgm:prSet presAssocID="{55B2B2F8-0E81-4DF4-B434-F428D0F80EDE}" presName="txShp" presStyleLbl="node1" presStyleIdx="5" presStyleCnt="6">
        <dgm:presLayoutVars>
          <dgm:bulletEnabled val="1"/>
        </dgm:presLayoutVars>
      </dgm:prSet>
      <dgm:spPr/>
      <dgm:t>
        <a:bodyPr/>
        <a:lstStyle/>
        <a:p>
          <a:endParaRPr lang="zh-CN" altLang="en-US"/>
        </a:p>
      </dgm:t>
    </dgm:pt>
  </dgm:ptLst>
  <dgm:cxnLst>
    <dgm:cxn modelId="{11B2C5AB-3098-4EDC-B25E-165FBF49508D}" type="presOf" srcId="{C21B63E0-2EBB-4881-8900-1C801BCA93E0}" destId="{86262E9F-685D-4980-895D-2DB6008DD5A6}" srcOrd="0" destOrd="0" presId="urn:microsoft.com/office/officeart/2005/8/layout/vList3"/>
    <dgm:cxn modelId="{975288F4-9F47-4BE2-961B-2013BBAE38E1}" type="presOf" srcId="{237D3BC2-F4C3-4727-B16D-1F5D548E71D3}" destId="{853320C0-6213-45AC-A2A4-517D934C465B}" srcOrd="0" destOrd="0" presId="urn:microsoft.com/office/officeart/2005/8/layout/vList3"/>
    <dgm:cxn modelId="{BE7AEC49-FFF7-4D77-9B4C-1BD7F4F67447}" type="presOf" srcId="{6C17D70D-78DE-4E9E-AA3A-7D2D6AB840E9}" destId="{5E925EB1-D931-4D17-A352-09D17626547C}" srcOrd="0" destOrd="0" presId="urn:microsoft.com/office/officeart/2005/8/layout/vList3"/>
    <dgm:cxn modelId="{1A74E065-071D-4B3E-9983-462748E6775D}" type="presOf" srcId="{987D9210-07A1-42AE-BEB7-68D2378D0657}" destId="{495C144E-6C24-438A-A663-C921A921B3E2}" srcOrd="0" destOrd="0" presId="urn:microsoft.com/office/officeart/2005/8/layout/vList3"/>
    <dgm:cxn modelId="{8ECCDA55-683F-48D8-95E5-F722F32B13C8}" srcId="{237D3BC2-F4C3-4727-B16D-1F5D548E71D3}" destId="{55B2B2F8-0E81-4DF4-B434-F428D0F80EDE}" srcOrd="5" destOrd="0" parTransId="{6B80B4CC-0FE9-4055-A472-2582C51B0C68}" sibTransId="{FE16F214-24C1-44FB-89EA-E839AAA2308E}"/>
    <dgm:cxn modelId="{6A380E4F-38AD-4A82-8867-68C3F94893D4}" srcId="{237D3BC2-F4C3-4727-B16D-1F5D548E71D3}" destId="{A5846FF7-F015-4674-B7E5-90A62410EECE}" srcOrd="1" destOrd="0" parTransId="{9B822536-DF43-4B36-9F78-09886F3D54C5}" sibTransId="{4E7F5352-3A6F-4F2B-9960-4B5A6BBD161F}"/>
    <dgm:cxn modelId="{CC7EFB84-79DD-4793-BEEB-9D618CDA4445}" type="presOf" srcId="{55B2B2F8-0E81-4DF4-B434-F428D0F80EDE}" destId="{401B1B3D-BAA8-4650-ADEB-BAA6C123ED1F}" srcOrd="0" destOrd="0" presId="urn:microsoft.com/office/officeart/2005/8/layout/vList3"/>
    <dgm:cxn modelId="{922599C7-CC64-49DB-BDBE-67087B25E60C}" srcId="{237D3BC2-F4C3-4727-B16D-1F5D548E71D3}" destId="{C21B63E0-2EBB-4881-8900-1C801BCA93E0}" srcOrd="2" destOrd="0" parTransId="{AE8CFF31-9092-4C59-90B1-7923E114D04B}" sibTransId="{55DA384E-3622-4825-AA8E-28D4B247BC55}"/>
    <dgm:cxn modelId="{429D5EC5-E906-4382-80B6-3A3DC6AE93BD}" type="presOf" srcId="{4F39CDD0-B19B-4FE8-ADDC-09E102FD03A8}" destId="{BEBCDA6B-045F-465F-AD35-99BE1EEF27DF}" srcOrd="0" destOrd="0" presId="urn:microsoft.com/office/officeart/2005/8/layout/vList3"/>
    <dgm:cxn modelId="{19F74E85-E1ED-4517-A432-6A130560D7F5}" type="presOf" srcId="{A5846FF7-F015-4674-B7E5-90A62410EECE}" destId="{FDE18159-E07E-4230-830F-111A78B0F885}" srcOrd="0" destOrd="0" presId="urn:microsoft.com/office/officeart/2005/8/layout/vList3"/>
    <dgm:cxn modelId="{E754B0BC-EE84-4BEF-9FEF-C0EA0CB3C238}" srcId="{237D3BC2-F4C3-4727-B16D-1F5D548E71D3}" destId="{4F39CDD0-B19B-4FE8-ADDC-09E102FD03A8}" srcOrd="0" destOrd="0" parTransId="{AD0034A1-2D19-4D1A-8002-4389F61A4A0C}" sibTransId="{04B985AB-2BAE-4326-9497-7FFC90E82554}"/>
    <dgm:cxn modelId="{8C089503-F412-4D3E-A5D2-F33BF0BE1A38}" srcId="{237D3BC2-F4C3-4727-B16D-1F5D548E71D3}" destId="{6C17D70D-78DE-4E9E-AA3A-7D2D6AB840E9}" srcOrd="3" destOrd="0" parTransId="{C72C38DC-CB07-4A0D-A15D-5A7B65FF7DDC}" sibTransId="{05F0122E-27D8-4187-8DF9-06E76FD28C5E}"/>
    <dgm:cxn modelId="{6D298409-4C64-4D6E-8A8A-2E7C75F0F489}" srcId="{237D3BC2-F4C3-4727-B16D-1F5D548E71D3}" destId="{987D9210-07A1-42AE-BEB7-68D2378D0657}" srcOrd="4" destOrd="0" parTransId="{4C72A3FE-D657-401F-AE72-212DE3D03CFF}" sibTransId="{042863FB-C62A-4508-A138-4931228B134E}"/>
    <dgm:cxn modelId="{FE27DEFC-F5A0-4BE7-8FDA-5BBBC5681226}" type="presParOf" srcId="{853320C0-6213-45AC-A2A4-517D934C465B}" destId="{9E404CAD-8D3F-4A62-A07C-80E8DC37BA5C}" srcOrd="0" destOrd="0" presId="urn:microsoft.com/office/officeart/2005/8/layout/vList3"/>
    <dgm:cxn modelId="{6AFBF3A2-1377-406F-A057-B94255E20262}" type="presParOf" srcId="{9E404CAD-8D3F-4A62-A07C-80E8DC37BA5C}" destId="{CB1969AD-B5D8-4B77-8B02-7B51DEE2E706}" srcOrd="0" destOrd="0" presId="urn:microsoft.com/office/officeart/2005/8/layout/vList3"/>
    <dgm:cxn modelId="{44182BC2-FD5D-4B31-B077-D81454A9DAB1}" type="presParOf" srcId="{9E404CAD-8D3F-4A62-A07C-80E8DC37BA5C}" destId="{BEBCDA6B-045F-465F-AD35-99BE1EEF27DF}" srcOrd="1" destOrd="0" presId="urn:microsoft.com/office/officeart/2005/8/layout/vList3"/>
    <dgm:cxn modelId="{28E256A9-50D3-4554-BAD6-C1F2D9921ED5}" type="presParOf" srcId="{853320C0-6213-45AC-A2A4-517D934C465B}" destId="{91E74121-8730-4E6A-B640-6CE3EC7799AF}" srcOrd="1" destOrd="0" presId="urn:microsoft.com/office/officeart/2005/8/layout/vList3"/>
    <dgm:cxn modelId="{430F6AD3-23FD-4A55-83CC-C7896C3EDEBF}" type="presParOf" srcId="{853320C0-6213-45AC-A2A4-517D934C465B}" destId="{7285C462-8A99-4B0C-989E-F102092B71AE}" srcOrd="2" destOrd="0" presId="urn:microsoft.com/office/officeart/2005/8/layout/vList3"/>
    <dgm:cxn modelId="{EC5CA55B-C8B8-452D-8BFC-EECBBB1F02B2}" type="presParOf" srcId="{7285C462-8A99-4B0C-989E-F102092B71AE}" destId="{0C73FE31-10F2-4C4E-82A4-F785247548A1}" srcOrd="0" destOrd="0" presId="urn:microsoft.com/office/officeart/2005/8/layout/vList3"/>
    <dgm:cxn modelId="{80D76CA4-F109-4E95-B27C-ADC162025ADA}" type="presParOf" srcId="{7285C462-8A99-4B0C-989E-F102092B71AE}" destId="{FDE18159-E07E-4230-830F-111A78B0F885}" srcOrd="1" destOrd="0" presId="urn:microsoft.com/office/officeart/2005/8/layout/vList3"/>
    <dgm:cxn modelId="{D4275AB1-1E95-4F74-9F2B-217CFFCA2CB5}" type="presParOf" srcId="{853320C0-6213-45AC-A2A4-517D934C465B}" destId="{24491689-726D-4BD0-A5FE-8DD99FBFBC19}" srcOrd="3" destOrd="0" presId="urn:microsoft.com/office/officeart/2005/8/layout/vList3"/>
    <dgm:cxn modelId="{4007EB4B-E702-4643-96C6-5B8178D39DC0}" type="presParOf" srcId="{853320C0-6213-45AC-A2A4-517D934C465B}" destId="{06169BBB-24FC-465C-96E6-DFBEFD63C2B7}" srcOrd="4" destOrd="0" presId="urn:microsoft.com/office/officeart/2005/8/layout/vList3"/>
    <dgm:cxn modelId="{6076DA37-25A2-46B6-A89C-379F22592BCF}" type="presParOf" srcId="{06169BBB-24FC-465C-96E6-DFBEFD63C2B7}" destId="{DA2E19B1-D31C-4B89-A335-DB5B4EF5A30C}" srcOrd="0" destOrd="0" presId="urn:microsoft.com/office/officeart/2005/8/layout/vList3"/>
    <dgm:cxn modelId="{8271C9B5-5606-4EAF-A4A4-5F7C50728760}" type="presParOf" srcId="{06169BBB-24FC-465C-96E6-DFBEFD63C2B7}" destId="{86262E9F-685D-4980-895D-2DB6008DD5A6}" srcOrd="1" destOrd="0" presId="urn:microsoft.com/office/officeart/2005/8/layout/vList3"/>
    <dgm:cxn modelId="{5EB0AFFA-5B57-4D22-BE37-348FF3B566F1}" type="presParOf" srcId="{853320C0-6213-45AC-A2A4-517D934C465B}" destId="{A0ABBA02-4B87-4883-B5E0-F15F18430138}" srcOrd="5" destOrd="0" presId="urn:microsoft.com/office/officeart/2005/8/layout/vList3"/>
    <dgm:cxn modelId="{8139AC01-7FCA-4C39-979A-38AB91A12A1F}" type="presParOf" srcId="{853320C0-6213-45AC-A2A4-517D934C465B}" destId="{C9DFF7BB-BC3E-49F4-82EB-ED6632A9D335}" srcOrd="6" destOrd="0" presId="urn:microsoft.com/office/officeart/2005/8/layout/vList3"/>
    <dgm:cxn modelId="{561A7623-4761-487D-B5A6-115671FD4A1E}" type="presParOf" srcId="{C9DFF7BB-BC3E-49F4-82EB-ED6632A9D335}" destId="{3A0E9AE0-25DD-4880-A89A-87C17020D086}" srcOrd="0" destOrd="0" presId="urn:microsoft.com/office/officeart/2005/8/layout/vList3"/>
    <dgm:cxn modelId="{3C5E1147-5723-4DBC-BB5B-F0FD710FBBED}" type="presParOf" srcId="{C9DFF7BB-BC3E-49F4-82EB-ED6632A9D335}" destId="{5E925EB1-D931-4D17-A352-09D17626547C}" srcOrd="1" destOrd="0" presId="urn:microsoft.com/office/officeart/2005/8/layout/vList3"/>
    <dgm:cxn modelId="{CF68552D-3080-4360-A385-52A5770E60B0}" type="presParOf" srcId="{853320C0-6213-45AC-A2A4-517D934C465B}" destId="{214F5DEE-1698-4E95-90A3-E430CB81305E}" srcOrd="7" destOrd="0" presId="urn:microsoft.com/office/officeart/2005/8/layout/vList3"/>
    <dgm:cxn modelId="{2DBA3588-2575-47E0-AA09-13AECB4E0F9A}" type="presParOf" srcId="{853320C0-6213-45AC-A2A4-517D934C465B}" destId="{7AB7AF24-CE0B-4142-A2F2-B77269B58E95}" srcOrd="8" destOrd="0" presId="urn:microsoft.com/office/officeart/2005/8/layout/vList3"/>
    <dgm:cxn modelId="{01C234B7-52AD-445C-A6B4-89CDF2F836B0}" type="presParOf" srcId="{7AB7AF24-CE0B-4142-A2F2-B77269B58E95}" destId="{683A7EC1-5E43-4C19-81E7-DC6970383366}" srcOrd="0" destOrd="0" presId="urn:microsoft.com/office/officeart/2005/8/layout/vList3"/>
    <dgm:cxn modelId="{321170A8-5980-4B79-9888-13415192A637}" type="presParOf" srcId="{7AB7AF24-CE0B-4142-A2F2-B77269B58E95}" destId="{495C144E-6C24-438A-A663-C921A921B3E2}" srcOrd="1" destOrd="0" presId="urn:microsoft.com/office/officeart/2005/8/layout/vList3"/>
    <dgm:cxn modelId="{E9B088F3-32BC-4BBA-A124-18F1DE045DF5}" type="presParOf" srcId="{853320C0-6213-45AC-A2A4-517D934C465B}" destId="{5E71C7D3-7B60-413B-95EC-059878A68A7C}" srcOrd="9" destOrd="0" presId="urn:microsoft.com/office/officeart/2005/8/layout/vList3"/>
    <dgm:cxn modelId="{2B626DE6-F1C6-406F-ADF6-BEE3776D6DBF}" type="presParOf" srcId="{853320C0-6213-45AC-A2A4-517D934C465B}" destId="{D79DD746-730C-4B72-AA4B-B1239D8EC688}" srcOrd="10" destOrd="0" presId="urn:microsoft.com/office/officeart/2005/8/layout/vList3"/>
    <dgm:cxn modelId="{0C5B368E-F9BD-402F-907F-54E3E1BB92D4}" type="presParOf" srcId="{D79DD746-730C-4B72-AA4B-B1239D8EC688}" destId="{CE2053F5-9564-430A-A5A0-AA8FAE517A75}" srcOrd="0" destOrd="0" presId="urn:microsoft.com/office/officeart/2005/8/layout/vList3"/>
    <dgm:cxn modelId="{4C2C506C-D9B9-4F40-B3BD-4DDDFE5084C2}" type="presParOf" srcId="{D79DD746-730C-4B72-AA4B-B1239D8EC688}" destId="{401B1B3D-BAA8-4650-ADEB-BAA6C123ED1F}" srcOrd="1" destOrd="0" presId="urn:microsoft.com/office/officeart/2005/8/layout/vList3"/>
  </dgm:cxnLst>
  <dgm:bg/>
  <dgm:whole/>
</dgm:dataModel>
</file>

<file path=ppt/diagrams/data17.xml><?xml version="1.0" encoding="utf-8"?>
<dgm:dataModel xmlns:dgm="http://schemas.openxmlformats.org/drawingml/2006/diagram" xmlns:a="http://schemas.openxmlformats.org/drawingml/2006/main">
  <dgm:ptLst>
    <dgm:pt modelId="{FCD0FD07-5FE4-4509-B07F-DF63E06F42DB}"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zh-CN" altLang="en-US"/>
        </a:p>
      </dgm:t>
    </dgm:pt>
    <dgm:pt modelId="{024CBA66-4B0B-4529-998B-710D5191D98B}">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en-US" altLang="zh-CN" dirty="0" smtClean="0">
              <a:solidFill>
                <a:schemeClr val="tx1"/>
              </a:solidFill>
            </a:rPr>
            <a:t>1.</a:t>
          </a:r>
          <a:r>
            <a:rPr lang="zh-CN" altLang="en-US" dirty="0" smtClean="0">
              <a:solidFill>
                <a:schemeClr val="tx1"/>
              </a:solidFill>
            </a:rPr>
            <a:t>访谈内容介绍说明</a:t>
          </a:r>
          <a:endParaRPr lang="zh-CN" altLang="en-US" dirty="0">
            <a:solidFill>
              <a:schemeClr val="tx1"/>
            </a:solidFill>
          </a:endParaRPr>
        </a:p>
      </dgm:t>
    </dgm:pt>
    <dgm:pt modelId="{9C9E1673-BE17-4157-B788-78C5E98F4166}" type="parTrans" cxnId="{0D4E50BA-26D8-4251-A60B-779495AB47B2}">
      <dgm:prSet/>
      <dgm:spPr/>
      <dgm:t>
        <a:bodyPr/>
        <a:lstStyle/>
        <a:p>
          <a:endParaRPr lang="zh-CN" altLang="en-US"/>
        </a:p>
      </dgm:t>
    </dgm:pt>
    <dgm:pt modelId="{9EDB9A95-5D44-47C2-84C0-A90A7DC8DA57}" type="sibTrans" cxnId="{0D4E50BA-26D8-4251-A60B-779495AB47B2}">
      <dgm:prSet/>
      <dgm:spPr/>
      <dgm:t>
        <a:bodyPr/>
        <a:lstStyle/>
        <a:p>
          <a:endParaRPr lang="zh-CN" altLang="en-US"/>
        </a:p>
      </dgm:t>
    </dgm:pt>
    <dgm:pt modelId="{4B451E0B-4626-4749-946B-9BA793CA3821}">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en-US" altLang="zh-CN" dirty="0" smtClean="0">
              <a:solidFill>
                <a:schemeClr val="tx1"/>
              </a:solidFill>
            </a:rPr>
            <a:t>2.</a:t>
          </a:r>
          <a:r>
            <a:rPr lang="zh-CN" altLang="en-US" dirty="0" smtClean="0">
              <a:solidFill>
                <a:schemeClr val="tx1"/>
              </a:solidFill>
            </a:rPr>
            <a:t>梳理工作职责</a:t>
          </a:r>
          <a:endParaRPr lang="zh-CN" altLang="en-US" dirty="0">
            <a:solidFill>
              <a:schemeClr val="tx1"/>
            </a:solidFill>
          </a:endParaRPr>
        </a:p>
      </dgm:t>
    </dgm:pt>
    <dgm:pt modelId="{DDAF2307-3925-4077-9D59-5267017D5F27}" type="parTrans" cxnId="{F03BF196-81A1-40FD-A566-25B164587C24}">
      <dgm:prSet/>
      <dgm:spPr/>
      <dgm:t>
        <a:bodyPr/>
        <a:lstStyle/>
        <a:p>
          <a:endParaRPr lang="zh-CN" altLang="en-US"/>
        </a:p>
      </dgm:t>
    </dgm:pt>
    <dgm:pt modelId="{E0C3DB67-930C-4ECC-A754-27ADBA2DB4C9}" type="sibTrans" cxnId="{F03BF196-81A1-40FD-A566-25B164587C24}">
      <dgm:prSet/>
      <dgm:spPr/>
      <dgm:t>
        <a:bodyPr/>
        <a:lstStyle/>
        <a:p>
          <a:endParaRPr lang="zh-CN" altLang="en-US"/>
        </a:p>
      </dgm:t>
    </dgm:pt>
    <dgm:pt modelId="{326CC2D1-8143-42AF-91E4-6A84EFD711AC}">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en-US" altLang="zh-CN" dirty="0" smtClean="0">
              <a:solidFill>
                <a:schemeClr val="tx1"/>
              </a:solidFill>
            </a:rPr>
            <a:t>3.</a:t>
          </a:r>
          <a:r>
            <a:rPr lang="zh-CN" altLang="en-US" dirty="0" smtClean="0">
              <a:solidFill>
                <a:schemeClr val="tx1"/>
              </a:solidFill>
            </a:rPr>
            <a:t>进行行为事件访谈</a:t>
          </a:r>
          <a:endParaRPr lang="zh-CN" altLang="en-US" dirty="0">
            <a:solidFill>
              <a:schemeClr val="tx1"/>
            </a:solidFill>
          </a:endParaRPr>
        </a:p>
      </dgm:t>
    </dgm:pt>
    <dgm:pt modelId="{C5F93A4E-D621-4DD5-8582-6E6A85707959}" type="parTrans" cxnId="{205795B5-8F0C-49FB-8239-9E57734BE14D}">
      <dgm:prSet/>
      <dgm:spPr/>
      <dgm:t>
        <a:bodyPr/>
        <a:lstStyle/>
        <a:p>
          <a:endParaRPr lang="zh-CN" altLang="en-US"/>
        </a:p>
      </dgm:t>
    </dgm:pt>
    <dgm:pt modelId="{2621DFFF-5E27-4279-884B-B2473060B6CF}" type="sibTrans" cxnId="{205795B5-8F0C-49FB-8239-9E57734BE14D}">
      <dgm:prSet/>
      <dgm:spPr/>
      <dgm:t>
        <a:bodyPr/>
        <a:lstStyle/>
        <a:p>
          <a:endParaRPr lang="zh-CN" altLang="en-US"/>
        </a:p>
      </dgm:t>
    </dgm:pt>
    <dgm:pt modelId="{DFBDD8EB-24EC-4B81-A287-5C21DFF6D57C}">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en-US" altLang="zh-CN" dirty="0" smtClean="0">
              <a:solidFill>
                <a:schemeClr val="tx1"/>
              </a:solidFill>
            </a:rPr>
            <a:t>4.</a:t>
          </a:r>
          <a:r>
            <a:rPr lang="zh-CN" altLang="en-US" dirty="0" smtClean="0">
              <a:solidFill>
                <a:schemeClr val="tx1"/>
              </a:solidFill>
            </a:rPr>
            <a:t>提炼与描述工作所需的素质特征</a:t>
          </a:r>
          <a:endParaRPr lang="zh-CN" altLang="en-US" dirty="0">
            <a:solidFill>
              <a:schemeClr val="tx1"/>
            </a:solidFill>
          </a:endParaRPr>
        </a:p>
      </dgm:t>
    </dgm:pt>
    <dgm:pt modelId="{FCE6ED5B-23BF-4F66-8EB5-93748018C334}" type="parTrans" cxnId="{B0E89A50-F563-40F5-A359-5B7F879D3CB0}">
      <dgm:prSet/>
      <dgm:spPr/>
      <dgm:t>
        <a:bodyPr/>
        <a:lstStyle/>
        <a:p>
          <a:endParaRPr lang="zh-CN" altLang="en-US"/>
        </a:p>
      </dgm:t>
    </dgm:pt>
    <dgm:pt modelId="{46EB00B9-9B69-461E-AB7D-F2856BFCD5A0}" type="sibTrans" cxnId="{B0E89A50-F563-40F5-A359-5B7F879D3CB0}">
      <dgm:prSet/>
      <dgm:spPr/>
      <dgm:t>
        <a:bodyPr/>
        <a:lstStyle/>
        <a:p>
          <a:endParaRPr lang="zh-CN" altLang="en-US"/>
        </a:p>
      </dgm:t>
    </dgm:pt>
    <dgm:pt modelId="{2EEF96F3-5AA2-44A9-A79D-0098EE7AF9E5}">
      <dgm:prSet phldrT="[文本]"/>
      <dgm:spPr>
        <a:gradFill rotWithShape="0">
          <a:gsLst>
            <a:gs pos="0">
              <a:srgbClr val="8488C4"/>
            </a:gs>
            <a:gs pos="53000">
              <a:srgbClr val="D4DEFF"/>
            </a:gs>
            <a:gs pos="83000">
              <a:srgbClr val="D4DEFF"/>
            </a:gs>
            <a:gs pos="100000">
              <a:srgbClr val="96AB94"/>
            </a:gs>
          </a:gsLst>
          <a:lin ang="5400000" scaled="0"/>
        </a:gradFill>
      </dgm:spPr>
      <dgm:t>
        <a:bodyPr/>
        <a:lstStyle/>
        <a:p>
          <a:r>
            <a:rPr lang="en-US" altLang="zh-CN" dirty="0" smtClean="0">
              <a:solidFill>
                <a:schemeClr val="tx1"/>
              </a:solidFill>
            </a:rPr>
            <a:t>5.</a:t>
          </a:r>
          <a:r>
            <a:rPr lang="zh-CN" altLang="en-US" dirty="0" smtClean="0">
              <a:solidFill>
                <a:schemeClr val="tx1"/>
              </a:solidFill>
            </a:rPr>
            <a:t>访谈资料整理与分析</a:t>
          </a:r>
          <a:endParaRPr lang="zh-CN" altLang="en-US" dirty="0">
            <a:solidFill>
              <a:schemeClr val="tx1"/>
            </a:solidFill>
          </a:endParaRPr>
        </a:p>
      </dgm:t>
    </dgm:pt>
    <dgm:pt modelId="{6C719BB7-8D90-43D5-A9DE-6F6A07F4BC3B}" type="parTrans" cxnId="{320D2233-9EA0-4136-972E-2FD5E88218E1}">
      <dgm:prSet/>
      <dgm:spPr/>
      <dgm:t>
        <a:bodyPr/>
        <a:lstStyle/>
        <a:p>
          <a:endParaRPr lang="zh-CN" altLang="en-US"/>
        </a:p>
      </dgm:t>
    </dgm:pt>
    <dgm:pt modelId="{8D5A571C-7B22-4318-AAC6-C01D7C3D9BE8}" type="sibTrans" cxnId="{320D2233-9EA0-4136-972E-2FD5E88218E1}">
      <dgm:prSet/>
      <dgm:spPr/>
      <dgm:t>
        <a:bodyPr/>
        <a:lstStyle/>
        <a:p>
          <a:endParaRPr lang="zh-CN" altLang="en-US"/>
        </a:p>
      </dgm:t>
    </dgm:pt>
    <dgm:pt modelId="{212B4A13-8237-4A78-A93A-5A50A4883061}" type="pres">
      <dgm:prSet presAssocID="{FCD0FD07-5FE4-4509-B07F-DF63E06F42DB}" presName="cycle" presStyleCnt="0">
        <dgm:presLayoutVars>
          <dgm:dir/>
          <dgm:resizeHandles val="exact"/>
        </dgm:presLayoutVars>
      </dgm:prSet>
      <dgm:spPr/>
      <dgm:t>
        <a:bodyPr/>
        <a:lstStyle/>
        <a:p>
          <a:endParaRPr lang="zh-CN" altLang="en-US"/>
        </a:p>
      </dgm:t>
    </dgm:pt>
    <dgm:pt modelId="{4946A485-7C3A-45EC-BB18-B7980E69C9F9}" type="pres">
      <dgm:prSet presAssocID="{024CBA66-4B0B-4529-998B-710D5191D98B}" presName="node" presStyleLbl="node1" presStyleIdx="0" presStyleCnt="5">
        <dgm:presLayoutVars>
          <dgm:bulletEnabled val="1"/>
        </dgm:presLayoutVars>
      </dgm:prSet>
      <dgm:spPr/>
      <dgm:t>
        <a:bodyPr/>
        <a:lstStyle/>
        <a:p>
          <a:endParaRPr lang="zh-CN" altLang="en-US"/>
        </a:p>
      </dgm:t>
    </dgm:pt>
    <dgm:pt modelId="{EDAB7CAC-1202-4EEE-AB9F-C945C2BDEC05}" type="pres">
      <dgm:prSet presAssocID="{024CBA66-4B0B-4529-998B-710D5191D98B}" presName="spNode" presStyleCnt="0"/>
      <dgm:spPr/>
    </dgm:pt>
    <dgm:pt modelId="{E0CF1042-5C9A-4FC9-922F-1C8978EA19F6}" type="pres">
      <dgm:prSet presAssocID="{9EDB9A95-5D44-47C2-84C0-A90A7DC8DA57}" presName="sibTrans" presStyleLbl="sibTrans1D1" presStyleIdx="0" presStyleCnt="5"/>
      <dgm:spPr/>
      <dgm:t>
        <a:bodyPr/>
        <a:lstStyle/>
        <a:p>
          <a:endParaRPr lang="zh-CN" altLang="en-US"/>
        </a:p>
      </dgm:t>
    </dgm:pt>
    <dgm:pt modelId="{6FCD5A81-E08A-4BAA-A6A4-D52CECF4B894}" type="pres">
      <dgm:prSet presAssocID="{4B451E0B-4626-4749-946B-9BA793CA3821}" presName="node" presStyleLbl="node1" presStyleIdx="1" presStyleCnt="5">
        <dgm:presLayoutVars>
          <dgm:bulletEnabled val="1"/>
        </dgm:presLayoutVars>
      </dgm:prSet>
      <dgm:spPr/>
      <dgm:t>
        <a:bodyPr/>
        <a:lstStyle/>
        <a:p>
          <a:endParaRPr lang="zh-CN" altLang="en-US"/>
        </a:p>
      </dgm:t>
    </dgm:pt>
    <dgm:pt modelId="{9404C9D1-8138-4DC6-B729-0AEA8C0EC4B2}" type="pres">
      <dgm:prSet presAssocID="{4B451E0B-4626-4749-946B-9BA793CA3821}" presName="spNode" presStyleCnt="0"/>
      <dgm:spPr/>
    </dgm:pt>
    <dgm:pt modelId="{86510B99-DAED-4A68-923D-E600849843E0}" type="pres">
      <dgm:prSet presAssocID="{E0C3DB67-930C-4ECC-A754-27ADBA2DB4C9}" presName="sibTrans" presStyleLbl="sibTrans1D1" presStyleIdx="1" presStyleCnt="5"/>
      <dgm:spPr/>
      <dgm:t>
        <a:bodyPr/>
        <a:lstStyle/>
        <a:p>
          <a:endParaRPr lang="zh-CN" altLang="en-US"/>
        </a:p>
      </dgm:t>
    </dgm:pt>
    <dgm:pt modelId="{3A66E0F1-506E-4CCB-927F-9EFEFC2F685E}" type="pres">
      <dgm:prSet presAssocID="{326CC2D1-8143-42AF-91E4-6A84EFD711AC}" presName="node" presStyleLbl="node1" presStyleIdx="2" presStyleCnt="5">
        <dgm:presLayoutVars>
          <dgm:bulletEnabled val="1"/>
        </dgm:presLayoutVars>
      </dgm:prSet>
      <dgm:spPr/>
      <dgm:t>
        <a:bodyPr/>
        <a:lstStyle/>
        <a:p>
          <a:endParaRPr lang="zh-CN" altLang="en-US"/>
        </a:p>
      </dgm:t>
    </dgm:pt>
    <dgm:pt modelId="{36082846-BCEB-4668-BBB2-57953A2FF9FD}" type="pres">
      <dgm:prSet presAssocID="{326CC2D1-8143-42AF-91E4-6A84EFD711AC}" presName="spNode" presStyleCnt="0"/>
      <dgm:spPr/>
    </dgm:pt>
    <dgm:pt modelId="{2FD35B2F-3ADC-4FEB-B5B2-B52FBE165F38}" type="pres">
      <dgm:prSet presAssocID="{2621DFFF-5E27-4279-884B-B2473060B6CF}" presName="sibTrans" presStyleLbl="sibTrans1D1" presStyleIdx="2" presStyleCnt="5"/>
      <dgm:spPr/>
      <dgm:t>
        <a:bodyPr/>
        <a:lstStyle/>
        <a:p>
          <a:endParaRPr lang="zh-CN" altLang="en-US"/>
        </a:p>
      </dgm:t>
    </dgm:pt>
    <dgm:pt modelId="{3CDF858A-7EF9-4A5B-B721-4D2493AC9198}" type="pres">
      <dgm:prSet presAssocID="{DFBDD8EB-24EC-4B81-A287-5C21DFF6D57C}" presName="node" presStyleLbl="node1" presStyleIdx="3" presStyleCnt="5">
        <dgm:presLayoutVars>
          <dgm:bulletEnabled val="1"/>
        </dgm:presLayoutVars>
      </dgm:prSet>
      <dgm:spPr/>
      <dgm:t>
        <a:bodyPr/>
        <a:lstStyle/>
        <a:p>
          <a:endParaRPr lang="zh-CN" altLang="en-US"/>
        </a:p>
      </dgm:t>
    </dgm:pt>
    <dgm:pt modelId="{40922D9F-0743-47F8-8D43-F1C304B3B5DB}" type="pres">
      <dgm:prSet presAssocID="{DFBDD8EB-24EC-4B81-A287-5C21DFF6D57C}" presName="spNode" presStyleCnt="0"/>
      <dgm:spPr/>
    </dgm:pt>
    <dgm:pt modelId="{D2F67D61-3445-4E56-96A4-7C8962106AF6}" type="pres">
      <dgm:prSet presAssocID="{46EB00B9-9B69-461E-AB7D-F2856BFCD5A0}" presName="sibTrans" presStyleLbl="sibTrans1D1" presStyleIdx="3" presStyleCnt="5"/>
      <dgm:spPr/>
      <dgm:t>
        <a:bodyPr/>
        <a:lstStyle/>
        <a:p>
          <a:endParaRPr lang="zh-CN" altLang="en-US"/>
        </a:p>
      </dgm:t>
    </dgm:pt>
    <dgm:pt modelId="{7991D5F6-C4E7-4609-9E3E-04BA960DFD3E}" type="pres">
      <dgm:prSet presAssocID="{2EEF96F3-5AA2-44A9-A79D-0098EE7AF9E5}" presName="node" presStyleLbl="node1" presStyleIdx="4" presStyleCnt="5">
        <dgm:presLayoutVars>
          <dgm:bulletEnabled val="1"/>
        </dgm:presLayoutVars>
      </dgm:prSet>
      <dgm:spPr/>
      <dgm:t>
        <a:bodyPr/>
        <a:lstStyle/>
        <a:p>
          <a:endParaRPr lang="zh-CN" altLang="en-US"/>
        </a:p>
      </dgm:t>
    </dgm:pt>
    <dgm:pt modelId="{52E214ED-3ACE-431C-9F73-7D93A344BB02}" type="pres">
      <dgm:prSet presAssocID="{2EEF96F3-5AA2-44A9-A79D-0098EE7AF9E5}" presName="spNode" presStyleCnt="0"/>
      <dgm:spPr/>
    </dgm:pt>
    <dgm:pt modelId="{FA88C34A-74D0-4BE1-9780-020FF0EF2A0B}" type="pres">
      <dgm:prSet presAssocID="{8D5A571C-7B22-4318-AAC6-C01D7C3D9BE8}" presName="sibTrans" presStyleLbl="sibTrans1D1" presStyleIdx="4" presStyleCnt="5"/>
      <dgm:spPr/>
      <dgm:t>
        <a:bodyPr/>
        <a:lstStyle/>
        <a:p>
          <a:endParaRPr lang="zh-CN" altLang="en-US"/>
        </a:p>
      </dgm:t>
    </dgm:pt>
  </dgm:ptLst>
  <dgm:cxnLst>
    <dgm:cxn modelId="{F03BF196-81A1-40FD-A566-25B164587C24}" srcId="{FCD0FD07-5FE4-4509-B07F-DF63E06F42DB}" destId="{4B451E0B-4626-4749-946B-9BA793CA3821}" srcOrd="1" destOrd="0" parTransId="{DDAF2307-3925-4077-9D59-5267017D5F27}" sibTransId="{E0C3DB67-930C-4ECC-A754-27ADBA2DB4C9}"/>
    <dgm:cxn modelId="{B0E89A50-F563-40F5-A359-5B7F879D3CB0}" srcId="{FCD0FD07-5FE4-4509-B07F-DF63E06F42DB}" destId="{DFBDD8EB-24EC-4B81-A287-5C21DFF6D57C}" srcOrd="3" destOrd="0" parTransId="{FCE6ED5B-23BF-4F66-8EB5-93748018C334}" sibTransId="{46EB00B9-9B69-461E-AB7D-F2856BFCD5A0}"/>
    <dgm:cxn modelId="{61676B25-75BB-42FA-B879-4A5F8769F58A}" type="presOf" srcId="{46EB00B9-9B69-461E-AB7D-F2856BFCD5A0}" destId="{D2F67D61-3445-4E56-96A4-7C8962106AF6}" srcOrd="0" destOrd="0" presId="urn:microsoft.com/office/officeart/2005/8/layout/cycle6"/>
    <dgm:cxn modelId="{928AEFB3-43BD-40AB-BFDF-658B59B625CD}" type="presOf" srcId="{9EDB9A95-5D44-47C2-84C0-A90A7DC8DA57}" destId="{E0CF1042-5C9A-4FC9-922F-1C8978EA19F6}" srcOrd="0" destOrd="0" presId="urn:microsoft.com/office/officeart/2005/8/layout/cycle6"/>
    <dgm:cxn modelId="{17E2B9A0-A35C-42FC-BF7C-427D1F6D9665}" type="presOf" srcId="{024CBA66-4B0B-4529-998B-710D5191D98B}" destId="{4946A485-7C3A-45EC-BB18-B7980E69C9F9}" srcOrd="0" destOrd="0" presId="urn:microsoft.com/office/officeart/2005/8/layout/cycle6"/>
    <dgm:cxn modelId="{FF5B93F4-4032-4CD9-92E4-421B60AF3FC9}" type="presOf" srcId="{4B451E0B-4626-4749-946B-9BA793CA3821}" destId="{6FCD5A81-E08A-4BAA-A6A4-D52CECF4B894}" srcOrd="0" destOrd="0" presId="urn:microsoft.com/office/officeart/2005/8/layout/cycle6"/>
    <dgm:cxn modelId="{7530F268-2B65-408C-9C6B-54252012E949}" type="presOf" srcId="{326CC2D1-8143-42AF-91E4-6A84EFD711AC}" destId="{3A66E0F1-506E-4CCB-927F-9EFEFC2F685E}" srcOrd="0" destOrd="0" presId="urn:microsoft.com/office/officeart/2005/8/layout/cycle6"/>
    <dgm:cxn modelId="{0D4E50BA-26D8-4251-A60B-779495AB47B2}" srcId="{FCD0FD07-5FE4-4509-B07F-DF63E06F42DB}" destId="{024CBA66-4B0B-4529-998B-710D5191D98B}" srcOrd="0" destOrd="0" parTransId="{9C9E1673-BE17-4157-B788-78C5E98F4166}" sibTransId="{9EDB9A95-5D44-47C2-84C0-A90A7DC8DA57}"/>
    <dgm:cxn modelId="{205795B5-8F0C-49FB-8239-9E57734BE14D}" srcId="{FCD0FD07-5FE4-4509-B07F-DF63E06F42DB}" destId="{326CC2D1-8143-42AF-91E4-6A84EFD711AC}" srcOrd="2" destOrd="0" parTransId="{C5F93A4E-D621-4DD5-8582-6E6A85707959}" sibTransId="{2621DFFF-5E27-4279-884B-B2473060B6CF}"/>
    <dgm:cxn modelId="{C792C7B4-F9C2-43FC-8724-4B985421837A}" type="presOf" srcId="{2EEF96F3-5AA2-44A9-A79D-0098EE7AF9E5}" destId="{7991D5F6-C4E7-4609-9E3E-04BA960DFD3E}" srcOrd="0" destOrd="0" presId="urn:microsoft.com/office/officeart/2005/8/layout/cycle6"/>
    <dgm:cxn modelId="{6F73BF88-4D97-4B23-91B3-78A5C0E507F8}" type="presOf" srcId="{8D5A571C-7B22-4318-AAC6-C01D7C3D9BE8}" destId="{FA88C34A-74D0-4BE1-9780-020FF0EF2A0B}" srcOrd="0" destOrd="0" presId="urn:microsoft.com/office/officeart/2005/8/layout/cycle6"/>
    <dgm:cxn modelId="{2BB30DAC-4650-4E7B-9F26-0BBB36807BDC}" type="presOf" srcId="{DFBDD8EB-24EC-4B81-A287-5C21DFF6D57C}" destId="{3CDF858A-7EF9-4A5B-B721-4D2493AC9198}" srcOrd="0" destOrd="0" presId="urn:microsoft.com/office/officeart/2005/8/layout/cycle6"/>
    <dgm:cxn modelId="{6F93E621-D573-4F51-BBD9-853572142F00}" type="presOf" srcId="{2621DFFF-5E27-4279-884B-B2473060B6CF}" destId="{2FD35B2F-3ADC-4FEB-B5B2-B52FBE165F38}" srcOrd="0" destOrd="0" presId="urn:microsoft.com/office/officeart/2005/8/layout/cycle6"/>
    <dgm:cxn modelId="{320D2233-9EA0-4136-972E-2FD5E88218E1}" srcId="{FCD0FD07-5FE4-4509-B07F-DF63E06F42DB}" destId="{2EEF96F3-5AA2-44A9-A79D-0098EE7AF9E5}" srcOrd="4" destOrd="0" parTransId="{6C719BB7-8D90-43D5-A9DE-6F6A07F4BC3B}" sibTransId="{8D5A571C-7B22-4318-AAC6-C01D7C3D9BE8}"/>
    <dgm:cxn modelId="{BDBD6F2B-27DB-49FF-82AD-20750B5B0A1B}" type="presOf" srcId="{E0C3DB67-930C-4ECC-A754-27ADBA2DB4C9}" destId="{86510B99-DAED-4A68-923D-E600849843E0}" srcOrd="0" destOrd="0" presId="urn:microsoft.com/office/officeart/2005/8/layout/cycle6"/>
    <dgm:cxn modelId="{0C46186B-79D1-44B1-9662-E10107079F4F}" type="presOf" srcId="{FCD0FD07-5FE4-4509-B07F-DF63E06F42DB}" destId="{212B4A13-8237-4A78-A93A-5A50A4883061}" srcOrd="0" destOrd="0" presId="urn:microsoft.com/office/officeart/2005/8/layout/cycle6"/>
    <dgm:cxn modelId="{49BF4A86-E90B-4601-96B4-15ADC440ECB4}" type="presParOf" srcId="{212B4A13-8237-4A78-A93A-5A50A4883061}" destId="{4946A485-7C3A-45EC-BB18-B7980E69C9F9}" srcOrd="0" destOrd="0" presId="urn:microsoft.com/office/officeart/2005/8/layout/cycle6"/>
    <dgm:cxn modelId="{7AB9E289-255D-4781-8F9A-C868A9275D7C}" type="presParOf" srcId="{212B4A13-8237-4A78-A93A-5A50A4883061}" destId="{EDAB7CAC-1202-4EEE-AB9F-C945C2BDEC05}" srcOrd="1" destOrd="0" presId="urn:microsoft.com/office/officeart/2005/8/layout/cycle6"/>
    <dgm:cxn modelId="{6A61611B-0036-4F0D-A110-17431A0AC31C}" type="presParOf" srcId="{212B4A13-8237-4A78-A93A-5A50A4883061}" destId="{E0CF1042-5C9A-4FC9-922F-1C8978EA19F6}" srcOrd="2" destOrd="0" presId="urn:microsoft.com/office/officeart/2005/8/layout/cycle6"/>
    <dgm:cxn modelId="{FA20D312-C16D-4FF2-BDAE-9F6B6307EA5B}" type="presParOf" srcId="{212B4A13-8237-4A78-A93A-5A50A4883061}" destId="{6FCD5A81-E08A-4BAA-A6A4-D52CECF4B894}" srcOrd="3" destOrd="0" presId="urn:microsoft.com/office/officeart/2005/8/layout/cycle6"/>
    <dgm:cxn modelId="{C51C971E-4F51-4ADE-9ECC-2198C1D78F22}" type="presParOf" srcId="{212B4A13-8237-4A78-A93A-5A50A4883061}" destId="{9404C9D1-8138-4DC6-B729-0AEA8C0EC4B2}" srcOrd="4" destOrd="0" presId="urn:microsoft.com/office/officeart/2005/8/layout/cycle6"/>
    <dgm:cxn modelId="{10E2B034-4EE2-4945-BA3E-FAC90F980F2D}" type="presParOf" srcId="{212B4A13-8237-4A78-A93A-5A50A4883061}" destId="{86510B99-DAED-4A68-923D-E600849843E0}" srcOrd="5" destOrd="0" presId="urn:microsoft.com/office/officeart/2005/8/layout/cycle6"/>
    <dgm:cxn modelId="{9C757312-BAF4-4E37-9EFA-4174828CA14F}" type="presParOf" srcId="{212B4A13-8237-4A78-A93A-5A50A4883061}" destId="{3A66E0F1-506E-4CCB-927F-9EFEFC2F685E}" srcOrd="6" destOrd="0" presId="urn:microsoft.com/office/officeart/2005/8/layout/cycle6"/>
    <dgm:cxn modelId="{13A121D1-CD6E-4FB9-BAD4-862BE2850E9C}" type="presParOf" srcId="{212B4A13-8237-4A78-A93A-5A50A4883061}" destId="{36082846-BCEB-4668-BBB2-57953A2FF9FD}" srcOrd="7" destOrd="0" presId="urn:microsoft.com/office/officeart/2005/8/layout/cycle6"/>
    <dgm:cxn modelId="{290112E1-80C1-4033-8E39-1CBA4C55E121}" type="presParOf" srcId="{212B4A13-8237-4A78-A93A-5A50A4883061}" destId="{2FD35B2F-3ADC-4FEB-B5B2-B52FBE165F38}" srcOrd="8" destOrd="0" presId="urn:microsoft.com/office/officeart/2005/8/layout/cycle6"/>
    <dgm:cxn modelId="{6FEBD9C2-1670-40EC-B04C-5632E0C19BFC}" type="presParOf" srcId="{212B4A13-8237-4A78-A93A-5A50A4883061}" destId="{3CDF858A-7EF9-4A5B-B721-4D2493AC9198}" srcOrd="9" destOrd="0" presId="urn:microsoft.com/office/officeart/2005/8/layout/cycle6"/>
    <dgm:cxn modelId="{CB70D98E-8BBA-4CFB-9287-999DFFF4A989}" type="presParOf" srcId="{212B4A13-8237-4A78-A93A-5A50A4883061}" destId="{40922D9F-0743-47F8-8D43-F1C304B3B5DB}" srcOrd="10" destOrd="0" presId="urn:microsoft.com/office/officeart/2005/8/layout/cycle6"/>
    <dgm:cxn modelId="{D6777F0F-6E5A-45B9-A6B2-5F982BC725E9}" type="presParOf" srcId="{212B4A13-8237-4A78-A93A-5A50A4883061}" destId="{D2F67D61-3445-4E56-96A4-7C8962106AF6}" srcOrd="11" destOrd="0" presId="urn:microsoft.com/office/officeart/2005/8/layout/cycle6"/>
    <dgm:cxn modelId="{6D833790-AD19-4FAA-A3A2-936444D12449}" type="presParOf" srcId="{212B4A13-8237-4A78-A93A-5A50A4883061}" destId="{7991D5F6-C4E7-4609-9E3E-04BA960DFD3E}" srcOrd="12" destOrd="0" presId="urn:microsoft.com/office/officeart/2005/8/layout/cycle6"/>
    <dgm:cxn modelId="{9FCF01A0-9BC6-4896-86AF-72973CF1036B}" type="presParOf" srcId="{212B4A13-8237-4A78-A93A-5A50A4883061}" destId="{52E214ED-3ACE-431C-9F73-7D93A344BB02}" srcOrd="13" destOrd="0" presId="urn:microsoft.com/office/officeart/2005/8/layout/cycle6"/>
    <dgm:cxn modelId="{756AE972-2AB5-4A62-B88B-5272ECACBD21}" type="presParOf" srcId="{212B4A13-8237-4A78-A93A-5A50A4883061}" destId="{FA88C34A-74D0-4BE1-9780-020FF0EF2A0B}" srcOrd="14" destOrd="0" presId="urn:microsoft.com/office/officeart/2005/8/layout/cycle6"/>
  </dgm:cxnLst>
  <dgm:bg/>
  <dgm:whole/>
</dgm:dataModel>
</file>

<file path=ppt/diagrams/data18.xml><?xml version="1.0" encoding="utf-8"?>
<dgm:dataModel xmlns:dgm="http://schemas.openxmlformats.org/drawingml/2006/diagram" xmlns:a="http://schemas.openxmlformats.org/drawingml/2006/main">
  <dgm:ptLst>
    <dgm:pt modelId="{AC9C73F0-0843-43BA-BA21-2CA0265E59B1}"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8B7A0138-93A5-41AB-9650-3AA5017C98F1}">
      <dgm:prSet phldrT="[文本]"/>
      <dgm:spPr>
        <a:gradFill rotWithShape="0">
          <a:gsLst>
            <a:gs pos="0">
              <a:srgbClr val="000082"/>
            </a:gs>
            <a:gs pos="30000">
              <a:srgbClr val="66008F"/>
            </a:gs>
            <a:gs pos="64999">
              <a:srgbClr val="BA0066"/>
            </a:gs>
            <a:gs pos="89999">
              <a:srgbClr val="FF0000"/>
            </a:gs>
            <a:gs pos="100000">
              <a:srgbClr val="FF8200"/>
            </a:gs>
          </a:gsLst>
          <a:lin ang="5400000" scaled="0"/>
        </a:gradFill>
      </dgm:spPr>
      <dgm:t>
        <a:bodyPr/>
        <a:lstStyle/>
        <a:p>
          <a:r>
            <a:rPr lang="zh-CN" altLang="en-US" dirty="0" smtClean="0"/>
            <a:t>自我管理</a:t>
          </a:r>
          <a:endParaRPr lang="zh-CN" altLang="en-US" dirty="0"/>
        </a:p>
      </dgm:t>
    </dgm:pt>
    <dgm:pt modelId="{1C4B2C88-EE96-47D6-AC2E-0D7E6E97BD2F}" type="parTrans" cxnId="{ED84AF50-F7D3-4F99-991E-B1E5BD798CA9}">
      <dgm:prSet/>
      <dgm:spPr/>
      <dgm:t>
        <a:bodyPr/>
        <a:lstStyle/>
        <a:p>
          <a:endParaRPr lang="zh-CN" altLang="en-US"/>
        </a:p>
      </dgm:t>
    </dgm:pt>
    <dgm:pt modelId="{0466233C-0531-4F64-8CEA-B69FA12E2574}" type="sibTrans" cxnId="{ED84AF50-F7D3-4F99-991E-B1E5BD798CA9}">
      <dgm:prSet/>
      <dgm:spPr/>
      <dgm:t>
        <a:bodyPr/>
        <a:lstStyle/>
        <a:p>
          <a:endParaRPr lang="zh-CN" altLang="en-US"/>
        </a:p>
      </dgm:t>
    </dgm:pt>
    <dgm:pt modelId="{41631B9B-E078-42E8-887A-8B37660064E4}">
      <dgm:prSet phldrT="[文本]"/>
      <dgm:spPr>
        <a:solidFill>
          <a:schemeClr val="accent6">
            <a:alpha val="90000"/>
          </a:schemeClr>
        </a:solidFill>
      </dgm:spPr>
      <dgm:t>
        <a:bodyPr/>
        <a:lstStyle/>
        <a:p>
          <a:r>
            <a:rPr lang="zh-CN" altLang="en-US" dirty="0" smtClean="0"/>
            <a:t>成就导向</a:t>
          </a:r>
          <a:endParaRPr lang="en-US" altLang="zh-CN" dirty="0" smtClean="0"/>
        </a:p>
        <a:p>
          <a:r>
            <a:rPr lang="zh-CN" altLang="en-US" dirty="0" smtClean="0"/>
            <a:t>主动性</a:t>
          </a:r>
          <a:endParaRPr lang="en-US" altLang="zh-CN" dirty="0" smtClean="0"/>
        </a:p>
        <a:p>
          <a:r>
            <a:rPr lang="zh-CN" altLang="en-US" dirty="0" smtClean="0"/>
            <a:t>归纳思维</a:t>
          </a:r>
          <a:endParaRPr lang="en-US" altLang="zh-CN" dirty="0" smtClean="0"/>
        </a:p>
        <a:p>
          <a:r>
            <a:rPr lang="en-US" altLang="zh-CN" dirty="0" smtClean="0"/>
            <a:t>     ………..</a:t>
          </a:r>
          <a:endParaRPr lang="zh-CN" altLang="en-US" dirty="0"/>
        </a:p>
      </dgm:t>
    </dgm:pt>
    <dgm:pt modelId="{EB1B4EB1-7613-4982-84CF-578109759091}" type="parTrans" cxnId="{50264552-B0D7-42B9-86E0-60F937DCA23B}">
      <dgm:prSet/>
      <dgm:spPr/>
      <dgm:t>
        <a:bodyPr/>
        <a:lstStyle/>
        <a:p>
          <a:endParaRPr lang="zh-CN" altLang="en-US"/>
        </a:p>
      </dgm:t>
    </dgm:pt>
    <dgm:pt modelId="{B82946A6-A0D0-4C6D-A6E7-6A1BBBA35BD2}" type="sibTrans" cxnId="{50264552-B0D7-42B9-86E0-60F937DCA23B}">
      <dgm:prSet/>
      <dgm:spPr/>
      <dgm:t>
        <a:bodyPr/>
        <a:lstStyle/>
        <a:p>
          <a:endParaRPr lang="zh-CN" altLang="en-US"/>
        </a:p>
      </dgm:t>
    </dgm:pt>
    <dgm:pt modelId="{9C6C100F-1D14-4DB8-BF06-45FFC3E0E805}">
      <dgm:prSet phldrT="[文本]"/>
      <dgm:spPr>
        <a:gradFill rotWithShape="0">
          <a:gsLst>
            <a:gs pos="0">
              <a:srgbClr val="000082"/>
            </a:gs>
            <a:gs pos="30000">
              <a:srgbClr val="66008F"/>
            </a:gs>
            <a:gs pos="64999">
              <a:srgbClr val="BA0066"/>
            </a:gs>
            <a:gs pos="89999">
              <a:srgbClr val="FF0000"/>
            </a:gs>
            <a:gs pos="100000">
              <a:srgbClr val="FF8200"/>
            </a:gs>
          </a:gsLst>
          <a:lin ang="5400000" scaled="0"/>
        </a:gradFill>
      </dgm:spPr>
      <dgm:t>
        <a:bodyPr/>
        <a:lstStyle/>
        <a:p>
          <a:r>
            <a:rPr lang="zh-CN" altLang="en-US" dirty="0" smtClean="0"/>
            <a:t>管理他人</a:t>
          </a:r>
          <a:endParaRPr lang="zh-CN" altLang="en-US" dirty="0"/>
        </a:p>
      </dgm:t>
    </dgm:pt>
    <dgm:pt modelId="{3081253C-C615-4417-9918-C8CDC4A19FDA}" type="parTrans" cxnId="{457E4464-E0AD-4D81-9C92-61496CC999FF}">
      <dgm:prSet/>
      <dgm:spPr/>
      <dgm:t>
        <a:bodyPr/>
        <a:lstStyle/>
        <a:p>
          <a:endParaRPr lang="zh-CN" altLang="en-US"/>
        </a:p>
      </dgm:t>
    </dgm:pt>
    <dgm:pt modelId="{FC928D12-0919-448E-AF68-8A76452E93F8}" type="sibTrans" cxnId="{457E4464-E0AD-4D81-9C92-61496CC999FF}">
      <dgm:prSet/>
      <dgm:spPr/>
      <dgm:t>
        <a:bodyPr/>
        <a:lstStyle/>
        <a:p>
          <a:endParaRPr lang="zh-CN" altLang="en-US"/>
        </a:p>
      </dgm:t>
    </dgm:pt>
    <dgm:pt modelId="{2A4A14BE-35F6-4242-95C4-9BC73F706359}">
      <dgm:prSet phldrT="[文本]"/>
      <dgm:spPr>
        <a:solidFill>
          <a:schemeClr val="accent6"/>
        </a:solidFill>
      </dgm:spPr>
      <dgm:t>
        <a:bodyPr/>
        <a:lstStyle/>
        <a:p>
          <a:r>
            <a:rPr lang="zh-CN" altLang="en-US" dirty="0" smtClean="0"/>
            <a:t>影响力</a:t>
          </a:r>
          <a:endParaRPr lang="en-US" altLang="zh-CN" dirty="0" smtClean="0"/>
        </a:p>
        <a:p>
          <a:r>
            <a:rPr lang="zh-CN" altLang="en-US" dirty="0" smtClean="0"/>
            <a:t>培养人才</a:t>
          </a:r>
          <a:endParaRPr lang="en-US" altLang="zh-CN" dirty="0" smtClean="0"/>
        </a:p>
        <a:p>
          <a:r>
            <a:rPr lang="zh-CN" altLang="en-US" dirty="0" smtClean="0"/>
            <a:t>人际理解力</a:t>
          </a:r>
          <a:endParaRPr lang="en-US" altLang="zh-CN" dirty="0" smtClean="0"/>
        </a:p>
        <a:p>
          <a:r>
            <a:rPr lang="en-US" altLang="zh-CN" dirty="0" smtClean="0"/>
            <a:t>      ………</a:t>
          </a:r>
          <a:endParaRPr lang="zh-CN" altLang="en-US" dirty="0"/>
        </a:p>
      </dgm:t>
    </dgm:pt>
    <dgm:pt modelId="{F70DC30B-67B0-4680-9340-CD6AACC2435B}" type="parTrans" cxnId="{9E6DB35A-1D4C-43B9-B5E5-59427E5A7407}">
      <dgm:prSet/>
      <dgm:spPr/>
      <dgm:t>
        <a:bodyPr/>
        <a:lstStyle/>
        <a:p>
          <a:endParaRPr lang="zh-CN" altLang="en-US"/>
        </a:p>
      </dgm:t>
    </dgm:pt>
    <dgm:pt modelId="{DCC9651C-CE5F-4B93-B578-FAE8E5266AAD}" type="sibTrans" cxnId="{9E6DB35A-1D4C-43B9-B5E5-59427E5A7407}">
      <dgm:prSet/>
      <dgm:spPr/>
      <dgm:t>
        <a:bodyPr/>
        <a:lstStyle/>
        <a:p>
          <a:endParaRPr lang="zh-CN" altLang="en-US"/>
        </a:p>
      </dgm:t>
    </dgm:pt>
    <dgm:pt modelId="{10E74C6B-91C6-4494-B49A-3B5C8CF20628}" type="pres">
      <dgm:prSet presAssocID="{AC9C73F0-0843-43BA-BA21-2CA0265E59B1}" presName="list" presStyleCnt="0">
        <dgm:presLayoutVars>
          <dgm:dir/>
          <dgm:animLvl val="lvl"/>
        </dgm:presLayoutVars>
      </dgm:prSet>
      <dgm:spPr/>
      <dgm:t>
        <a:bodyPr/>
        <a:lstStyle/>
        <a:p>
          <a:endParaRPr lang="zh-CN" altLang="en-US"/>
        </a:p>
      </dgm:t>
    </dgm:pt>
    <dgm:pt modelId="{71C9980E-2AB8-4EAA-BB6A-5A8E50AC4782}" type="pres">
      <dgm:prSet presAssocID="{8B7A0138-93A5-41AB-9650-3AA5017C98F1}" presName="posSpace" presStyleCnt="0"/>
      <dgm:spPr/>
    </dgm:pt>
    <dgm:pt modelId="{A6186433-8113-429D-B98D-F3BBE8C3DEA4}" type="pres">
      <dgm:prSet presAssocID="{8B7A0138-93A5-41AB-9650-3AA5017C98F1}" presName="vertFlow" presStyleCnt="0"/>
      <dgm:spPr/>
    </dgm:pt>
    <dgm:pt modelId="{88C8E146-CC6E-4EDF-906F-309E81659486}" type="pres">
      <dgm:prSet presAssocID="{8B7A0138-93A5-41AB-9650-3AA5017C98F1}" presName="topSpace" presStyleCnt="0"/>
      <dgm:spPr/>
    </dgm:pt>
    <dgm:pt modelId="{2287F567-69D0-445A-999A-B72D1D4C154F}" type="pres">
      <dgm:prSet presAssocID="{8B7A0138-93A5-41AB-9650-3AA5017C98F1}" presName="firstComp" presStyleCnt="0"/>
      <dgm:spPr/>
    </dgm:pt>
    <dgm:pt modelId="{6E5B2E70-8EE2-4DE5-BA7D-1594B34BF2C4}" type="pres">
      <dgm:prSet presAssocID="{8B7A0138-93A5-41AB-9650-3AA5017C98F1}" presName="firstChild" presStyleLbl="bgAccFollowNode1" presStyleIdx="0" presStyleCnt="2"/>
      <dgm:spPr/>
      <dgm:t>
        <a:bodyPr/>
        <a:lstStyle/>
        <a:p>
          <a:endParaRPr lang="zh-CN" altLang="en-US"/>
        </a:p>
      </dgm:t>
    </dgm:pt>
    <dgm:pt modelId="{650A065C-69D5-4C75-A643-44EFD86B3552}" type="pres">
      <dgm:prSet presAssocID="{8B7A0138-93A5-41AB-9650-3AA5017C98F1}" presName="firstChildTx" presStyleLbl="bgAccFollowNode1" presStyleIdx="0" presStyleCnt="2">
        <dgm:presLayoutVars>
          <dgm:bulletEnabled val="1"/>
        </dgm:presLayoutVars>
      </dgm:prSet>
      <dgm:spPr/>
      <dgm:t>
        <a:bodyPr/>
        <a:lstStyle/>
        <a:p>
          <a:endParaRPr lang="zh-CN" altLang="en-US"/>
        </a:p>
      </dgm:t>
    </dgm:pt>
    <dgm:pt modelId="{04018AC2-0173-426A-9FC7-6B1EBD44A5C3}" type="pres">
      <dgm:prSet presAssocID="{8B7A0138-93A5-41AB-9650-3AA5017C98F1}" presName="negSpace" presStyleCnt="0"/>
      <dgm:spPr/>
    </dgm:pt>
    <dgm:pt modelId="{4590C7A6-7A97-4B0F-BD39-1101FC3AEC4B}" type="pres">
      <dgm:prSet presAssocID="{8B7A0138-93A5-41AB-9650-3AA5017C98F1}" presName="circle" presStyleLbl="node1" presStyleIdx="0" presStyleCnt="2"/>
      <dgm:spPr/>
      <dgm:t>
        <a:bodyPr/>
        <a:lstStyle/>
        <a:p>
          <a:endParaRPr lang="zh-CN" altLang="en-US"/>
        </a:p>
      </dgm:t>
    </dgm:pt>
    <dgm:pt modelId="{25BA1472-A959-4C5B-BCA5-BE619CF16371}" type="pres">
      <dgm:prSet presAssocID="{0466233C-0531-4F64-8CEA-B69FA12E2574}" presName="transSpace" presStyleCnt="0"/>
      <dgm:spPr/>
    </dgm:pt>
    <dgm:pt modelId="{836B6DAA-F575-4E42-B517-63BE7C386FBE}" type="pres">
      <dgm:prSet presAssocID="{9C6C100F-1D14-4DB8-BF06-45FFC3E0E805}" presName="posSpace" presStyleCnt="0"/>
      <dgm:spPr/>
    </dgm:pt>
    <dgm:pt modelId="{C3FF0C22-036F-464F-83AB-48A811D86165}" type="pres">
      <dgm:prSet presAssocID="{9C6C100F-1D14-4DB8-BF06-45FFC3E0E805}" presName="vertFlow" presStyleCnt="0"/>
      <dgm:spPr/>
    </dgm:pt>
    <dgm:pt modelId="{877930C8-0BED-4617-B89E-3192AC254FEB}" type="pres">
      <dgm:prSet presAssocID="{9C6C100F-1D14-4DB8-BF06-45FFC3E0E805}" presName="topSpace" presStyleCnt="0"/>
      <dgm:spPr/>
    </dgm:pt>
    <dgm:pt modelId="{4960215C-EDAB-4B66-82AD-DFF150E891AE}" type="pres">
      <dgm:prSet presAssocID="{9C6C100F-1D14-4DB8-BF06-45FFC3E0E805}" presName="firstComp" presStyleCnt="0"/>
      <dgm:spPr/>
    </dgm:pt>
    <dgm:pt modelId="{0F8C64E4-7E0A-4751-B810-51CC9FFE8B87}" type="pres">
      <dgm:prSet presAssocID="{9C6C100F-1D14-4DB8-BF06-45FFC3E0E805}" presName="firstChild" presStyleLbl="bgAccFollowNode1" presStyleIdx="1" presStyleCnt="2"/>
      <dgm:spPr/>
      <dgm:t>
        <a:bodyPr/>
        <a:lstStyle/>
        <a:p>
          <a:endParaRPr lang="zh-CN" altLang="en-US"/>
        </a:p>
      </dgm:t>
    </dgm:pt>
    <dgm:pt modelId="{F55AA36F-35BD-47AB-A6E2-DB2037965CD5}" type="pres">
      <dgm:prSet presAssocID="{9C6C100F-1D14-4DB8-BF06-45FFC3E0E805}" presName="firstChildTx" presStyleLbl="bgAccFollowNode1" presStyleIdx="1" presStyleCnt="2">
        <dgm:presLayoutVars>
          <dgm:bulletEnabled val="1"/>
        </dgm:presLayoutVars>
      </dgm:prSet>
      <dgm:spPr/>
      <dgm:t>
        <a:bodyPr/>
        <a:lstStyle/>
        <a:p>
          <a:endParaRPr lang="zh-CN" altLang="en-US"/>
        </a:p>
      </dgm:t>
    </dgm:pt>
    <dgm:pt modelId="{214E5223-FB4E-48C5-A66A-7271DB09C6E6}" type="pres">
      <dgm:prSet presAssocID="{9C6C100F-1D14-4DB8-BF06-45FFC3E0E805}" presName="negSpace" presStyleCnt="0"/>
      <dgm:spPr/>
    </dgm:pt>
    <dgm:pt modelId="{B17D199E-A2E4-4C8B-942F-3163F1945488}" type="pres">
      <dgm:prSet presAssocID="{9C6C100F-1D14-4DB8-BF06-45FFC3E0E805}" presName="circle" presStyleLbl="node1" presStyleIdx="1" presStyleCnt="2"/>
      <dgm:spPr/>
      <dgm:t>
        <a:bodyPr/>
        <a:lstStyle/>
        <a:p>
          <a:endParaRPr lang="zh-CN" altLang="en-US"/>
        </a:p>
      </dgm:t>
    </dgm:pt>
  </dgm:ptLst>
  <dgm:cxnLst>
    <dgm:cxn modelId="{6659D1FC-A4F8-4DEB-B45D-EC1019820D05}" type="presOf" srcId="{2A4A14BE-35F6-4242-95C4-9BC73F706359}" destId="{F55AA36F-35BD-47AB-A6E2-DB2037965CD5}" srcOrd="1" destOrd="0" presId="urn:microsoft.com/office/officeart/2005/8/layout/hList9"/>
    <dgm:cxn modelId="{ED84AF50-F7D3-4F99-991E-B1E5BD798CA9}" srcId="{AC9C73F0-0843-43BA-BA21-2CA0265E59B1}" destId="{8B7A0138-93A5-41AB-9650-3AA5017C98F1}" srcOrd="0" destOrd="0" parTransId="{1C4B2C88-EE96-47D6-AC2E-0D7E6E97BD2F}" sibTransId="{0466233C-0531-4F64-8CEA-B69FA12E2574}"/>
    <dgm:cxn modelId="{630CEED8-A831-41CD-A300-D140657E044E}" type="presOf" srcId="{2A4A14BE-35F6-4242-95C4-9BC73F706359}" destId="{0F8C64E4-7E0A-4751-B810-51CC9FFE8B87}" srcOrd="0" destOrd="0" presId="urn:microsoft.com/office/officeart/2005/8/layout/hList9"/>
    <dgm:cxn modelId="{457E4464-E0AD-4D81-9C92-61496CC999FF}" srcId="{AC9C73F0-0843-43BA-BA21-2CA0265E59B1}" destId="{9C6C100F-1D14-4DB8-BF06-45FFC3E0E805}" srcOrd="1" destOrd="0" parTransId="{3081253C-C615-4417-9918-C8CDC4A19FDA}" sibTransId="{FC928D12-0919-448E-AF68-8A76452E93F8}"/>
    <dgm:cxn modelId="{E33866AF-B766-4508-8B3D-7E52641D1D65}" type="presOf" srcId="{41631B9B-E078-42E8-887A-8B37660064E4}" destId="{6E5B2E70-8EE2-4DE5-BA7D-1594B34BF2C4}" srcOrd="0" destOrd="0" presId="urn:microsoft.com/office/officeart/2005/8/layout/hList9"/>
    <dgm:cxn modelId="{9E6DB35A-1D4C-43B9-B5E5-59427E5A7407}" srcId="{9C6C100F-1D14-4DB8-BF06-45FFC3E0E805}" destId="{2A4A14BE-35F6-4242-95C4-9BC73F706359}" srcOrd="0" destOrd="0" parTransId="{F70DC30B-67B0-4680-9340-CD6AACC2435B}" sibTransId="{DCC9651C-CE5F-4B93-B578-FAE8E5266AAD}"/>
    <dgm:cxn modelId="{D1FAF7A8-E746-4E7A-B8C9-45D37CDB1B82}" type="presOf" srcId="{41631B9B-E078-42E8-887A-8B37660064E4}" destId="{650A065C-69D5-4C75-A643-44EFD86B3552}" srcOrd="1" destOrd="0" presId="urn:microsoft.com/office/officeart/2005/8/layout/hList9"/>
    <dgm:cxn modelId="{50264552-B0D7-42B9-86E0-60F937DCA23B}" srcId="{8B7A0138-93A5-41AB-9650-3AA5017C98F1}" destId="{41631B9B-E078-42E8-887A-8B37660064E4}" srcOrd="0" destOrd="0" parTransId="{EB1B4EB1-7613-4982-84CF-578109759091}" sibTransId="{B82946A6-A0D0-4C6D-A6E7-6A1BBBA35BD2}"/>
    <dgm:cxn modelId="{CE57B2F1-C059-4D26-AB5F-A6F2757A8AF4}" type="presOf" srcId="{9C6C100F-1D14-4DB8-BF06-45FFC3E0E805}" destId="{B17D199E-A2E4-4C8B-942F-3163F1945488}" srcOrd="0" destOrd="0" presId="urn:microsoft.com/office/officeart/2005/8/layout/hList9"/>
    <dgm:cxn modelId="{15D4DD1E-8667-4149-861E-07EE80C084B3}" type="presOf" srcId="{8B7A0138-93A5-41AB-9650-3AA5017C98F1}" destId="{4590C7A6-7A97-4B0F-BD39-1101FC3AEC4B}" srcOrd="0" destOrd="0" presId="urn:microsoft.com/office/officeart/2005/8/layout/hList9"/>
    <dgm:cxn modelId="{220B846C-1E62-40AB-B560-518164009F26}" type="presOf" srcId="{AC9C73F0-0843-43BA-BA21-2CA0265E59B1}" destId="{10E74C6B-91C6-4494-B49A-3B5C8CF20628}" srcOrd="0" destOrd="0" presId="urn:microsoft.com/office/officeart/2005/8/layout/hList9"/>
    <dgm:cxn modelId="{ED31D32E-94D3-487D-A86E-1B59C225E8FE}" type="presParOf" srcId="{10E74C6B-91C6-4494-B49A-3B5C8CF20628}" destId="{71C9980E-2AB8-4EAA-BB6A-5A8E50AC4782}" srcOrd="0" destOrd="0" presId="urn:microsoft.com/office/officeart/2005/8/layout/hList9"/>
    <dgm:cxn modelId="{0ED48014-E7D9-432C-8C3B-4D9C130A5C30}" type="presParOf" srcId="{10E74C6B-91C6-4494-B49A-3B5C8CF20628}" destId="{A6186433-8113-429D-B98D-F3BBE8C3DEA4}" srcOrd="1" destOrd="0" presId="urn:microsoft.com/office/officeart/2005/8/layout/hList9"/>
    <dgm:cxn modelId="{EBB0E627-6860-49B6-8F66-8DB40B1086AA}" type="presParOf" srcId="{A6186433-8113-429D-B98D-F3BBE8C3DEA4}" destId="{88C8E146-CC6E-4EDF-906F-309E81659486}" srcOrd="0" destOrd="0" presId="urn:microsoft.com/office/officeart/2005/8/layout/hList9"/>
    <dgm:cxn modelId="{DEFE7E65-8BF3-42ED-ADF9-7E45EE93F77E}" type="presParOf" srcId="{A6186433-8113-429D-B98D-F3BBE8C3DEA4}" destId="{2287F567-69D0-445A-999A-B72D1D4C154F}" srcOrd="1" destOrd="0" presId="urn:microsoft.com/office/officeart/2005/8/layout/hList9"/>
    <dgm:cxn modelId="{904A1955-8944-483D-B542-EA99E88114EF}" type="presParOf" srcId="{2287F567-69D0-445A-999A-B72D1D4C154F}" destId="{6E5B2E70-8EE2-4DE5-BA7D-1594B34BF2C4}" srcOrd="0" destOrd="0" presId="urn:microsoft.com/office/officeart/2005/8/layout/hList9"/>
    <dgm:cxn modelId="{2065556C-5C53-4788-9D5E-E66EA8FC5748}" type="presParOf" srcId="{2287F567-69D0-445A-999A-B72D1D4C154F}" destId="{650A065C-69D5-4C75-A643-44EFD86B3552}" srcOrd="1" destOrd="0" presId="urn:microsoft.com/office/officeart/2005/8/layout/hList9"/>
    <dgm:cxn modelId="{EC0D8B58-829B-4187-AC04-0D5B7B8E0391}" type="presParOf" srcId="{10E74C6B-91C6-4494-B49A-3B5C8CF20628}" destId="{04018AC2-0173-426A-9FC7-6B1EBD44A5C3}" srcOrd="2" destOrd="0" presId="urn:microsoft.com/office/officeart/2005/8/layout/hList9"/>
    <dgm:cxn modelId="{956AAF43-1703-41C7-89C4-AB54C3595EF3}" type="presParOf" srcId="{10E74C6B-91C6-4494-B49A-3B5C8CF20628}" destId="{4590C7A6-7A97-4B0F-BD39-1101FC3AEC4B}" srcOrd="3" destOrd="0" presId="urn:microsoft.com/office/officeart/2005/8/layout/hList9"/>
    <dgm:cxn modelId="{B4F84D0A-0405-407F-8483-112B92CCFDE9}" type="presParOf" srcId="{10E74C6B-91C6-4494-B49A-3B5C8CF20628}" destId="{25BA1472-A959-4C5B-BCA5-BE619CF16371}" srcOrd="4" destOrd="0" presId="urn:microsoft.com/office/officeart/2005/8/layout/hList9"/>
    <dgm:cxn modelId="{5577D34E-9AB4-424F-A03E-13CAD86F4C2F}" type="presParOf" srcId="{10E74C6B-91C6-4494-B49A-3B5C8CF20628}" destId="{836B6DAA-F575-4E42-B517-63BE7C386FBE}" srcOrd="5" destOrd="0" presId="urn:microsoft.com/office/officeart/2005/8/layout/hList9"/>
    <dgm:cxn modelId="{C40B91D4-6A96-40E3-AA28-E1CD83F4B6DA}" type="presParOf" srcId="{10E74C6B-91C6-4494-B49A-3B5C8CF20628}" destId="{C3FF0C22-036F-464F-83AB-48A811D86165}" srcOrd="6" destOrd="0" presId="urn:microsoft.com/office/officeart/2005/8/layout/hList9"/>
    <dgm:cxn modelId="{BD85AF80-440B-4394-AF7C-F85BB3FAECAA}" type="presParOf" srcId="{C3FF0C22-036F-464F-83AB-48A811D86165}" destId="{877930C8-0BED-4617-B89E-3192AC254FEB}" srcOrd="0" destOrd="0" presId="urn:microsoft.com/office/officeart/2005/8/layout/hList9"/>
    <dgm:cxn modelId="{6F420B32-FF43-4AE5-BABA-3FA2D2CAFD8B}" type="presParOf" srcId="{C3FF0C22-036F-464F-83AB-48A811D86165}" destId="{4960215C-EDAB-4B66-82AD-DFF150E891AE}" srcOrd="1" destOrd="0" presId="urn:microsoft.com/office/officeart/2005/8/layout/hList9"/>
    <dgm:cxn modelId="{57B69E67-409A-4E37-AB43-9014A1A0CB6E}" type="presParOf" srcId="{4960215C-EDAB-4B66-82AD-DFF150E891AE}" destId="{0F8C64E4-7E0A-4751-B810-51CC9FFE8B87}" srcOrd="0" destOrd="0" presId="urn:microsoft.com/office/officeart/2005/8/layout/hList9"/>
    <dgm:cxn modelId="{3B46BDD8-E8D5-472F-B568-29DB5F597366}" type="presParOf" srcId="{4960215C-EDAB-4B66-82AD-DFF150E891AE}" destId="{F55AA36F-35BD-47AB-A6E2-DB2037965CD5}" srcOrd="1" destOrd="0" presId="urn:microsoft.com/office/officeart/2005/8/layout/hList9"/>
    <dgm:cxn modelId="{E2F118AB-9D79-4341-B5B8-F6E32FCF4590}" type="presParOf" srcId="{10E74C6B-91C6-4494-B49A-3B5C8CF20628}" destId="{214E5223-FB4E-48C5-A66A-7271DB09C6E6}" srcOrd="7" destOrd="0" presId="urn:microsoft.com/office/officeart/2005/8/layout/hList9"/>
    <dgm:cxn modelId="{F84BF93B-A698-4C3F-85C7-E03DB95BBF4B}" type="presParOf" srcId="{10E74C6B-91C6-4494-B49A-3B5C8CF20628}" destId="{B17D199E-A2E4-4C8B-942F-3163F1945488}" srcOrd="8" destOrd="0" presId="urn:microsoft.com/office/officeart/2005/8/layout/hList9"/>
  </dgm:cxnLst>
  <dgm:bg/>
  <dgm:whole/>
</dgm:dataModel>
</file>

<file path=ppt/diagrams/data19.xml><?xml version="1.0" encoding="utf-8"?>
<dgm:dataModel xmlns:dgm="http://schemas.openxmlformats.org/drawingml/2006/diagram" xmlns:a="http://schemas.openxmlformats.org/drawingml/2006/main">
  <dgm:ptLst>
    <dgm:pt modelId="{CA3E889B-2838-4F14-907A-DFE89A159BFC}" type="doc">
      <dgm:prSet loTypeId="urn:microsoft.com/office/officeart/2005/8/layout/process2" loCatId="process" qsTypeId="urn:microsoft.com/office/officeart/2005/8/quickstyle/simple1" qsCatId="simple" csTypeId="urn:microsoft.com/office/officeart/2005/8/colors/accent1_2" csCatId="accent1" phldr="1"/>
      <dgm:spPr/>
    </dgm:pt>
    <dgm:pt modelId="{296F2026-A530-4C65-8638-D43AE6C08046}">
      <dgm:prSet phldrT="[文本]"/>
      <dgm:spPr>
        <a:solidFill>
          <a:schemeClr val="accent3"/>
        </a:solidFill>
      </dgm:spPr>
      <dgm:t>
        <a:bodyPr/>
        <a:lstStyle/>
        <a:p>
          <a:r>
            <a:rPr lang="zh-CN" altLang="en-US" dirty="0" smtClean="0">
              <a:solidFill>
                <a:schemeClr val="tx1"/>
              </a:solidFill>
            </a:rPr>
            <a:t>确认各职类职种之间比较的基础</a:t>
          </a:r>
          <a:endParaRPr lang="zh-CN" altLang="en-US" dirty="0">
            <a:solidFill>
              <a:schemeClr val="tx1"/>
            </a:solidFill>
          </a:endParaRPr>
        </a:p>
      </dgm:t>
    </dgm:pt>
    <dgm:pt modelId="{4DBDB8C9-2F5C-4A59-90A7-C2D0BD7133F0}" type="parTrans" cxnId="{A7602466-2F1B-4B0B-B5FA-F9117F3DC95B}">
      <dgm:prSet/>
      <dgm:spPr/>
      <dgm:t>
        <a:bodyPr/>
        <a:lstStyle/>
        <a:p>
          <a:endParaRPr lang="zh-CN" altLang="en-US"/>
        </a:p>
      </dgm:t>
    </dgm:pt>
    <dgm:pt modelId="{9D7C1547-8594-4736-8BE9-6C17DBB767C2}" type="sibTrans" cxnId="{A7602466-2F1B-4B0B-B5FA-F9117F3DC95B}">
      <dgm:prSet/>
      <dgm:spPr>
        <a:solidFill>
          <a:srgbClr val="00B050"/>
        </a:solidFill>
      </dgm:spPr>
      <dgm:t>
        <a:bodyPr/>
        <a:lstStyle/>
        <a:p>
          <a:endParaRPr lang="zh-CN" altLang="en-US"/>
        </a:p>
      </dgm:t>
    </dgm:pt>
    <dgm:pt modelId="{BB17FB6E-98EA-45D1-9E46-929B416C5A07}">
      <dgm:prSet phldrT="[文本]"/>
      <dgm:spPr>
        <a:solidFill>
          <a:schemeClr val="accent3"/>
        </a:solidFill>
      </dgm:spPr>
      <dgm:t>
        <a:bodyPr/>
        <a:lstStyle/>
        <a:p>
          <a:r>
            <a:rPr lang="zh-CN" altLang="en-US" dirty="0" smtClean="0">
              <a:solidFill>
                <a:schemeClr val="tx1"/>
              </a:solidFill>
            </a:rPr>
            <a:t>构建企业个性化的素质模型</a:t>
          </a:r>
          <a:endParaRPr lang="zh-CN" altLang="en-US" dirty="0">
            <a:solidFill>
              <a:schemeClr val="tx1"/>
            </a:solidFill>
          </a:endParaRPr>
        </a:p>
      </dgm:t>
    </dgm:pt>
    <dgm:pt modelId="{8E8356F2-C090-485A-A554-08E29C8E4432}" type="parTrans" cxnId="{31223972-3405-43D5-BC18-263EA841779F}">
      <dgm:prSet/>
      <dgm:spPr/>
      <dgm:t>
        <a:bodyPr/>
        <a:lstStyle/>
        <a:p>
          <a:endParaRPr lang="zh-CN" altLang="en-US"/>
        </a:p>
      </dgm:t>
    </dgm:pt>
    <dgm:pt modelId="{3990B1B5-C802-4873-84EA-3E4AAB51BFAF}" type="sibTrans" cxnId="{31223972-3405-43D5-BC18-263EA841779F}">
      <dgm:prSet/>
      <dgm:spPr>
        <a:solidFill>
          <a:srgbClr val="00B050"/>
        </a:solidFill>
      </dgm:spPr>
      <dgm:t>
        <a:bodyPr/>
        <a:lstStyle/>
        <a:p>
          <a:endParaRPr lang="zh-CN" altLang="en-US"/>
        </a:p>
      </dgm:t>
    </dgm:pt>
    <dgm:pt modelId="{1A87A034-0DEC-4A6C-A929-9C63DC6C2A99}">
      <dgm:prSet phldrT="[文本]"/>
      <dgm:spPr>
        <a:gradFill rotWithShape="0">
          <a:gsLst>
            <a:gs pos="0">
              <a:srgbClr val="DDEBCF"/>
            </a:gs>
            <a:gs pos="50000">
              <a:srgbClr val="9CB86E"/>
            </a:gs>
            <a:gs pos="100000">
              <a:srgbClr val="156B13"/>
            </a:gs>
          </a:gsLst>
          <a:lin ang="5400000" scaled="0"/>
        </a:gradFill>
      </dgm:spPr>
      <dgm:t>
        <a:bodyPr/>
        <a:lstStyle/>
        <a:p>
          <a:r>
            <a:rPr lang="zh-CN" altLang="en-US" dirty="0" smtClean="0">
              <a:solidFill>
                <a:schemeClr val="tx1"/>
              </a:solidFill>
            </a:rPr>
            <a:t>员工素质模型的应用</a:t>
          </a:r>
          <a:endParaRPr lang="zh-CN" altLang="en-US" dirty="0">
            <a:solidFill>
              <a:schemeClr val="tx1"/>
            </a:solidFill>
          </a:endParaRPr>
        </a:p>
      </dgm:t>
    </dgm:pt>
    <dgm:pt modelId="{C373C756-429C-4879-9034-0B5C5B32CBD1}" type="parTrans" cxnId="{1F18CC8F-D216-4B26-9F15-BF621C3C3897}">
      <dgm:prSet/>
      <dgm:spPr/>
      <dgm:t>
        <a:bodyPr/>
        <a:lstStyle/>
        <a:p>
          <a:endParaRPr lang="zh-CN" altLang="en-US"/>
        </a:p>
      </dgm:t>
    </dgm:pt>
    <dgm:pt modelId="{C29A8E29-516B-4891-8D6E-0A8D1890A40E}" type="sibTrans" cxnId="{1F18CC8F-D216-4B26-9F15-BF621C3C3897}">
      <dgm:prSet/>
      <dgm:spPr/>
      <dgm:t>
        <a:bodyPr/>
        <a:lstStyle/>
        <a:p>
          <a:endParaRPr lang="zh-CN" altLang="en-US"/>
        </a:p>
      </dgm:t>
    </dgm:pt>
    <dgm:pt modelId="{FF931CBB-C962-43CC-A486-28E3ED9A631C}" type="pres">
      <dgm:prSet presAssocID="{CA3E889B-2838-4F14-907A-DFE89A159BFC}" presName="linearFlow" presStyleCnt="0">
        <dgm:presLayoutVars>
          <dgm:resizeHandles val="exact"/>
        </dgm:presLayoutVars>
      </dgm:prSet>
      <dgm:spPr/>
    </dgm:pt>
    <dgm:pt modelId="{FD0DC083-554C-41E1-AA8F-9D08D4A6CBF3}" type="pres">
      <dgm:prSet presAssocID="{296F2026-A530-4C65-8638-D43AE6C08046}" presName="node" presStyleLbl="node1" presStyleIdx="0" presStyleCnt="3" custLinFactX="17176" custLinFactNeighborX="100000" custLinFactNeighborY="17783">
        <dgm:presLayoutVars>
          <dgm:bulletEnabled val="1"/>
        </dgm:presLayoutVars>
      </dgm:prSet>
      <dgm:spPr/>
      <dgm:t>
        <a:bodyPr/>
        <a:lstStyle/>
        <a:p>
          <a:endParaRPr lang="zh-CN" altLang="en-US"/>
        </a:p>
      </dgm:t>
    </dgm:pt>
    <dgm:pt modelId="{7E9F4841-C91D-4ED3-9A07-62366D5D7EC4}" type="pres">
      <dgm:prSet presAssocID="{9D7C1547-8594-4736-8BE9-6C17DBB767C2}" presName="sibTrans" presStyleLbl="sibTrans2D1" presStyleIdx="0" presStyleCnt="2"/>
      <dgm:spPr/>
      <dgm:t>
        <a:bodyPr/>
        <a:lstStyle/>
        <a:p>
          <a:endParaRPr lang="zh-CN" altLang="en-US"/>
        </a:p>
      </dgm:t>
    </dgm:pt>
    <dgm:pt modelId="{ACF3DFF0-A9FE-4DF3-83D3-D18483821BA2}" type="pres">
      <dgm:prSet presAssocID="{9D7C1547-8594-4736-8BE9-6C17DBB767C2}" presName="connectorText" presStyleLbl="sibTrans2D1" presStyleIdx="0" presStyleCnt="2"/>
      <dgm:spPr/>
      <dgm:t>
        <a:bodyPr/>
        <a:lstStyle/>
        <a:p>
          <a:endParaRPr lang="zh-CN" altLang="en-US"/>
        </a:p>
      </dgm:t>
    </dgm:pt>
    <dgm:pt modelId="{22329CC5-ED84-4CF2-8C05-C58BB8652A61}" type="pres">
      <dgm:prSet presAssocID="{BB17FB6E-98EA-45D1-9E46-929B416C5A07}" presName="node" presStyleLbl="node1" presStyleIdx="1" presStyleCnt="3" custLinFactX="17176" custLinFactNeighborX="100000" custLinFactNeighborY="10527">
        <dgm:presLayoutVars>
          <dgm:bulletEnabled val="1"/>
        </dgm:presLayoutVars>
      </dgm:prSet>
      <dgm:spPr/>
      <dgm:t>
        <a:bodyPr/>
        <a:lstStyle/>
        <a:p>
          <a:endParaRPr lang="zh-CN" altLang="en-US"/>
        </a:p>
      </dgm:t>
    </dgm:pt>
    <dgm:pt modelId="{666486FF-A0AC-40BA-B210-B15CE7AF2718}" type="pres">
      <dgm:prSet presAssocID="{3990B1B5-C802-4873-84EA-3E4AAB51BFAF}" presName="sibTrans" presStyleLbl="sibTrans2D1" presStyleIdx="1" presStyleCnt="2"/>
      <dgm:spPr/>
      <dgm:t>
        <a:bodyPr/>
        <a:lstStyle/>
        <a:p>
          <a:endParaRPr lang="zh-CN" altLang="en-US"/>
        </a:p>
      </dgm:t>
    </dgm:pt>
    <dgm:pt modelId="{0DCEF175-CD47-402E-B29E-F9385753FD88}" type="pres">
      <dgm:prSet presAssocID="{3990B1B5-C802-4873-84EA-3E4AAB51BFAF}" presName="connectorText" presStyleLbl="sibTrans2D1" presStyleIdx="1" presStyleCnt="2"/>
      <dgm:spPr/>
      <dgm:t>
        <a:bodyPr/>
        <a:lstStyle/>
        <a:p>
          <a:endParaRPr lang="zh-CN" altLang="en-US"/>
        </a:p>
      </dgm:t>
    </dgm:pt>
    <dgm:pt modelId="{209E547A-4F34-4D6E-8DE4-10376EF91252}" type="pres">
      <dgm:prSet presAssocID="{1A87A034-0DEC-4A6C-A929-9C63DC6C2A99}" presName="node" presStyleLbl="node1" presStyleIdx="2" presStyleCnt="3" custLinFactX="17176" custLinFactNeighborX="100000" custLinFactNeighborY="-9457">
        <dgm:presLayoutVars>
          <dgm:bulletEnabled val="1"/>
        </dgm:presLayoutVars>
      </dgm:prSet>
      <dgm:spPr/>
      <dgm:t>
        <a:bodyPr/>
        <a:lstStyle/>
        <a:p>
          <a:endParaRPr lang="zh-CN" altLang="en-US"/>
        </a:p>
      </dgm:t>
    </dgm:pt>
  </dgm:ptLst>
  <dgm:cxnLst>
    <dgm:cxn modelId="{54714058-4C0E-431D-B7C5-30D9587E94E5}" type="presOf" srcId="{9D7C1547-8594-4736-8BE9-6C17DBB767C2}" destId="{7E9F4841-C91D-4ED3-9A07-62366D5D7EC4}" srcOrd="0" destOrd="0" presId="urn:microsoft.com/office/officeart/2005/8/layout/process2"/>
    <dgm:cxn modelId="{37F44D2D-DC30-4EC5-BA52-2DE96C41CEF6}" type="presOf" srcId="{296F2026-A530-4C65-8638-D43AE6C08046}" destId="{FD0DC083-554C-41E1-AA8F-9D08D4A6CBF3}" srcOrd="0" destOrd="0" presId="urn:microsoft.com/office/officeart/2005/8/layout/process2"/>
    <dgm:cxn modelId="{11A4F922-53B1-4D8E-A57B-7EA76993D417}" type="presOf" srcId="{1A87A034-0DEC-4A6C-A929-9C63DC6C2A99}" destId="{209E547A-4F34-4D6E-8DE4-10376EF91252}" srcOrd="0" destOrd="0" presId="urn:microsoft.com/office/officeart/2005/8/layout/process2"/>
    <dgm:cxn modelId="{31223972-3405-43D5-BC18-263EA841779F}" srcId="{CA3E889B-2838-4F14-907A-DFE89A159BFC}" destId="{BB17FB6E-98EA-45D1-9E46-929B416C5A07}" srcOrd="1" destOrd="0" parTransId="{8E8356F2-C090-485A-A554-08E29C8E4432}" sibTransId="{3990B1B5-C802-4873-84EA-3E4AAB51BFAF}"/>
    <dgm:cxn modelId="{1BA19350-1FCB-43D9-853C-0E4BC47B639C}" type="presOf" srcId="{3990B1B5-C802-4873-84EA-3E4AAB51BFAF}" destId="{666486FF-A0AC-40BA-B210-B15CE7AF2718}" srcOrd="0" destOrd="0" presId="urn:microsoft.com/office/officeart/2005/8/layout/process2"/>
    <dgm:cxn modelId="{DD213B50-4DD0-4526-B9C6-A1FA7D07C7B9}" type="presOf" srcId="{3990B1B5-C802-4873-84EA-3E4AAB51BFAF}" destId="{0DCEF175-CD47-402E-B29E-F9385753FD88}" srcOrd="1" destOrd="0" presId="urn:microsoft.com/office/officeart/2005/8/layout/process2"/>
    <dgm:cxn modelId="{1F18CC8F-D216-4B26-9F15-BF621C3C3897}" srcId="{CA3E889B-2838-4F14-907A-DFE89A159BFC}" destId="{1A87A034-0DEC-4A6C-A929-9C63DC6C2A99}" srcOrd="2" destOrd="0" parTransId="{C373C756-429C-4879-9034-0B5C5B32CBD1}" sibTransId="{C29A8E29-516B-4891-8D6E-0A8D1890A40E}"/>
    <dgm:cxn modelId="{67AF2B84-6660-4D9A-ADD2-8613911B2E9B}" type="presOf" srcId="{9D7C1547-8594-4736-8BE9-6C17DBB767C2}" destId="{ACF3DFF0-A9FE-4DF3-83D3-D18483821BA2}" srcOrd="1" destOrd="0" presId="urn:microsoft.com/office/officeart/2005/8/layout/process2"/>
    <dgm:cxn modelId="{A7602466-2F1B-4B0B-B5FA-F9117F3DC95B}" srcId="{CA3E889B-2838-4F14-907A-DFE89A159BFC}" destId="{296F2026-A530-4C65-8638-D43AE6C08046}" srcOrd="0" destOrd="0" parTransId="{4DBDB8C9-2F5C-4A59-90A7-C2D0BD7133F0}" sibTransId="{9D7C1547-8594-4736-8BE9-6C17DBB767C2}"/>
    <dgm:cxn modelId="{DDC9DDA0-5F54-44D0-838B-3B70CF7D3962}" type="presOf" srcId="{CA3E889B-2838-4F14-907A-DFE89A159BFC}" destId="{FF931CBB-C962-43CC-A486-28E3ED9A631C}" srcOrd="0" destOrd="0" presId="urn:microsoft.com/office/officeart/2005/8/layout/process2"/>
    <dgm:cxn modelId="{8E6BF760-0B80-414A-AE1F-1A006276637E}" type="presOf" srcId="{BB17FB6E-98EA-45D1-9E46-929B416C5A07}" destId="{22329CC5-ED84-4CF2-8C05-C58BB8652A61}" srcOrd="0" destOrd="0" presId="urn:microsoft.com/office/officeart/2005/8/layout/process2"/>
    <dgm:cxn modelId="{0947EF5A-4BC2-48BB-B3A6-E3684AE8888B}" type="presParOf" srcId="{FF931CBB-C962-43CC-A486-28E3ED9A631C}" destId="{FD0DC083-554C-41E1-AA8F-9D08D4A6CBF3}" srcOrd="0" destOrd="0" presId="urn:microsoft.com/office/officeart/2005/8/layout/process2"/>
    <dgm:cxn modelId="{29EE5A14-457A-4C49-8779-CB50DB0173D6}" type="presParOf" srcId="{FF931CBB-C962-43CC-A486-28E3ED9A631C}" destId="{7E9F4841-C91D-4ED3-9A07-62366D5D7EC4}" srcOrd="1" destOrd="0" presId="urn:microsoft.com/office/officeart/2005/8/layout/process2"/>
    <dgm:cxn modelId="{17A8019A-C3D5-4E29-9DB1-05915E85E4EB}" type="presParOf" srcId="{7E9F4841-C91D-4ED3-9A07-62366D5D7EC4}" destId="{ACF3DFF0-A9FE-4DF3-83D3-D18483821BA2}" srcOrd="0" destOrd="0" presId="urn:microsoft.com/office/officeart/2005/8/layout/process2"/>
    <dgm:cxn modelId="{2064BF53-30F6-4978-90ED-299592DAEFCF}" type="presParOf" srcId="{FF931CBB-C962-43CC-A486-28E3ED9A631C}" destId="{22329CC5-ED84-4CF2-8C05-C58BB8652A61}" srcOrd="2" destOrd="0" presId="urn:microsoft.com/office/officeart/2005/8/layout/process2"/>
    <dgm:cxn modelId="{409776DF-52F3-4053-85C1-AE54202445A3}" type="presParOf" srcId="{FF931CBB-C962-43CC-A486-28E3ED9A631C}" destId="{666486FF-A0AC-40BA-B210-B15CE7AF2718}" srcOrd="3" destOrd="0" presId="urn:microsoft.com/office/officeart/2005/8/layout/process2"/>
    <dgm:cxn modelId="{823AD3D5-B1F6-449A-9430-0B2860BC682A}" type="presParOf" srcId="{666486FF-A0AC-40BA-B210-B15CE7AF2718}" destId="{0DCEF175-CD47-402E-B29E-F9385753FD88}" srcOrd="0" destOrd="0" presId="urn:microsoft.com/office/officeart/2005/8/layout/process2"/>
    <dgm:cxn modelId="{B03E1388-7B5D-4658-A984-6F592F4D2859}" type="presParOf" srcId="{FF931CBB-C962-43CC-A486-28E3ED9A631C}" destId="{209E547A-4F34-4D6E-8DE4-10376EF91252}" srcOrd="4" destOrd="0" presId="urn:microsoft.com/office/officeart/2005/8/layout/process2"/>
  </dgm:cxnLst>
  <dgm:bg/>
  <dgm:whole/>
</dgm:dataModel>
</file>

<file path=ppt/diagrams/data2.xml><?xml version="1.0" encoding="utf-8"?>
<dgm:dataModel xmlns:dgm="http://schemas.openxmlformats.org/drawingml/2006/diagram" xmlns:a="http://schemas.openxmlformats.org/drawingml/2006/main">
  <dgm:ptLst>
    <dgm:pt modelId="{F48B941D-8759-4BBF-8062-432030632A7B}"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zh-CN" altLang="en-US"/>
        </a:p>
      </dgm:t>
    </dgm:pt>
    <dgm:pt modelId="{EC13AC86-AA6B-4F64-94EF-9CFABF1996FA}">
      <dgm:prSet custT="1"/>
      <dgm:spPr/>
      <dgm:t>
        <a:bodyPr/>
        <a:lstStyle/>
        <a:p>
          <a:pPr rtl="0"/>
          <a:r>
            <a:rPr lang="zh-CN" sz="3000" dirty="0" smtClean="0">
              <a:solidFill>
                <a:schemeClr val="tx1"/>
              </a:solidFill>
            </a:rPr>
            <a:t>高能力</a:t>
          </a:r>
          <a:r>
            <a:rPr lang="zh-CN" altLang="en-US" sz="3200" dirty="0" smtClean="0">
              <a:solidFill>
                <a:schemeClr val="tx1"/>
              </a:solidFill>
            </a:rPr>
            <a:t>≠</a:t>
          </a:r>
          <a:r>
            <a:rPr lang="zh-CN" sz="3000" dirty="0" smtClean="0">
              <a:solidFill>
                <a:schemeClr val="tx1"/>
              </a:solidFill>
            </a:rPr>
            <a:t>高绩效</a:t>
          </a:r>
          <a:endParaRPr lang="en-US" sz="3000" dirty="0">
            <a:solidFill>
              <a:schemeClr val="tx1"/>
            </a:solidFill>
          </a:endParaRPr>
        </a:p>
      </dgm:t>
    </dgm:pt>
    <dgm:pt modelId="{63E49D54-B148-478D-9568-352A56F75A78}" type="parTrans" cxnId="{9BFB16D0-797A-4927-92E6-CC92D202B595}">
      <dgm:prSet/>
      <dgm:spPr/>
      <dgm:t>
        <a:bodyPr/>
        <a:lstStyle/>
        <a:p>
          <a:endParaRPr lang="zh-CN" altLang="en-US"/>
        </a:p>
      </dgm:t>
    </dgm:pt>
    <dgm:pt modelId="{811C0DA4-CEE3-46EC-B345-F3C1B335622B}" type="sibTrans" cxnId="{9BFB16D0-797A-4927-92E6-CC92D202B595}">
      <dgm:prSet/>
      <dgm:spPr/>
      <dgm:t>
        <a:bodyPr/>
        <a:lstStyle/>
        <a:p>
          <a:endParaRPr lang="zh-CN" altLang="en-US"/>
        </a:p>
      </dgm:t>
    </dgm:pt>
    <dgm:pt modelId="{4657C979-50B7-4A18-969C-085533438DA6}">
      <dgm:prSet/>
      <dgm:spPr/>
      <dgm:t>
        <a:bodyPr/>
        <a:lstStyle/>
        <a:p>
          <a:pPr rtl="0"/>
          <a:r>
            <a:rPr lang="zh-CN" dirty="0" smtClean="0">
              <a:solidFill>
                <a:schemeClr val="tx1"/>
              </a:solidFill>
            </a:rPr>
            <a:t>培训工作忙而无效</a:t>
          </a:r>
          <a:endParaRPr lang="en-US" dirty="0">
            <a:solidFill>
              <a:schemeClr val="tx1"/>
            </a:solidFill>
          </a:endParaRPr>
        </a:p>
      </dgm:t>
    </dgm:pt>
    <dgm:pt modelId="{95D8F7EE-9EC9-448F-9FB5-BF0DAE04A44D}" type="parTrans" cxnId="{AAE7116D-3A85-4012-9FC9-468169D9316D}">
      <dgm:prSet/>
      <dgm:spPr/>
      <dgm:t>
        <a:bodyPr/>
        <a:lstStyle/>
        <a:p>
          <a:endParaRPr lang="zh-CN" altLang="en-US"/>
        </a:p>
      </dgm:t>
    </dgm:pt>
    <dgm:pt modelId="{C56B7D40-57AE-4148-91F4-2524F19AC8A5}" type="sibTrans" cxnId="{AAE7116D-3A85-4012-9FC9-468169D9316D}">
      <dgm:prSet/>
      <dgm:spPr/>
      <dgm:t>
        <a:bodyPr/>
        <a:lstStyle/>
        <a:p>
          <a:endParaRPr lang="zh-CN" altLang="en-US"/>
        </a:p>
      </dgm:t>
    </dgm:pt>
    <dgm:pt modelId="{71728A3B-46A6-46D4-9C0E-4200DC2E8B05}">
      <dgm:prSet/>
      <dgm:spPr/>
      <dgm:t>
        <a:bodyPr/>
        <a:lstStyle/>
        <a:p>
          <a:pPr rtl="0"/>
          <a:r>
            <a:rPr lang="zh-CN" dirty="0" smtClean="0">
              <a:solidFill>
                <a:schemeClr val="tx1"/>
              </a:solidFill>
            </a:rPr>
            <a:t>战略“稀释”</a:t>
          </a:r>
          <a:endParaRPr lang="en-US" dirty="0">
            <a:solidFill>
              <a:schemeClr val="tx1"/>
            </a:solidFill>
          </a:endParaRPr>
        </a:p>
      </dgm:t>
    </dgm:pt>
    <dgm:pt modelId="{C3265D3F-20C1-4AAA-9DB2-F02F9B9893C7}" type="parTrans" cxnId="{849754ED-FB8B-4236-953F-A810B720DB67}">
      <dgm:prSet/>
      <dgm:spPr/>
      <dgm:t>
        <a:bodyPr/>
        <a:lstStyle/>
        <a:p>
          <a:endParaRPr lang="zh-CN" altLang="en-US"/>
        </a:p>
      </dgm:t>
    </dgm:pt>
    <dgm:pt modelId="{76BFA63E-1A76-478D-A5BD-C8B2EEB8593C}" type="sibTrans" cxnId="{849754ED-FB8B-4236-953F-A810B720DB67}">
      <dgm:prSet/>
      <dgm:spPr/>
      <dgm:t>
        <a:bodyPr/>
        <a:lstStyle/>
        <a:p>
          <a:endParaRPr lang="zh-CN" altLang="en-US"/>
        </a:p>
      </dgm:t>
    </dgm:pt>
    <dgm:pt modelId="{DAFDC367-5725-42F3-9109-5C535DC1D223}">
      <dgm:prSet/>
      <dgm:spPr/>
      <dgm:t>
        <a:bodyPr/>
        <a:lstStyle/>
        <a:p>
          <a:pPr rtl="0"/>
          <a:r>
            <a:rPr lang="zh-CN" dirty="0" smtClean="0">
              <a:solidFill>
                <a:schemeClr val="tx1"/>
              </a:solidFill>
            </a:rPr>
            <a:t>“干一行，爱一行”的误区</a:t>
          </a:r>
          <a:endParaRPr lang="en-US" dirty="0">
            <a:solidFill>
              <a:schemeClr val="tx1"/>
            </a:solidFill>
          </a:endParaRPr>
        </a:p>
      </dgm:t>
    </dgm:pt>
    <dgm:pt modelId="{256C7480-0090-4220-ABE3-BA0E79253486}" type="parTrans" cxnId="{0410751D-7389-4F95-8656-78882EB00147}">
      <dgm:prSet/>
      <dgm:spPr/>
      <dgm:t>
        <a:bodyPr/>
        <a:lstStyle/>
        <a:p>
          <a:endParaRPr lang="zh-CN" altLang="en-US"/>
        </a:p>
      </dgm:t>
    </dgm:pt>
    <dgm:pt modelId="{283A0F12-4D6F-429B-94C6-6E20D758D12F}" type="sibTrans" cxnId="{0410751D-7389-4F95-8656-78882EB00147}">
      <dgm:prSet/>
      <dgm:spPr/>
      <dgm:t>
        <a:bodyPr/>
        <a:lstStyle/>
        <a:p>
          <a:endParaRPr lang="zh-CN" altLang="en-US"/>
        </a:p>
      </dgm:t>
    </dgm:pt>
    <dgm:pt modelId="{6EAB3079-893D-444F-9341-5DC3DBE459EC}">
      <dgm:prSet/>
      <dgm:spPr/>
      <dgm:t>
        <a:bodyPr/>
        <a:lstStyle/>
        <a:p>
          <a:pPr rtl="0"/>
          <a:r>
            <a:rPr lang="zh-CN" dirty="0" smtClean="0">
              <a:solidFill>
                <a:schemeClr val="tx1"/>
              </a:solidFill>
            </a:rPr>
            <a:t>用人标准遭到质疑</a:t>
          </a:r>
          <a:endParaRPr lang="zh-CN" dirty="0">
            <a:solidFill>
              <a:schemeClr val="tx1"/>
            </a:solidFill>
          </a:endParaRPr>
        </a:p>
      </dgm:t>
    </dgm:pt>
    <dgm:pt modelId="{862733ED-C94E-41AC-B0C1-C7C853F93664}" type="parTrans" cxnId="{EDDD2835-4FAD-4E77-B161-840D38F03F45}">
      <dgm:prSet/>
      <dgm:spPr/>
      <dgm:t>
        <a:bodyPr/>
        <a:lstStyle/>
        <a:p>
          <a:endParaRPr lang="zh-CN" altLang="en-US"/>
        </a:p>
      </dgm:t>
    </dgm:pt>
    <dgm:pt modelId="{57CA992E-8AC9-4990-901C-5B692078872A}" type="sibTrans" cxnId="{EDDD2835-4FAD-4E77-B161-840D38F03F45}">
      <dgm:prSet/>
      <dgm:spPr/>
      <dgm:t>
        <a:bodyPr/>
        <a:lstStyle/>
        <a:p>
          <a:endParaRPr lang="zh-CN" altLang="en-US"/>
        </a:p>
      </dgm:t>
    </dgm:pt>
    <dgm:pt modelId="{4A7F4828-47F9-4558-8EAD-06D14B8D132A}" type="pres">
      <dgm:prSet presAssocID="{F48B941D-8759-4BBF-8062-432030632A7B}" presName="diagram" presStyleCnt="0">
        <dgm:presLayoutVars>
          <dgm:dir/>
          <dgm:resizeHandles val="exact"/>
        </dgm:presLayoutVars>
      </dgm:prSet>
      <dgm:spPr/>
      <dgm:t>
        <a:bodyPr/>
        <a:lstStyle/>
        <a:p>
          <a:endParaRPr lang="zh-CN" altLang="en-US"/>
        </a:p>
      </dgm:t>
    </dgm:pt>
    <dgm:pt modelId="{17947AD8-39B5-4DC9-A032-69F80A7FFFC0}" type="pres">
      <dgm:prSet presAssocID="{EC13AC86-AA6B-4F64-94EF-9CFABF1996FA}" presName="node" presStyleLbl="node1" presStyleIdx="0" presStyleCnt="5">
        <dgm:presLayoutVars>
          <dgm:bulletEnabled val="1"/>
        </dgm:presLayoutVars>
      </dgm:prSet>
      <dgm:spPr/>
      <dgm:t>
        <a:bodyPr/>
        <a:lstStyle/>
        <a:p>
          <a:endParaRPr lang="zh-CN" altLang="en-US"/>
        </a:p>
      </dgm:t>
    </dgm:pt>
    <dgm:pt modelId="{0B408074-938F-4424-A73B-CFFDD152ABCD}" type="pres">
      <dgm:prSet presAssocID="{811C0DA4-CEE3-46EC-B345-F3C1B335622B}" presName="sibTrans" presStyleCnt="0"/>
      <dgm:spPr/>
    </dgm:pt>
    <dgm:pt modelId="{AC3BC8CD-5F33-40BD-8F1B-F3C0342B563A}" type="pres">
      <dgm:prSet presAssocID="{4657C979-50B7-4A18-969C-085533438DA6}" presName="node" presStyleLbl="node1" presStyleIdx="1" presStyleCnt="5">
        <dgm:presLayoutVars>
          <dgm:bulletEnabled val="1"/>
        </dgm:presLayoutVars>
      </dgm:prSet>
      <dgm:spPr/>
      <dgm:t>
        <a:bodyPr/>
        <a:lstStyle/>
        <a:p>
          <a:endParaRPr lang="zh-CN" altLang="en-US"/>
        </a:p>
      </dgm:t>
    </dgm:pt>
    <dgm:pt modelId="{F90FDC6B-D803-4676-AD76-A524B96EDA04}" type="pres">
      <dgm:prSet presAssocID="{C56B7D40-57AE-4148-91F4-2524F19AC8A5}" presName="sibTrans" presStyleCnt="0"/>
      <dgm:spPr/>
    </dgm:pt>
    <dgm:pt modelId="{F91B123C-AC67-4D38-B8C0-FAF48B5AEC24}" type="pres">
      <dgm:prSet presAssocID="{71728A3B-46A6-46D4-9C0E-4200DC2E8B05}" presName="node" presStyleLbl="node1" presStyleIdx="2" presStyleCnt="5">
        <dgm:presLayoutVars>
          <dgm:bulletEnabled val="1"/>
        </dgm:presLayoutVars>
      </dgm:prSet>
      <dgm:spPr/>
      <dgm:t>
        <a:bodyPr/>
        <a:lstStyle/>
        <a:p>
          <a:endParaRPr lang="zh-CN" altLang="en-US"/>
        </a:p>
      </dgm:t>
    </dgm:pt>
    <dgm:pt modelId="{1F4B6FF1-4E68-47B9-B5E5-A600C0B5318D}" type="pres">
      <dgm:prSet presAssocID="{76BFA63E-1A76-478D-A5BD-C8B2EEB8593C}" presName="sibTrans" presStyleCnt="0"/>
      <dgm:spPr/>
    </dgm:pt>
    <dgm:pt modelId="{81714B24-5D4C-4A08-9A9E-B7BAB26F2D4D}" type="pres">
      <dgm:prSet presAssocID="{DAFDC367-5725-42F3-9109-5C535DC1D223}" presName="node" presStyleLbl="node1" presStyleIdx="3" presStyleCnt="5">
        <dgm:presLayoutVars>
          <dgm:bulletEnabled val="1"/>
        </dgm:presLayoutVars>
      </dgm:prSet>
      <dgm:spPr/>
      <dgm:t>
        <a:bodyPr/>
        <a:lstStyle/>
        <a:p>
          <a:endParaRPr lang="zh-CN" altLang="en-US"/>
        </a:p>
      </dgm:t>
    </dgm:pt>
    <dgm:pt modelId="{E46A0D2C-62FE-457F-A309-FC6730B6D00F}" type="pres">
      <dgm:prSet presAssocID="{283A0F12-4D6F-429B-94C6-6E20D758D12F}" presName="sibTrans" presStyleCnt="0"/>
      <dgm:spPr/>
    </dgm:pt>
    <dgm:pt modelId="{79897806-DB9C-4A17-821E-21C27F9A773C}" type="pres">
      <dgm:prSet presAssocID="{6EAB3079-893D-444F-9341-5DC3DBE459EC}" presName="node" presStyleLbl="node1" presStyleIdx="4" presStyleCnt="5">
        <dgm:presLayoutVars>
          <dgm:bulletEnabled val="1"/>
        </dgm:presLayoutVars>
      </dgm:prSet>
      <dgm:spPr/>
      <dgm:t>
        <a:bodyPr/>
        <a:lstStyle/>
        <a:p>
          <a:endParaRPr lang="zh-CN" altLang="en-US"/>
        </a:p>
      </dgm:t>
    </dgm:pt>
  </dgm:ptLst>
  <dgm:cxnLst>
    <dgm:cxn modelId="{9BFB16D0-797A-4927-92E6-CC92D202B595}" srcId="{F48B941D-8759-4BBF-8062-432030632A7B}" destId="{EC13AC86-AA6B-4F64-94EF-9CFABF1996FA}" srcOrd="0" destOrd="0" parTransId="{63E49D54-B148-478D-9568-352A56F75A78}" sibTransId="{811C0DA4-CEE3-46EC-B345-F3C1B335622B}"/>
    <dgm:cxn modelId="{AF664B45-48A9-48D5-B4F1-9548EAEA69BA}" type="presOf" srcId="{71728A3B-46A6-46D4-9C0E-4200DC2E8B05}" destId="{F91B123C-AC67-4D38-B8C0-FAF48B5AEC24}" srcOrd="0" destOrd="0" presId="urn:microsoft.com/office/officeart/2005/8/layout/default"/>
    <dgm:cxn modelId="{EDDD2835-4FAD-4E77-B161-840D38F03F45}" srcId="{F48B941D-8759-4BBF-8062-432030632A7B}" destId="{6EAB3079-893D-444F-9341-5DC3DBE459EC}" srcOrd="4" destOrd="0" parTransId="{862733ED-C94E-41AC-B0C1-C7C853F93664}" sibTransId="{57CA992E-8AC9-4990-901C-5B692078872A}"/>
    <dgm:cxn modelId="{849754ED-FB8B-4236-953F-A810B720DB67}" srcId="{F48B941D-8759-4BBF-8062-432030632A7B}" destId="{71728A3B-46A6-46D4-9C0E-4200DC2E8B05}" srcOrd="2" destOrd="0" parTransId="{C3265D3F-20C1-4AAA-9DB2-F02F9B9893C7}" sibTransId="{76BFA63E-1A76-478D-A5BD-C8B2EEB8593C}"/>
    <dgm:cxn modelId="{1B8E552F-AD71-4EDD-923C-BA8E9DFBA766}" type="presOf" srcId="{4657C979-50B7-4A18-969C-085533438DA6}" destId="{AC3BC8CD-5F33-40BD-8F1B-F3C0342B563A}" srcOrd="0" destOrd="0" presId="urn:microsoft.com/office/officeart/2005/8/layout/default"/>
    <dgm:cxn modelId="{5C2F2D1B-D5A2-4DF5-B85B-889B892DCE69}" type="presOf" srcId="{EC13AC86-AA6B-4F64-94EF-9CFABF1996FA}" destId="{17947AD8-39B5-4DC9-A032-69F80A7FFFC0}" srcOrd="0" destOrd="0" presId="urn:microsoft.com/office/officeart/2005/8/layout/default"/>
    <dgm:cxn modelId="{0410751D-7389-4F95-8656-78882EB00147}" srcId="{F48B941D-8759-4BBF-8062-432030632A7B}" destId="{DAFDC367-5725-42F3-9109-5C535DC1D223}" srcOrd="3" destOrd="0" parTransId="{256C7480-0090-4220-ABE3-BA0E79253486}" sibTransId="{283A0F12-4D6F-429B-94C6-6E20D758D12F}"/>
    <dgm:cxn modelId="{F1100E51-7101-4B28-B9E0-30B29F12226C}" type="presOf" srcId="{6EAB3079-893D-444F-9341-5DC3DBE459EC}" destId="{79897806-DB9C-4A17-821E-21C27F9A773C}" srcOrd="0" destOrd="0" presId="urn:microsoft.com/office/officeart/2005/8/layout/default"/>
    <dgm:cxn modelId="{FD6201D5-6042-4FE6-9A0C-525875613441}" type="presOf" srcId="{DAFDC367-5725-42F3-9109-5C535DC1D223}" destId="{81714B24-5D4C-4A08-9A9E-B7BAB26F2D4D}" srcOrd="0" destOrd="0" presId="urn:microsoft.com/office/officeart/2005/8/layout/default"/>
    <dgm:cxn modelId="{AAE7116D-3A85-4012-9FC9-468169D9316D}" srcId="{F48B941D-8759-4BBF-8062-432030632A7B}" destId="{4657C979-50B7-4A18-969C-085533438DA6}" srcOrd="1" destOrd="0" parTransId="{95D8F7EE-9EC9-448F-9FB5-BF0DAE04A44D}" sibTransId="{C56B7D40-57AE-4148-91F4-2524F19AC8A5}"/>
    <dgm:cxn modelId="{686A3241-44DA-46EF-9BF9-7115FD74EE61}" type="presOf" srcId="{F48B941D-8759-4BBF-8062-432030632A7B}" destId="{4A7F4828-47F9-4558-8EAD-06D14B8D132A}" srcOrd="0" destOrd="0" presId="urn:microsoft.com/office/officeart/2005/8/layout/default"/>
    <dgm:cxn modelId="{CFF68E64-0EB5-4FFC-A500-45757C17A2A4}" type="presParOf" srcId="{4A7F4828-47F9-4558-8EAD-06D14B8D132A}" destId="{17947AD8-39B5-4DC9-A032-69F80A7FFFC0}" srcOrd="0" destOrd="0" presId="urn:microsoft.com/office/officeart/2005/8/layout/default"/>
    <dgm:cxn modelId="{19D6E88E-54B6-4614-A4AE-34F1F7D3CE42}" type="presParOf" srcId="{4A7F4828-47F9-4558-8EAD-06D14B8D132A}" destId="{0B408074-938F-4424-A73B-CFFDD152ABCD}" srcOrd="1" destOrd="0" presId="urn:microsoft.com/office/officeart/2005/8/layout/default"/>
    <dgm:cxn modelId="{2BADB29E-10B0-4A2F-AD43-B0A34C7E421E}" type="presParOf" srcId="{4A7F4828-47F9-4558-8EAD-06D14B8D132A}" destId="{AC3BC8CD-5F33-40BD-8F1B-F3C0342B563A}" srcOrd="2" destOrd="0" presId="urn:microsoft.com/office/officeart/2005/8/layout/default"/>
    <dgm:cxn modelId="{DD3003E2-2CA1-4D39-817C-25782321E686}" type="presParOf" srcId="{4A7F4828-47F9-4558-8EAD-06D14B8D132A}" destId="{F90FDC6B-D803-4676-AD76-A524B96EDA04}" srcOrd="3" destOrd="0" presId="urn:microsoft.com/office/officeart/2005/8/layout/default"/>
    <dgm:cxn modelId="{03F59428-5A57-429C-A951-46658902D0D8}" type="presParOf" srcId="{4A7F4828-47F9-4558-8EAD-06D14B8D132A}" destId="{F91B123C-AC67-4D38-B8C0-FAF48B5AEC24}" srcOrd="4" destOrd="0" presId="urn:microsoft.com/office/officeart/2005/8/layout/default"/>
    <dgm:cxn modelId="{D421B2EE-BB13-4A60-9C6D-8839F6DE6223}" type="presParOf" srcId="{4A7F4828-47F9-4558-8EAD-06D14B8D132A}" destId="{1F4B6FF1-4E68-47B9-B5E5-A600C0B5318D}" srcOrd="5" destOrd="0" presId="urn:microsoft.com/office/officeart/2005/8/layout/default"/>
    <dgm:cxn modelId="{186FFB5F-EDA1-48A6-B18E-D81F2CBBB1EE}" type="presParOf" srcId="{4A7F4828-47F9-4558-8EAD-06D14B8D132A}" destId="{81714B24-5D4C-4A08-9A9E-B7BAB26F2D4D}" srcOrd="6" destOrd="0" presId="urn:microsoft.com/office/officeart/2005/8/layout/default"/>
    <dgm:cxn modelId="{E2F0CF49-1FF9-4B0F-8EE6-A53FE07FC465}" type="presParOf" srcId="{4A7F4828-47F9-4558-8EAD-06D14B8D132A}" destId="{E46A0D2C-62FE-457F-A309-FC6730B6D00F}" srcOrd="7" destOrd="0" presId="urn:microsoft.com/office/officeart/2005/8/layout/default"/>
    <dgm:cxn modelId="{16C31F83-ED08-4873-85E6-E694537323A4}" type="presParOf" srcId="{4A7F4828-47F9-4558-8EAD-06D14B8D132A}" destId="{79897806-DB9C-4A17-821E-21C27F9A773C}" srcOrd="8" destOrd="0" presId="urn:microsoft.com/office/officeart/2005/8/layout/default"/>
  </dgm:cxnLst>
  <dgm:bg/>
  <dgm:whole/>
</dgm:dataModel>
</file>

<file path=ppt/diagrams/data20.xml><?xml version="1.0" encoding="utf-8"?>
<dgm:dataModel xmlns:dgm="http://schemas.openxmlformats.org/drawingml/2006/diagram" xmlns:a="http://schemas.openxmlformats.org/drawingml/2006/main">
  <dgm:ptLst>
    <dgm:pt modelId="{D4AA9D77-50FE-493B-8DC1-22A84E9C5B1C}" type="doc">
      <dgm:prSet loTypeId="urn:microsoft.com/office/officeart/2005/8/layout/cycle4" loCatId="relationship" qsTypeId="urn:microsoft.com/office/officeart/2005/8/quickstyle/simple1" qsCatId="simple" csTypeId="urn:microsoft.com/office/officeart/2005/8/colors/accent1_2" csCatId="accent1" phldr="1"/>
      <dgm:spPr/>
      <dgm:t>
        <a:bodyPr/>
        <a:lstStyle/>
        <a:p>
          <a:endParaRPr lang="zh-CN" altLang="en-US"/>
        </a:p>
      </dgm:t>
    </dgm:pt>
    <dgm:pt modelId="{2C7C427E-CA94-4380-9D3B-F2BDA0A46706}">
      <dgm:prSet phldrT="[文本]"/>
      <dgm:spPr>
        <a:gradFill rotWithShape="0">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dgm:spPr>
      <dgm:t>
        <a:bodyPr/>
        <a:lstStyle/>
        <a:p>
          <a:r>
            <a:rPr lang="zh-CN" altLang="en-US" dirty="0" smtClean="0">
              <a:solidFill>
                <a:schemeClr val="tx1"/>
              </a:solidFill>
            </a:rPr>
            <a:t>战略合作伙伴</a:t>
          </a:r>
          <a:endParaRPr lang="zh-CN" altLang="en-US" dirty="0">
            <a:solidFill>
              <a:schemeClr val="tx1"/>
            </a:solidFill>
          </a:endParaRPr>
        </a:p>
      </dgm:t>
    </dgm:pt>
    <dgm:pt modelId="{FF59CCA8-856B-47B9-B8C8-7C120F780057}" type="parTrans" cxnId="{0865B008-68AC-4398-B707-476107BBA29F}">
      <dgm:prSet/>
      <dgm:spPr/>
      <dgm:t>
        <a:bodyPr/>
        <a:lstStyle/>
        <a:p>
          <a:endParaRPr lang="zh-CN" altLang="en-US"/>
        </a:p>
      </dgm:t>
    </dgm:pt>
    <dgm:pt modelId="{F64DFD99-C061-4518-B354-B119BB9E2D3B}" type="sibTrans" cxnId="{0865B008-68AC-4398-B707-476107BBA29F}">
      <dgm:prSet/>
      <dgm:spPr/>
      <dgm:t>
        <a:bodyPr/>
        <a:lstStyle/>
        <a:p>
          <a:endParaRPr lang="zh-CN" altLang="en-US"/>
        </a:p>
      </dgm:t>
    </dgm:pt>
    <dgm:pt modelId="{819A5550-4FD4-4C8A-A755-5D9F504EA7A9}">
      <dgm:prSet phldrT="[文本]"/>
      <dgm:spPr>
        <a:gradFill rotWithShape="0">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dgm:spPr>
      <dgm:t>
        <a:bodyPr/>
        <a:lstStyle/>
        <a:p>
          <a:r>
            <a:rPr lang="zh-CN" altLang="en-US" dirty="0" smtClean="0"/>
            <a:t>战略导向的人力资源管理</a:t>
          </a:r>
          <a:endParaRPr lang="zh-CN" altLang="en-US" dirty="0"/>
        </a:p>
      </dgm:t>
    </dgm:pt>
    <dgm:pt modelId="{B9DE0C9F-EE0F-4B82-BE9E-49C9E7FF4490}" type="parTrans" cxnId="{AA6464F8-10F7-4503-8093-8E4BD64546BC}">
      <dgm:prSet/>
      <dgm:spPr/>
      <dgm:t>
        <a:bodyPr/>
        <a:lstStyle/>
        <a:p>
          <a:endParaRPr lang="zh-CN" altLang="en-US"/>
        </a:p>
      </dgm:t>
    </dgm:pt>
    <dgm:pt modelId="{50EF70FA-8FAF-491C-ABAC-0EEEF1CE49FA}" type="sibTrans" cxnId="{AA6464F8-10F7-4503-8093-8E4BD64546BC}">
      <dgm:prSet/>
      <dgm:spPr/>
      <dgm:t>
        <a:bodyPr/>
        <a:lstStyle/>
        <a:p>
          <a:endParaRPr lang="zh-CN" altLang="en-US"/>
        </a:p>
      </dgm:t>
    </dgm:pt>
    <dgm:pt modelId="{EDF12C8D-7AB1-49A9-AA51-6D7E35E9E1C5}">
      <dgm:prSet phldrT="[文本]"/>
      <dgm:spPr>
        <a:gradFill rotWithShape="0">
          <a:gsLst>
            <a:gs pos="0">
              <a:srgbClr val="DDEBCF"/>
            </a:gs>
            <a:gs pos="50000">
              <a:srgbClr val="9CB86E"/>
            </a:gs>
            <a:gs pos="100000">
              <a:srgbClr val="156B13"/>
            </a:gs>
          </a:gsLst>
          <a:lin ang="5400000" scaled="0"/>
        </a:gradFill>
      </dgm:spPr>
      <dgm:t>
        <a:bodyPr/>
        <a:lstStyle/>
        <a:p>
          <a:r>
            <a:rPr lang="zh-CN" altLang="en-US" dirty="0" smtClean="0">
              <a:solidFill>
                <a:schemeClr val="tx1"/>
              </a:solidFill>
            </a:rPr>
            <a:t>变革推动者</a:t>
          </a:r>
          <a:endParaRPr lang="zh-CN" altLang="en-US" dirty="0">
            <a:solidFill>
              <a:schemeClr val="tx1"/>
            </a:solidFill>
          </a:endParaRPr>
        </a:p>
      </dgm:t>
    </dgm:pt>
    <dgm:pt modelId="{9D06B1E9-3623-4135-8185-6D615C529DEF}" type="parTrans" cxnId="{EA7DAA23-AF3D-4FBD-8B76-34A704AEE2BB}">
      <dgm:prSet/>
      <dgm:spPr/>
      <dgm:t>
        <a:bodyPr/>
        <a:lstStyle/>
        <a:p>
          <a:endParaRPr lang="zh-CN" altLang="en-US"/>
        </a:p>
      </dgm:t>
    </dgm:pt>
    <dgm:pt modelId="{7D16D161-78D2-4D39-A3A4-BD4D82F434A7}" type="sibTrans" cxnId="{EA7DAA23-AF3D-4FBD-8B76-34A704AEE2BB}">
      <dgm:prSet/>
      <dgm:spPr/>
      <dgm:t>
        <a:bodyPr/>
        <a:lstStyle/>
        <a:p>
          <a:endParaRPr lang="zh-CN" altLang="en-US"/>
        </a:p>
      </dgm:t>
    </dgm:pt>
    <dgm:pt modelId="{7D259659-593C-4986-A0F2-A47A66B4292F}">
      <dgm:prSet phldrT="[文本]"/>
      <dgm:spPr>
        <a:gradFill rotWithShape="0">
          <a:gsLst>
            <a:gs pos="0">
              <a:srgbClr val="DDEBCF"/>
            </a:gs>
            <a:gs pos="50000">
              <a:srgbClr val="9CB86E"/>
            </a:gs>
            <a:gs pos="100000">
              <a:srgbClr val="156B13"/>
            </a:gs>
          </a:gsLst>
          <a:lin ang="5400000" scaled="0"/>
        </a:gradFill>
      </dgm:spPr>
      <dgm:t>
        <a:bodyPr/>
        <a:lstStyle/>
        <a:p>
          <a:r>
            <a:rPr lang="zh-CN" altLang="en-US" dirty="0" smtClean="0"/>
            <a:t>企业转型与变革管理</a:t>
          </a:r>
          <a:endParaRPr lang="zh-CN" altLang="en-US" dirty="0"/>
        </a:p>
      </dgm:t>
    </dgm:pt>
    <dgm:pt modelId="{413F7F78-FA14-41A6-98D9-2FFD94932B15}" type="parTrans" cxnId="{6FC0F550-7827-4452-9CD1-551390036583}">
      <dgm:prSet/>
      <dgm:spPr/>
      <dgm:t>
        <a:bodyPr/>
        <a:lstStyle/>
        <a:p>
          <a:endParaRPr lang="zh-CN" altLang="en-US"/>
        </a:p>
      </dgm:t>
    </dgm:pt>
    <dgm:pt modelId="{88287D95-5DE5-4385-AE6E-0ABB0FF7D514}" type="sibTrans" cxnId="{6FC0F550-7827-4452-9CD1-551390036583}">
      <dgm:prSet/>
      <dgm:spPr/>
      <dgm:t>
        <a:bodyPr/>
        <a:lstStyle/>
        <a:p>
          <a:endParaRPr lang="zh-CN" altLang="en-US"/>
        </a:p>
      </dgm:t>
    </dgm:pt>
    <dgm:pt modelId="{C751188B-5830-4063-B6A1-C72B2888D268}">
      <dgm:prSet phldrT="[文本]"/>
      <dgm:spPr>
        <a:gradFill rotWithShape="0">
          <a:gsLst>
            <a:gs pos="0">
              <a:srgbClr val="FFF200"/>
            </a:gs>
            <a:gs pos="45000">
              <a:srgbClr val="FF7A00"/>
            </a:gs>
            <a:gs pos="70000">
              <a:srgbClr val="FF0300"/>
            </a:gs>
            <a:gs pos="100000">
              <a:srgbClr val="4D0808"/>
            </a:gs>
          </a:gsLst>
          <a:lin ang="5400000" scaled="0"/>
        </a:gradFill>
      </dgm:spPr>
      <dgm:t>
        <a:bodyPr/>
        <a:lstStyle/>
        <a:p>
          <a:r>
            <a:rPr lang="zh-CN" altLang="en-US" dirty="0" smtClean="0">
              <a:solidFill>
                <a:schemeClr val="tx1"/>
              </a:solidFill>
            </a:rPr>
            <a:t>员工利益的代言人</a:t>
          </a:r>
          <a:endParaRPr lang="zh-CN" altLang="en-US" dirty="0">
            <a:solidFill>
              <a:schemeClr val="tx1"/>
            </a:solidFill>
          </a:endParaRPr>
        </a:p>
      </dgm:t>
    </dgm:pt>
    <dgm:pt modelId="{D7A7968A-2B95-469D-9270-DD0E2E6ADA76}" type="parTrans" cxnId="{7502AF23-5150-4F79-9BCE-957FD9F4DB2E}">
      <dgm:prSet/>
      <dgm:spPr/>
      <dgm:t>
        <a:bodyPr/>
        <a:lstStyle/>
        <a:p>
          <a:endParaRPr lang="zh-CN" altLang="en-US"/>
        </a:p>
      </dgm:t>
    </dgm:pt>
    <dgm:pt modelId="{F161481F-C6BC-4B3E-8C00-BD083CBE6CDA}" type="sibTrans" cxnId="{7502AF23-5150-4F79-9BCE-957FD9F4DB2E}">
      <dgm:prSet/>
      <dgm:spPr/>
      <dgm:t>
        <a:bodyPr/>
        <a:lstStyle/>
        <a:p>
          <a:endParaRPr lang="zh-CN" altLang="en-US"/>
        </a:p>
      </dgm:t>
    </dgm:pt>
    <dgm:pt modelId="{1CF2D9A5-3A49-4CBE-B3C9-03C8802C293C}">
      <dgm:prSet phldrT="[文本]"/>
      <dgm:spPr>
        <a:gradFill rotWithShape="0">
          <a:gsLst>
            <a:gs pos="0">
              <a:srgbClr val="FFF200"/>
            </a:gs>
            <a:gs pos="45000">
              <a:srgbClr val="FF7A00"/>
            </a:gs>
            <a:gs pos="70000">
              <a:srgbClr val="FF0300"/>
            </a:gs>
            <a:gs pos="100000">
              <a:srgbClr val="4D0808"/>
            </a:gs>
          </a:gsLst>
          <a:lin ang="5400000" scaled="0"/>
        </a:gradFill>
      </dgm:spPr>
      <dgm:t>
        <a:bodyPr/>
        <a:lstStyle/>
        <a:p>
          <a:r>
            <a:rPr lang="zh-CN" altLang="en-US" dirty="0" smtClean="0"/>
            <a:t>员工价值管理</a:t>
          </a:r>
          <a:endParaRPr lang="zh-CN" altLang="en-US" dirty="0"/>
        </a:p>
      </dgm:t>
    </dgm:pt>
    <dgm:pt modelId="{52F268DE-9232-4CFA-A755-36CF8BE9435D}" type="parTrans" cxnId="{112F1519-1D06-4E8E-9FCE-64443E1E66E3}">
      <dgm:prSet/>
      <dgm:spPr/>
      <dgm:t>
        <a:bodyPr/>
        <a:lstStyle/>
        <a:p>
          <a:endParaRPr lang="zh-CN" altLang="en-US"/>
        </a:p>
      </dgm:t>
    </dgm:pt>
    <dgm:pt modelId="{B9A92208-EB2E-4FCD-8117-CEA0ADB31741}" type="sibTrans" cxnId="{112F1519-1D06-4E8E-9FCE-64443E1E66E3}">
      <dgm:prSet/>
      <dgm:spPr/>
      <dgm:t>
        <a:bodyPr/>
        <a:lstStyle/>
        <a:p>
          <a:endParaRPr lang="zh-CN" altLang="en-US"/>
        </a:p>
      </dgm:t>
    </dgm:pt>
    <dgm:pt modelId="{6AF173F5-FBC7-4615-8AFD-0FB3A85C23B2}">
      <dgm:prSet phldrT="[文本]"/>
      <dgm:spPr>
        <a:gradFill rotWithShape="0">
          <a:gsLst>
            <a:gs pos="0">
              <a:srgbClr val="03D4A8"/>
            </a:gs>
            <a:gs pos="25000">
              <a:srgbClr val="21D6E0"/>
            </a:gs>
            <a:gs pos="75000">
              <a:srgbClr val="0087E6"/>
            </a:gs>
            <a:gs pos="100000">
              <a:srgbClr val="005CBF"/>
            </a:gs>
          </a:gsLst>
          <a:lin ang="5400000" scaled="0"/>
        </a:gradFill>
      </dgm:spPr>
      <dgm:t>
        <a:bodyPr/>
        <a:lstStyle/>
        <a:p>
          <a:r>
            <a:rPr lang="zh-CN" altLang="en-US" dirty="0" smtClean="0">
              <a:solidFill>
                <a:schemeClr val="tx1"/>
              </a:solidFill>
            </a:rPr>
            <a:t>人力资源管理专家</a:t>
          </a:r>
          <a:endParaRPr lang="zh-CN" altLang="en-US" dirty="0">
            <a:solidFill>
              <a:schemeClr val="tx1"/>
            </a:solidFill>
          </a:endParaRPr>
        </a:p>
      </dgm:t>
    </dgm:pt>
    <dgm:pt modelId="{F904DFD3-65FF-437B-96F1-5DF44A187A6D}" type="parTrans" cxnId="{E4C2C383-791C-4D05-BE07-13A3B16472DD}">
      <dgm:prSet/>
      <dgm:spPr/>
      <dgm:t>
        <a:bodyPr/>
        <a:lstStyle/>
        <a:p>
          <a:endParaRPr lang="zh-CN" altLang="en-US"/>
        </a:p>
      </dgm:t>
    </dgm:pt>
    <dgm:pt modelId="{01F157AA-091D-4909-AD6C-F888AE9E3102}" type="sibTrans" cxnId="{E4C2C383-791C-4D05-BE07-13A3B16472DD}">
      <dgm:prSet/>
      <dgm:spPr/>
      <dgm:t>
        <a:bodyPr/>
        <a:lstStyle/>
        <a:p>
          <a:endParaRPr lang="zh-CN" altLang="en-US"/>
        </a:p>
      </dgm:t>
    </dgm:pt>
    <dgm:pt modelId="{2E5B27BC-FD52-44E2-A0C6-57AA46D893AF}">
      <dgm:prSet phldrT="[文本]"/>
      <dgm:spPr>
        <a:gradFill rotWithShape="0">
          <a:gsLst>
            <a:gs pos="0">
              <a:srgbClr val="03D4A8"/>
            </a:gs>
            <a:gs pos="25000">
              <a:srgbClr val="21D6E0"/>
            </a:gs>
            <a:gs pos="75000">
              <a:srgbClr val="0087E6"/>
            </a:gs>
            <a:gs pos="100000">
              <a:srgbClr val="005CBF"/>
            </a:gs>
          </a:gsLst>
          <a:lin ang="5400000" scaled="0"/>
        </a:gradFill>
      </dgm:spPr>
      <dgm:t>
        <a:bodyPr/>
        <a:lstStyle/>
        <a:p>
          <a:r>
            <a:rPr lang="zh-CN" altLang="en-US" dirty="0" smtClean="0"/>
            <a:t>基于流程的管理</a:t>
          </a:r>
          <a:endParaRPr lang="zh-CN" altLang="en-US" dirty="0"/>
        </a:p>
      </dgm:t>
    </dgm:pt>
    <dgm:pt modelId="{DE013354-8887-4D30-8497-012F96F30767}" type="parTrans" cxnId="{80AB5398-37DA-434F-8767-450C2836185B}">
      <dgm:prSet/>
      <dgm:spPr/>
      <dgm:t>
        <a:bodyPr/>
        <a:lstStyle/>
        <a:p>
          <a:endParaRPr lang="zh-CN" altLang="en-US"/>
        </a:p>
      </dgm:t>
    </dgm:pt>
    <dgm:pt modelId="{023C610A-F17C-4EBF-94E9-0E1DD90E5BC1}" type="sibTrans" cxnId="{80AB5398-37DA-434F-8767-450C2836185B}">
      <dgm:prSet/>
      <dgm:spPr/>
      <dgm:t>
        <a:bodyPr/>
        <a:lstStyle/>
        <a:p>
          <a:endParaRPr lang="zh-CN" altLang="en-US"/>
        </a:p>
      </dgm:t>
    </dgm:pt>
    <dgm:pt modelId="{3AC5ECE0-C683-4A52-BCFD-BD39EEF337D4}" type="pres">
      <dgm:prSet presAssocID="{D4AA9D77-50FE-493B-8DC1-22A84E9C5B1C}" presName="cycleMatrixDiagram" presStyleCnt="0">
        <dgm:presLayoutVars>
          <dgm:chMax val="1"/>
          <dgm:dir/>
          <dgm:animLvl val="lvl"/>
          <dgm:resizeHandles val="exact"/>
        </dgm:presLayoutVars>
      </dgm:prSet>
      <dgm:spPr/>
      <dgm:t>
        <a:bodyPr/>
        <a:lstStyle/>
        <a:p>
          <a:endParaRPr lang="zh-CN" altLang="en-US"/>
        </a:p>
      </dgm:t>
    </dgm:pt>
    <dgm:pt modelId="{A29DE8BB-41C9-4E18-817F-7FB71617E135}" type="pres">
      <dgm:prSet presAssocID="{D4AA9D77-50FE-493B-8DC1-22A84E9C5B1C}" presName="children" presStyleCnt="0"/>
      <dgm:spPr/>
    </dgm:pt>
    <dgm:pt modelId="{41C58A79-16D0-4093-9E5D-CA086FCE67E8}" type="pres">
      <dgm:prSet presAssocID="{D4AA9D77-50FE-493B-8DC1-22A84E9C5B1C}" presName="child1group" presStyleCnt="0"/>
      <dgm:spPr/>
    </dgm:pt>
    <dgm:pt modelId="{33FF1D5E-31D3-4DA8-9535-16FDA7C7FD3C}" type="pres">
      <dgm:prSet presAssocID="{D4AA9D77-50FE-493B-8DC1-22A84E9C5B1C}" presName="child1" presStyleLbl="bgAcc1" presStyleIdx="0" presStyleCnt="4"/>
      <dgm:spPr/>
      <dgm:t>
        <a:bodyPr/>
        <a:lstStyle/>
        <a:p>
          <a:endParaRPr lang="zh-CN" altLang="en-US"/>
        </a:p>
      </dgm:t>
    </dgm:pt>
    <dgm:pt modelId="{339B31D4-A96F-4FB0-BDA8-C10C781B62CA}" type="pres">
      <dgm:prSet presAssocID="{D4AA9D77-50FE-493B-8DC1-22A84E9C5B1C}" presName="child1Text" presStyleLbl="bgAcc1" presStyleIdx="0" presStyleCnt="4">
        <dgm:presLayoutVars>
          <dgm:bulletEnabled val="1"/>
        </dgm:presLayoutVars>
      </dgm:prSet>
      <dgm:spPr/>
      <dgm:t>
        <a:bodyPr/>
        <a:lstStyle/>
        <a:p>
          <a:endParaRPr lang="zh-CN" altLang="en-US"/>
        </a:p>
      </dgm:t>
    </dgm:pt>
    <dgm:pt modelId="{DB26AAD6-220A-4F28-872D-72B165C89E19}" type="pres">
      <dgm:prSet presAssocID="{D4AA9D77-50FE-493B-8DC1-22A84E9C5B1C}" presName="child2group" presStyleCnt="0"/>
      <dgm:spPr/>
    </dgm:pt>
    <dgm:pt modelId="{C39EE7B5-F7DD-4450-87D1-AFABB979FA2C}" type="pres">
      <dgm:prSet presAssocID="{D4AA9D77-50FE-493B-8DC1-22A84E9C5B1C}" presName="child2" presStyleLbl="bgAcc1" presStyleIdx="1" presStyleCnt="4"/>
      <dgm:spPr/>
      <dgm:t>
        <a:bodyPr/>
        <a:lstStyle/>
        <a:p>
          <a:endParaRPr lang="zh-CN" altLang="en-US"/>
        </a:p>
      </dgm:t>
    </dgm:pt>
    <dgm:pt modelId="{A8F6B093-2F49-4F4E-8723-F8DB1CD97EAD}" type="pres">
      <dgm:prSet presAssocID="{D4AA9D77-50FE-493B-8DC1-22A84E9C5B1C}" presName="child2Text" presStyleLbl="bgAcc1" presStyleIdx="1" presStyleCnt="4">
        <dgm:presLayoutVars>
          <dgm:bulletEnabled val="1"/>
        </dgm:presLayoutVars>
      </dgm:prSet>
      <dgm:spPr/>
      <dgm:t>
        <a:bodyPr/>
        <a:lstStyle/>
        <a:p>
          <a:endParaRPr lang="zh-CN" altLang="en-US"/>
        </a:p>
      </dgm:t>
    </dgm:pt>
    <dgm:pt modelId="{4CF9868A-3283-47E8-8D44-BA48430E7BD2}" type="pres">
      <dgm:prSet presAssocID="{D4AA9D77-50FE-493B-8DC1-22A84E9C5B1C}" presName="child3group" presStyleCnt="0"/>
      <dgm:spPr/>
    </dgm:pt>
    <dgm:pt modelId="{09A24226-D976-43B0-B985-33A2CF94744C}" type="pres">
      <dgm:prSet presAssocID="{D4AA9D77-50FE-493B-8DC1-22A84E9C5B1C}" presName="child3" presStyleLbl="bgAcc1" presStyleIdx="2" presStyleCnt="4"/>
      <dgm:spPr/>
      <dgm:t>
        <a:bodyPr/>
        <a:lstStyle/>
        <a:p>
          <a:endParaRPr lang="zh-CN" altLang="en-US"/>
        </a:p>
      </dgm:t>
    </dgm:pt>
    <dgm:pt modelId="{6A3FA608-20EF-4022-B99B-47CE42B34991}" type="pres">
      <dgm:prSet presAssocID="{D4AA9D77-50FE-493B-8DC1-22A84E9C5B1C}" presName="child3Text" presStyleLbl="bgAcc1" presStyleIdx="2" presStyleCnt="4">
        <dgm:presLayoutVars>
          <dgm:bulletEnabled val="1"/>
        </dgm:presLayoutVars>
      </dgm:prSet>
      <dgm:spPr/>
      <dgm:t>
        <a:bodyPr/>
        <a:lstStyle/>
        <a:p>
          <a:endParaRPr lang="zh-CN" altLang="en-US"/>
        </a:p>
      </dgm:t>
    </dgm:pt>
    <dgm:pt modelId="{6BF146E8-0969-40E4-9E1B-F7538ADEF9ED}" type="pres">
      <dgm:prSet presAssocID="{D4AA9D77-50FE-493B-8DC1-22A84E9C5B1C}" presName="child4group" presStyleCnt="0"/>
      <dgm:spPr/>
    </dgm:pt>
    <dgm:pt modelId="{7F4B3F6A-89AB-42CB-9C0A-EAF3CE841284}" type="pres">
      <dgm:prSet presAssocID="{D4AA9D77-50FE-493B-8DC1-22A84E9C5B1C}" presName="child4" presStyleLbl="bgAcc1" presStyleIdx="3" presStyleCnt="4"/>
      <dgm:spPr/>
      <dgm:t>
        <a:bodyPr/>
        <a:lstStyle/>
        <a:p>
          <a:endParaRPr lang="zh-CN" altLang="en-US"/>
        </a:p>
      </dgm:t>
    </dgm:pt>
    <dgm:pt modelId="{14A573C0-5D54-4A20-895F-8F86D64C63D2}" type="pres">
      <dgm:prSet presAssocID="{D4AA9D77-50FE-493B-8DC1-22A84E9C5B1C}" presName="child4Text" presStyleLbl="bgAcc1" presStyleIdx="3" presStyleCnt="4">
        <dgm:presLayoutVars>
          <dgm:bulletEnabled val="1"/>
        </dgm:presLayoutVars>
      </dgm:prSet>
      <dgm:spPr/>
      <dgm:t>
        <a:bodyPr/>
        <a:lstStyle/>
        <a:p>
          <a:endParaRPr lang="zh-CN" altLang="en-US"/>
        </a:p>
      </dgm:t>
    </dgm:pt>
    <dgm:pt modelId="{FC381107-52D5-4670-89C8-72D491C8579D}" type="pres">
      <dgm:prSet presAssocID="{D4AA9D77-50FE-493B-8DC1-22A84E9C5B1C}" presName="childPlaceholder" presStyleCnt="0"/>
      <dgm:spPr/>
    </dgm:pt>
    <dgm:pt modelId="{84F920A6-926C-40D2-A41E-B56A1E634304}" type="pres">
      <dgm:prSet presAssocID="{D4AA9D77-50FE-493B-8DC1-22A84E9C5B1C}" presName="circle" presStyleCnt="0"/>
      <dgm:spPr/>
    </dgm:pt>
    <dgm:pt modelId="{3BBEF867-C1EA-415A-AB04-3E0EB18AD52E}" type="pres">
      <dgm:prSet presAssocID="{D4AA9D77-50FE-493B-8DC1-22A84E9C5B1C}" presName="quadrant1" presStyleLbl="node1" presStyleIdx="0" presStyleCnt="4">
        <dgm:presLayoutVars>
          <dgm:chMax val="1"/>
          <dgm:bulletEnabled val="1"/>
        </dgm:presLayoutVars>
      </dgm:prSet>
      <dgm:spPr/>
      <dgm:t>
        <a:bodyPr/>
        <a:lstStyle/>
        <a:p>
          <a:endParaRPr lang="zh-CN" altLang="en-US"/>
        </a:p>
      </dgm:t>
    </dgm:pt>
    <dgm:pt modelId="{4E09E9D4-4B5F-43DC-8740-1220E336FF17}" type="pres">
      <dgm:prSet presAssocID="{D4AA9D77-50FE-493B-8DC1-22A84E9C5B1C}" presName="quadrant2" presStyleLbl="node1" presStyleIdx="1" presStyleCnt="4">
        <dgm:presLayoutVars>
          <dgm:chMax val="1"/>
          <dgm:bulletEnabled val="1"/>
        </dgm:presLayoutVars>
      </dgm:prSet>
      <dgm:spPr/>
      <dgm:t>
        <a:bodyPr/>
        <a:lstStyle/>
        <a:p>
          <a:endParaRPr lang="zh-CN" altLang="en-US"/>
        </a:p>
      </dgm:t>
    </dgm:pt>
    <dgm:pt modelId="{70B7A9A8-1B5F-487D-B426-454A75501B52}" type="pres">
      <dgm:prSet presAssocID="{D4AA9D77-50FE-493B-8DC1-22A84E9C5B1C}" presName="quadrant3" presStyleLbl="node1" presStyleIdx="2" presStyleCnt="4">
        <dgm:presLayoutVars>
          <dgm:chMax val="1"/>
          <dgm:bulletEnabled val="1"/>
        </dgm:presLayoutVars>
      </dgm:prSet>
      <dgm:spPr/>
      <dgm:t>
        <a:bodyPr/>
        <a:lstStyle/>
        <a:p>
          <a:endParaRPr lang="zh-CN" altLang="en-US"/>
        </a:p>
      </dgm:t>
    </dgm:pt>
    <dgm:pt modelId="{EB508853-3CFC-45AF-A3A4-C58DFD053E0C}" type="pres">
      <dgm:prSet presAssocID="{D4AA9D77-50FE-493B-8DC1-22A84E9C5B1C}" presName="quadrant4" presStyleLbl="node1" presStyleIdx="3" presStyleCnt="4">
        <dgm:presLayoutVars>
          <dgm:chMax val="1"/>
          <dgm:bulletEnabled val="1"/>
        </dgm:presLayoutVars>
      </dgm:prSet>
      <dgm:spPr/>
      <dgm:t>
        <a:bodyPr/>
        <a:lstStyle/>
        <a:p>
          <a:endParaRPr lang="zh-CN" altLang="en-US"/>
        </a:p>
      </dgm:t>
    </dgm:pt>
    <dgm:pt modelId="{A00969BB-FBCF-45A1-8CE5-08D0D30E4805}" type="pres">
      <dgm:prSet presAssocID="{D4AA9D77-50FE-493B-8DC1-22A84E9C5B1C}" presName="quadrantPlaceholder" presStyleCnt="0"/>
      <dgm:spPr/>
    </dgm:pt>
    <dgm:pt modelId="{193889E6-FF6C-41FC-A8D9-EEC7745AFA44}" type="pres">
      <dgm:prSet presAssocID="{D4AA9D77-50FE-493B-8DC1-22A84E9C5B1C}" presName="center1" presStyleLbl="fgShp" presStyleIdx="0" presStyleCnt="2"/>
      <dgm:spPr/>
    </dgm:pt>
    <dgm:pt modelId="{8F4AA543-1732-4FDF-A32A-5AA851290918}" type="pres">
      <dgm:prSet presAssocID="{D4AA9D77-50FE-493B-8DC1-22A84E9C5B1C}" presName="center2" presStyleLbl="fgShp" presStyleIdx="1" presStyleCnt="2"/>
      <dgm:spPr/>
    </dgm:pt>
  </dgm:ptLst>
  <dgm:cxnLst>
    <dgm:cxn modelId="{112F1519-1D06-4E8E-9FCE-64443E1E66E3}" srcId="{C751188B-5830-4063-B6A1-C72B2888D268}" destId="{1CF2D9A5-3A49-4CBE-B3C9-03C8802C293C}" srcOrd="0" destOrd="0" parTransId="{52F268DE-9232-4CFA-A755-36CF8BE9435D}" sibTransId="{B9A92208-EB2E-4FCD-8117-CEA0ADB31741}"/>
    <dgm:cxn modelId="{03EDA687-B2C8-4A34-B352-83EB83403AA3}" type="presOf" srcId="{819A5550-4FD4-4C8A-A755-5D9F504EA7A9}" destId="{339B31D4-A96F-4FB0-BDA8-C10C781B62CA}" srcOrd="1" destOrd="0" presId="urn:microsoft.com/office/officeart/2005/8/layout/cycle4"/>
    <dgm:cxn modelId="{E987AF58-FBE5-4DD4-B8D4-236BB6208EDB}" type="presOf" srcId="{7D259659-593C-4986-A0F2-A47A66B4292F}" destId="{A8F6B093-2F49-4F4E-8723-F8DB1CD97EAD}" srcOrd="1" destOrd="0" presId="urn:microsoft.com/office/officeart/2005/8/layout/cycle4"/>
    <dgm:cxn modelId="{F7FAD4FD-64F6-4E48-9E69-9F8D67EF266A}" type="presOf" srcId="{2E5B27BC-FD52-44E2-A0C6-57AA46D893AF}" destId="{7F4B3F6A-89AB-42CB-9C0A-EAF3CE841284}" srcOrd="0" destOrd="0" presId="urn:microsoft.com/office/officeart/2005/8/layout/cycle4"/>
    <dgm:cxn modelId="{16524B59-81B5-4DBB-8A64-FB3A5F6D7AA8}" type="presOf" srcId="{D4AA9D77-50FE-493B-8DC1-22A84E9C5B1C}" destId="{3AC5ECE0-C683-4A52-BCFD-BD39EEF337D4}" srcOrd="0" destOrd="0" presId="urn:microsoft.com/office/officeart/2005/8/layout/cycle4"/>
    <dgm:cxn modelId="{57801B37-19BF-4A28-88E4-975955A8E9F8}" type="presOf" srcId="{EDF12C8D-7AB1-49A9-AA51-6D7E35E9E1C5}" destId="{4E09E9D4-4B5F-43DC-8740-1220E336FF17}" srcOrd="0" destOrd="0" presId="urn:microsoft.com/office/officeart/2005/8/layout/cycle4"/>
    <dgm:cxn modelId="{7502AF23-5150-4F79-9BCE-957FD9F4DB2E}" srcId="{D4AA9D77-50FE-493B-8DC1-22A84E9C5B1C}" destId="{C751188B-5830-4063-B6A1-C72B2888D268}" srcOrd="2" destOrd="0" parTransId="{D7A7968A-2B95-469D-9270-DD0E2E6ADA76}" sibTransId="{F161481F-C6BC-4B3E-8C00-BD083CBE6CDA}"/>
    <dgm:cxn modelId="{8ACC88BD-1155-4FAC-9698-5DD525A97FCB}" type="presOf" srcId="{2E5B27BC-FD52-44E2-A0C6-57AA46D893AF}" destId="{14A573C0-5D54-4A20-895F-8F86D64C63D2}" srcOrd="1" destOrd="0" presId="urn:microsoft.com/office/officeart/2005/8/layout/cycle4"/>
    <dgm:cxn modelId="{899B3E6B-E8E4-43C6-AE02-5E68202349E4}" type="presOf" srcId="{7D259659-593C-4986-A0F2-A47A66B4292F}" destId="{C39EE7B5-F7DD-4450-87D1-AFABB979FA2C}" srcOrd="0" destOrd="0" presId="urn:microsoft.com/office/officeart/2005/8/layout/cycle4"/>
    <dgm:cxn modelId="{6FC0F550-7827-4452-9CD1-551390036583}" srcId="{EDF12C8D-7AB1-49A9-AA51-6D7E35E9E1C5}" destId="{7D259659-593C-4986-A0F2-A47A66B4292F}" srcOrd="0" destOrd="0" parTransId="{413F7F78-FA14-41A6-98D9-2FFD94932B15}" sibTransId="{88287D95-5DE5-4385-AE6E-0ABB0FF7D514}"/>
    <dgm:cxn modelId="{A29DE15F-9922-4D29-90F6-521FD0DF97DD}" type="presOf" srcId="{1CF2D9A5-3A49-4CBE-B3C9-03C8802C293C}" destId="{6A3FA608-20EF-4022-B99B-47CE42B34991}" srcOrd="1" destOrd="0" presId="urn:microsoft.com/office/officeart/2005/8/layout/cycle4"/>
    <dgm:cxn modelId="{23EFE97A-5EE4-434A-A123-C4CDB93A9095}" type="presOf" srcId="{6AF173F5-FBC7-4615-8AFD-0FB3A85C23B2}" destId="{EB508853-3CFC-45AF-A3A4-C58DFD053E0C}" srcOrd="0" destOrd="0" presId="urn:microsoft.com/office/officeart/2005/8/layout/cycle4"/>
    <dgm:cxn modelId="{EA7DAA23-AF3D-4FBD-8B76-34A704AEE2BB}" srcId="{D4AA9D77-50FE-493B-8DC1-22A84E9C5B1C}" destId="{EDF12C8D-7AB1-49A9-AA51-6D7E35E9E1C5}" srcOrd="1" destOrd="0" parTransId="{9D06B1E9-3623-4135-8185-6D615C529DEF}" sibTransId="{7D16D161-78D2-4D39-A3A4-BD4D82F434A7}"/>
    <dgm:cxn modelId="{BA00FB98-82A4-4314-BF9D-595AA56716D7}" type="presOf" srcId="{C751188B-5830-4063-B6A1-C72B2888D268}" destId="{70B7A9A8-1B5F-487D-B426-454A75501B52}" srcOrd="0" destOrd="0" presId="urn:microsoft.com/office/officeart/2005/8/layout/cycle4"/>
    <dgm:cxn modelId="{0865B008-68AC-4398-B707-476107BBA29F}" srcId="{D4AA9D77-50FE-493B-8DC1-22A84E9C5B1C}" destId="{2C7C427E-CA94-4380-9D3B-F2BDA0A46706}" srcOrd="0" destOrd="0" parTransId="{FF59CCA8-856B-47B9-B8C8-7C120F780057}" sibTransId="{F64DFD99-C061-4518-B354-B119BB9E2D3B}"/>
    <dgm:cxn modelId="{12AB3592-57D7-4B4B-B839-52E9920D286B}" type="presOf" srcId="{2C7C427E-CA94-4380-9D3B-F2BDA0A46706}" destId="{3BBEF867-C1EA-415A-AB04-3E0EB18AD52E}" srcOrd="0" destOrd="0" presId="urn:microsoft.com/office/officeart/2005/8/layout/cycle4"/>
    <dgm:cxn modelId="{5C18B1CD-B41B-48E8-A764-60729C8C9720}" type="presOf" srcId="{1CF2D9A5-3A49-4CBE-B3C9-03C8802C293C}" destId="{09A24226-D976-43B0-B985-33A2CF94744C}" srcOrd="0" destOrd="0" presId="urn:microsoft.com/office/officeart/2005/8/layout/cycle4"/>
    <dgm:cxn modelId="{AA6464F8-10F7-4503-8093-8E4BD64546BC}" srcId="{2C7C427E-CA94-4380-9D3B-F2BDA0A46706}" destId="{819A5550-4FD4-4C8A-A755-5D9F504EA7A9}" srcOrd="0" destOrd="0" parTransId="{B9DE0C9F-EE0F-4B82-BE9E-49C9E7FF4490}" sibTransId="{50EF70FA-8FAF-491C-ABAC-0EEEF1CE49FA}"/>
    <dgm:cxn modelId="{7F8504C4-40E7-485F-B75C-26CC98AF9958}" type="presOf" srcId="{819A5550-4FD4-4C8A-A755-5D9F504EA7A9}" destId="{33FF1D5E-31D3-4DA8-9535-16FDA7C7FD3C}" srcOrd="0" destOrd="0" presId="urn:microsoft.com/office/officeart/2005/8/layout/cycle4"/>
    <dgm:cxn modelId="{E4C2C383-791C-4D05-BE07-13A3B16472DD}" srcId="{D4AA9D77-50FE-493B-8DC1-22A84E9C5B1C}" destId="{6AF173F5-FBC7-4615-8AFD-0FB3A85C23B2}" srcOrd="3" destOrd="0" parTransId="{F904DFD3-65FF-437B-96F1-5DF44A187A6D}" sibTransId="{01F157AA-091D-4909-AD6C-F888AE9E3102}"/>
    <dgm:cxn modelId="{80AB5398-37DA-434F-8767-450C2836185B}" srcId="{6AF173F5-FBC7-4615-8AFD-0FB3A85C23B2}" destId="{2E5B27BC-FD52-44E2-A0C6-57AA46D893AF}" srcOrd="0" destOrd="0" parTransId="{DE013354-8887-4D30-8497-012F96F30767}" sibTransId="{023C610A-F17C-4EBF-94E9-0E1DD90E5BC1}"/>
    <dgm:cxn modelId="{4C4A8189-76AE-4CFE-8288-3F7B81847BA6}" type="presParOf" srcId="{3AC5ECE0-C683-4A52-BCFD-BD39EEF337D4}" destId="{A29DE8BB-41C9-4E18-817F-7FB71617E135}" srcOrd="0" destOrd="0" presId="urn:microsoft.com/office/officeart/2005/8/layout/cycle4"/>
    <dgm:cxn modelId="{2983F6A9-4D2A-4036-B49E-E9C009D96EB5}" type="presParOf" srcId="{A29DE8BB-41C9-4E18-817F-7FB71617E135}" destId="{41C58A79-16D0-4093-9E5D-CA086FCE67E8}" srcOrd="0" destOrd="0" presId="urn:microsoft.com/office/officeart/2005/8/layout/cycle4"/>
    <dgm:cxn modelId="{3AF153D9-86FD-4FF4-BA85-F0F2C1AF3833}" type="presParOf" srcId="{41C58A79-16D0-4093-9E5D-CA086FCE67E8}" destId="{33FF1D5E-31D3-4DA8-9535-16FDA7C7FD3C}" srcOrd="0" destOrd="0" presId="urn:microsoft.com/office/officeart/2005/8/layout/cycle4"/>
    <dgm:cxn modelId="{B1263D56-0FCA-4C84-A624-4E1305E1E057}" type="presParOf" srcId="{41C58A79-16D0-4093-9E5D-CA086FCE67E8}" destId="{339B31D4-A96F-4FB0-BDA8-C10C781B62CA}" srcOrd="1" destOrd="0" presId="urn:microsoft.com/office/officeart/2005/8/layout/cycle4"/>
    <dgm:cxn modelId="{0587677D-2F76-49A5-8DBF-9EE506A8A2FF}" type="presParOf" srcId="{A29DE8BB-41C9-4E18-817F-7FB71617E135}" destId="{DB26AAD6-220A-4F28-872D-72B165C89E19}" srcOrd="1" destOrd="0" presId="urn:microsoft.com/office/officeart/2005/8/layout/cycle4"/>
    <dgm:cxn modelId="{1EDE2E01-22B1-420A-A69D-3B11D79C2BF0}" type="presParOf" srcId="{DB26AAD6-220A-4F28-872D-72B165C89E19}" destId="{C39EE7B5-F7DD-4450-87D1-AFABB979FA2C}" srcOrd="0" destOrd="0" presId="urn:microsoft.com/office/officeart/2005/8/layout/cycle4"/>
    <dgm:cxn modelId="{5B502D3D-5276-4CF1-821E-A403D24EFA7F}" type="presParOf" srcId="{DB26AAD6-220A-4F28-872D-72B165C89E19}" destId="{A8F6B093-2F49-4F4E-8723-F8DB1CD97EAD}" srcOrd="1" destOrd="0" presId="urn:microsoft.com/office/officeart/2005/8/layout/cycle4"/>
    <dgm:cxn modelId="{C16D8CD4-20B0-4477-91BE-558A1E03B4D7}" type="presParOf" srcId="{A29DE8BB-41C9-4E18-817F-7FB71617E135}" destId="{4CF9868A-3283-47E8-8D44-BA48430E7BD2}" srcOrd="2" destOrd="0" presId="urn:microsoft.com/office/officeart/2005/8/layout/cycle4"/>
    <dgm:cxn modelId="{91A02148-152F-4A30-9787-732430296C5B}" type="presParOf" srcId="{4CF9868A-3283-47E8-8D44-BA48430E7BD2}" destId="{09A24226-D976-43B0-B985-33A2CF94744C}" srcOrd="0" destOrd="0" presId="urn:microsoft.com/office/officeart/2005/8/layout/cycle4"/>
    <dgm:cxn modelId="{E4D2904D-A0DC-439B-8319-3801BB9E296C}" type="presParOf" srcId="{4CF9868A-3283-47E8-8D44-BA48430E7BD2}" destId="{6A3FA608-20EF-4022-B99B-47CE42B34991}" srcOrd="1" destOrd="0" presId="urn:microsoft.com/office/officeart/2005/8/layout/cycle4"/>
    <dgm:cxn modelId="{617B5CAD-2C28-4225-91E9-3DE2C19B56CF}" type="presParOf" srcId="{A29DE8BB-41C9-4E18-817F-7FB71617E135}" destId="{6BF146E8-0969-40E4-9E1B-F7538ADEF9ED}" srcOrd="3" destOrd="0" presId="urn:microsoft.com/office/officeart/2005/8/layout/cycle4"/>
    <dgm:cxn modelId="{09F8AEA6-31ED-4FE4-B8C2-4AE100801416}" type="presParOf" srcId="{6BF146E8-0969-40E4-9E1B-F7538ADEF9ED}" destId="{7F4B3F6A-89AB-42CB-9C0A-EAF3CE841284}" srcOrd="0" destOrd="0" presId="urn:microsoft.com/office/officeart/2005/8/layout/cycle4"/>
    <dgm:cxn modelId="{EA2422D1-5381-40AC-915B-32721A1CD7F6}" type="presParOf" srcId="{6BF146E8-0969-40E4-9E1B-F7538ADEF9ED}" destId="{14A573C0-5D54-4A20-895F-8F86D64C63D2}" srcOrd="1" destOrd="0" presId="urn:microsoft.com/office/officeart/2005/8/layout/cycle4"/>
    <dgm:cxn modelId="{826E319E-1961-4864-95A9-0DCE3C818FA7}" type="presParOf" srcId="{A29DE8BB-41C9-4E18-817F-7FB71617E135}" destId="{FC381107-52D5-4670-89C8-72D491C8579D}" srcOrd="4" destOrd="0" presId="urn:microsoft.com/office/officeart/2005/8/layout/cycle4"/>
    <dgm:cxn modelId="{96C47587-10EB-4FBB-B5D1-D81634CC473E}" type="presParOf" srcId="{3AC5ECE0-C683-4A52-BCFD-BD39EEF337D4}" destId="{84F920A6-926C-40D2-A41E-B56A1E634304}" srcOrd="1" destOrd="0" presId="urn:microsoft.com/office/officeart/2005/8/layout/cycle4"/>
    <dgm:cxn modelId="{60050BFB-35B1-44AD-B6BD-76589BC8215C}" type="presParOf" srcId="{84F920A6-926C-40D2-A41E-B56A1E634304}" destId="{3BBEF867-C1EA-415A-AB04-3E0EB18AD52E}" srcOrd="0" destOrd="0" presId="urn:microsoft.com/office/officeart/2005/8/layout/cycle4"/>
    <dgm:cxn modelId="{A1262854-9624-46E2-9887-9EDDF17A43B5}" type="presParOf" srcId="{84F920A6-926C-40D2-A41E-B56A1E634304}" destId="{4E09E9D4-4B5F-43DC-8740-1220E336FF17}" srcOrd="1" destOrd="0" presId="urn:microsoft.com/office/officeart/2005/8/layout/cycle4"/>
    <dgm:cxn modelId="{F94CF7F1-5C8D-4EE3-BBBC-0BD108A319C5}" type="presParOf" srcId="{84F920A6-926C-40D2-A41E-B56A1E634304}" destId="{70B7A9A8-1B5F-487D-B426-454A75501B52}" srcOrd="2" destOrd="0" presId="urn:microsoft.com/office/officeart/2005/8/layout/cycle4"/>
    <dgm:cxn modelId="{ADF5387C-F69C-4732-9324-B1EF66BBD251}" type="presParOf" srcId="{84F920A6-926C-40D2-A41E-B56A1E634304}" destId="{EB508853-3CFC-45AF-A3A4-C58DFD053E0C}" srcOrd="3" destOrd="0" presId="urn:microsoft.com/office/officeart/2005/8/layout/cycle4"/>
    <dgm:cxn modelId="{8DFD4058-34F2-4C83-9F87-22974ABABC41}" type="presParOf" srcId="{84F920A6-926C-40D2-A41E-B56A1E634304}" destId="{A00969BB-FBCF-45A1-8CE5-08D0D30E4805}" srcOrd="4" destOrd="0" presId="urn:microsoft.com/office/officeart/2005/8/layout/cycle4"/>
    <dgm:cxn modelId="{49DD94FC-AA81-4AA5-A341-3C64C1BD45CA}" type="presParOf" srcId="{3AC5ECE0-C683-4A52-BCFD-BD39EEF337D4}" destId="{193889E6-FF6C-41FC-A8D9-EEC7745AFA44}" srcOrd="2" destOrd="0" presId="urn:microsoft.com/office/officeart/2005/8/layout/cycle4"/>
    <dgm:cxn modelId="{F896427E-B48A-4E6C-B948-72B2F31A6665}" type="presParOf" srcId="{3AC5ECE0-C683-4A52-BCFD-BD39EEF337D4}" destId="{8F4AA543-1732-4FDF-A32A-5AA851290918}" srcOrd="3" destOrd="0" presId="urn:microsoft.com/office/officeart/2005/8/layout/cycle4"/>
  </dgm:cxnLst>
  <dgm:bg/>
  <dgm:whole/>
</dgm:dataModel>
</file>

<file path=ppt/diagrams/data21.xml><?xml version="1.0" encoding="utf-8"?>
<dgm:dataModel xmlns:dgm="http://schemas.openxmlformats.org/drawingml/2006/diagram" xmlns:a="http://schemas.openxmlformats.org/drawingml/2006/main">
  <dgm:ptLst>
    <dgm:pt modelId="{4B84F9E6-A5C1-41C7-A39A-1DCA793B1A3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1C563F94-82F0-466B-AA04-AD8386CDC973}">
      <dgm:prSet phldrT="[文本]"/>
      <dgm:spPr>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dgm:spPr>
      <dgm:t>
        <a:bodyPr/>
        <a:lstStyle/>
        <a:p>
          <a:r>
            <a:rPr lang="zh-CN" altLang="en-US" dirty="0" smtClean="0">
              <a:solidFill>
                <a:schemeClr val="tx1"/>
              </a:solidFill>
            </a:rPr>
            <a:t>面试前</a:t>
          </a:r>
          <a:endParaRPr lang="zh-CN" altLang="en-US" dirty="0">
            <a:solidFill>
              <a:schemeClr val="tx1"/>
            </a:solidFill>
          </a:endParaRPr>
        </a:p>
      </dgm:t>
    </dgm:pt>
    <dgm:pt modelId="{1C1CE0C5-1B59-4B63-B738-34F5F74FA235}" type="parTrans" cxnId="{929D3481-31F5-445F-8B29-446B478B3435}">
      <dgm:prSet/>
      <dgm:spPr/>
      <dgm:t>
        <a:bodyPr/>
        <a:lstStyle/>
        <a:p>
          <a:endParaRPr lang="zh-CN" altLang="en-US"/>
        </a:p>
      </dgm:t>
    </dgm:pt>
    <dgm:pt modelId="{8F33AE6F-62DA-492D-A671-1356C372ADB7}" type="sibTrans" cxnId="{929D3481-31F5-445F-8B29-446B478B3435}">
      <dgm:prSet/>
      <dgm:spPr/>
      <dgm:t>
        <a:bodyPr/>
        <a:lstStyle/>
        <a:p>
          <a:endParaRPr lang="zh-CN" altLang="en-US"/>
        </a:p>
      </dgm:t>
    </dgm:pt>
    <dgm:pt modelId="{34147D7A-C09A-43CB-BC5A-65CF85E181F1}">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了解应聘职位与候选人信息（职位说明书与个人简历）</a:t>
          </a:r>
          <a:endParaRPr lang="zh-CN" altLang="en-US" dirty="0"/>
        </a:p>
      </dgm:t>
    </dgm:pt>
    <dgm:pt modelId="{A014D447-BF61-47A5-95F3-A8ABAA172110}" type="parTrans" cxnId="{6ED1518A-C9EE-4F33-A282-6DA87A57D4E5}">
      <dgm:prSet/>
      <dgm:spPr/>
      <dgm:t>
        <a:bodyPr/>
        <a:lstStyle/>
        <a:p>
          <a:endParaRPr lang="zh-CN" altLang="en-US"/>
        </a:p>
      </dgm:t>
    </dgm:pt>
    <dgm:pt modelId="{2BAE56CE-8617-4DBA-A3BC-2C8817AEBFA9}" type="sibTrans" cxnId="{6ED1518A-C9EE-4F33-A282-6DA87A57D4E5}">
      <dgm:prSet/>
      <dgm:spPr/>
      <dgm:t>
        <a:bodyPr/>
        <a:lstStyle/>
        <a:p>
          <a:endParaRPr lang="zh-CN" altLang="en-US"/>
        </a:p>
      </dgm:t>
    </dgm:pt>
    <dgm:pt modelId="{767EF2E0-D93A-4B9B-8307-6E7A322EF43A}">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对照应聘职位的素质模型与候选人的经历，准备面试问题与相应表格（</a:t>
          </a:r>
          <a:r>
            <a:rPr lang="en-US" altLang="zh-CN" dirty="0" smtClean="0"/>
            <a:t>STAR</a:t>
          </a:r>
          <a:r>
            <a:rPr lang="zh-CN" altLang="en-US" dirty="0" smtClean="0"/>
            <a:t>工具）</a:t>
          </a:r>
          <a:endParaRPr lang="zh-CN" altLang="en-US" dirty="0"/>
        </a:p>
      </dgm:t>
    </dgm:pt>
    <dgm:pt modelId="{D0A23ECC-324A-45E9-8698-7FF96127C159}" type="parTrans" cxnId="{EAAC5B97-367C-4A65-BCC0-089198968BF8}">
      <dgm:prSet/>
      <dgm:spPr/>
      <dgm:t>
        <a:bodyPr/>
        <a:lstStyle/>
        <a:p>
          <a:endParaRPr lang="zh-CN" altLang="en-US"/>
        </a:p>
      </dgm:t>
    </dgm:pt>
    <dgm:pt modelId="{55850E3B-D6C8-4FAC-862E-B57B40C6E7E6}" type="sibTrans" cxnId="{EAAC5B97-367C-4A65-BCC0-089198968BF8}">
      <dgm:prSet/>
      <dgm:spPr/>
      <dgm:t>
        <a:bodyPr/>
        <a:lstStyle/>
        <a:p>
          <a:endParaRPr lang="zh-CN" altLang="en-US"/>
        </a:p>
      </dgm:t>
    </dgm:pt>
    <dgm:pt modelId="{ABA515AC-99B7-45A5-93A6-A6AF5986B081}">
      <dgm:prSet phldrT="[文本]"/>
      <dgm:spPr>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dgm:spPr>
      <dgm:t>
        <a:bodyPr/>
        <a:lstStyle/>
        <a:p>
          <a:r>
            <a:rPr lang="zh-CN" altLang="en-US" dirty="0" smtClean="0">
              <a:solidFill>
                <a:schemeClr val="tx1"/>
              </a:solidFill>
            </a:rPr>
            <a:t>面试过程</a:t>
          </a:r>
          <a:endParaRPr lang="zh-CN" altLang="en-US" dirty="0">
            <a:solidFill>
              <a:schemeClr val="tx1"/>
            </a:solidFill>
          </a:endParaRPr>
        </a:p>
      </dgm:t>
    </dgm:pt>
    <dgm:pt modelId="{8FF9F846-2651-428B-8865-F9F13754AC96}" type="parTrans" cxnId="{A1C5697E-EA4C-466C-8AF9-D015D47D596E}">
      <dgm:prSet/>
      <dgm:spPr/>
      <dgm:t>
        <a:bodyPr/>
        <a:lstStyle/>
        <a:p>
          <a:endParaRPr lang="zh-CN" altLang="en-US"/>
        </a:p>
      </dgm:t>
    </dgm:pt>
    <dgm:pt modelId="{103E1351-DC4C-47B0-A4AE-E3AC42EF63A2}" type="sibTrans" cxnId="{A1C5697E-EA4C-466C-8AF9-D015D47D596E}">
      <dgm:prSet/>
      <dgm:spPr/>
      <dgm:t>
        <a:bodyPr/>
        <a:lstStyle/>
        <a:p>
          <a:endParaRPr lang="zh-CN" altLang="en-US"/>
        </a:p>
      </dgm:t>
    </dgm:pt>
    <dgm:pt modelId="{F5B06879-137F-493F-9F4E-DF7DE02070E6}">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说明面试的目的与应聘职位的相关情况</a:t>
          </a:r>
          <a:endParaRPr lang="zh-CN" altLang="en-US" dirty="0"/>
        </a:p>
      </dgm:t>
    </dgm:pt>
    <dgm:pt modelId="{57995A00-9F16-46BB-8652-CCBB1872FE26}" type="parTrans" cxnId="{CF503517-D03B-4D11-A108-C1C02DCF0012}">
      <dgm:prSet/>
      <dgm:spPr/>
      <dgm:t>
        <a:bodyPr/>
        <a:lstStyle/>
        <a:p>
          <a:endParaRPr lang="zh-CN" altLang="en-US"/>
        </a:p>
      </dgm:t>
    </dgm:pt>
    <dgm:pt modelId="{EF1DAC04-F999-4794-BA2A-F25CB2E2B46A}" type="sibTrans" cxnId="{CF503517-D03B-4D11-A108-C1C02DCF0012}">
      <dgm:prSet/>
      <dgm:spPr/>
      <dgm:t>
        <a:bodyPr/>
        <a:lstStyle/>
        <a:p>
          <a:endParaRPr lang="zh-CN" altLang="en-US"/>
        </a:p>
      </dgm:t>
    </dgm:pt>
    <dgm:pt modelId="{CD01AF08-5415-4588-A6EE-9535A524DE42}">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依照问题与表格提问，由候选人具体回答并解释相关事件</a:t>
          </a:r>
          <a:endParaRPr lang="zh-CN" altLang="en-US" dirty="0"/>
        </a:p>
      </dgm:t>
    </dgm:pt>
    <dgm:pt modelId="{C7CA3182-9C4D-4276-8C8F-F9B84163F002}" type="parTrans" cxnId="{D696D476-9C2F-4D4D-8098-E553EC812541}">
      <dgm:prSet/>
      <dgm:spPr/>
      <dgm:t>
        <a:bodyPr/>
        <a:lstStyle/>
        <a:p>
          <a:endParaRPr lang="zh-CN" altLang="en-US"/>
        </a:p>
      </dgm:t>
    </dgm:pt>
    <dgm:pt modelId="{86F4B245-BD56-46C5-9FCF-D33C5872E685}" type="sibTrans" cxnId="{D696D476-9C2F-4D4D-8098-E553EC812541}">
      <dgm:prSet/>
      <dgm:spPr/>
      <dgm:t>
        <a:bodyPr/>
        <a:lstStyle/>
        <a:p>
          <a:endParaRPr lang="zh-CN" altLang="en-US"/>
        </a:p>
      </dgm:t>
    </dgm:pt>
    <dgm:pt modelId="{1E331165-ECBE-473E-8323-35E8B311D599}">
      <dgm:prSet phldrT="[文本]"/>
      <dgm:spPr>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dgm:spPr>
      <dgm:t>
        <a:bodyPr/>
        <a:lstStyle/>
        <a:p>
          <a:r>
            <a:rPr lang="zh-CN" altLang="en-US" dirty="0" smtClean="0">
              <a:solidFill>
                <a:schemeClr val="tx1"/>
              </a:solidFill>
            </a:rPr>
            <a:t>面试结束</a:t>
          </a:r>
          <a:endParaRPr lang="zh-CN" altLang="en-US" dirty="0">
            <a:solidFill>
              <a:schemeClr val="tx1"/>
            </a:solidFill>
          </a:endParaRPr>
        </a:p>
      </dgm:t>
    </dgm:pt>
    <dgm:pt modelId="{2C3D2B7E-49AC-4F03-8A03-5C0462447B6A}" type="parTrans" cxnId="{F73CA6B0-B876-4081-979E-7C0FD2B15A57}">
      <dgm:prSet/>
      <dgm:spPr/>
      <dgm:t>
        <a:bodyPr/>
        <a:lstStyle/>
        <a:p>
          <a:endParaRPr lang="zh-CN" altLang="en-US"/>
        </a:p>
      </dgm:t>
    </dgm:pt>
    <dgm:pt modelId="{A916CB06-F0D9-4AC2-8C43-1084C088C28B}" type="sibTrans" cxnId="{F73CA6B0-B876-4081-979E-7C0FD2B15A57}">
      <dgm:prSet/>
      <dgm:spPr/>
      <dgm:t>
        <a:bodyPr/>
        <a:lstStyle/>
        <a:p>
          <a:endParaRPr lang="zh-CN" altLang="en-US"/>
        </a:p>
      </dgm:t>
    </dgm:pt>
    <dgm:pt modelId="{FAFF39EA-D21B-4F5B-939B-260221053638}">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结束面试提问</a:t>
          </a:r>
          <a:endParaRPr lang="zh-CN" altLang="en-US" dirty="0"/>
        </a:p>
      </dgm:t>
    </dgm:pt>
    <dgm:pt modelId="{47B5E482-BF9A-4760-8AE7-64B1556E6528}" type="parTrans" cxnId="{4B3228D1-199A-4D53-8EA7-C87530AC996F}">
      <dgm:prSet/>
      <dgm:spPr/>
      <dgm:t>
        <a:bodyPr/>
        <a:lstStyle/>
        <a:p>
          <a:endParaRPr lang="zh-CN" altLang="en-US"/>
        </a:p>
      </dgm:t>
    </dgm:pt>
    <dgm:pt modelId="{0A5E1CF7-963F-4195-BC52-3BAB1D86336D}" type="sibTrans" cxnId="{4B3228D1-199A-4D53-8EA7-C87530AC996F}">
      <dgm:prSet/>
      <dgm:spPr/>
      <dgm:t>
        <a:bodyPr/>
        <a:lstStyle/>
        <a:p>
          <a:endParaRPr lang="zh-CN" altLang="en-US"/>
        </a:p>
      </dgm:t>
    </dgm:pt>
    <dgm:pt modelId="{06ED9197-90A1-41E1-9295-0AEAE9198701}">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检查面试记录，评价候选人的行为表现与相关素质，做出是否录用的决策</a:t>
          </a:r>
          <a:endParaRPr lang="zh-CN" altLang="en-US" dirty="0"/>
        </a:p>
      </dgm:t>
    </dgm:pt>
    <dgm:pt modelId="{514645BE-DDAD-4C63-8EAD-7E3BB0F03BD2}" type="parTrans" cxnId="{B618FB6A-CCF3-4537-9773-03EF0DC973FC}">
      <dgm:prSet/>
      <dgm:spPr/>
      <dgm:t>
        <a:bodyPr/>
        <a:lstStyle/>
        <a:p>
          <a:endParaRPr lang="zh-CN" altLang="en-US"/>
        </a:p>
      </dgm:t>
    </dgm:pt>
    <dgm:pt modelId="{ABE2FAE8-1168-417A-B1A8-D52CAB55A232}" type="sibTrans" cxnId="{B618FB6A-CCF3-4537-9773-03EF0DC973FC}">
      <dgm:prSet/>
      <dgm:spPr/>
      <dgm:t>
        <a:bodyPr/>
        <a:lstStyle/>
        <a:p>
          <a:endParaRPr lang="zh-CN" altLang="en-US"/>
        </a:p>
      </dgm:t>
    </dgm:pt>
    <dgm:pt modelId="{F10B90B6-FE38-43F0-8AAF-84C23136573E}">
      <dgm:prSet phldrT="[文本]"/>
      <dgm:spPr>
        <a:gradFill rotWithShape="0">
          <a:gsLst>
            <a:gs pos="0">
              <a:srgbClr val="FFEFD1"/>
            </a:gs>
            <a:gs pos="64999">
              <a:srgbClr val="F0EBD5"/>
            </a:gs>
            <a:gs pos="100000">
              <a:srgbClr val="D1C39F"/>
            </a:gs>
          </a:gsLst>
          <a:lin ang="5400000" scaled="0"/>
        </a:gradFill>
      </dgm:spPr>
      <dgm:t>
        <a:bodyPr/>
        <a:lstStyle/>
        <a:p>
          <a:r>
            <a:rPr lang="zh-CN" altLang="en-US" dirty="0" smtClean="0"/>
            <a:t>回答候选人提出的问题</a:t>
          </a:r>
          <a:endParaRPr lang="zh-CN" altLang="en-US" dirty="0"/>
        </a:p>
      </dgm:t>
    </dgm:pt>
    <dgm:pt modelId="{88F71F3B-9186-4142-A4FD-CF68DB94F282}" type="parTrans" cxnId="{0DB69370-901D-4CAE-89FB-5BCB32751865}">
      <dgm:prSet/>
      <dgm:spPr/>
    </dgm:pt>
    <dgm:pt modelId="{EC0BA428-747B-4DF7-9E5C-CA506960A30D}" type="sibTrans" cxnId="{0DB69370-901D-4CAE-89FB-5BCB32751865}">
      <dgm:prSet/>
      <dgm:spPr/>
    </dgm:pt>
    <dgm:pt modelId="{7AC99930-6B9A-4187-9407-B898F9A1AC59}" type="pres">
      <dgm:prSet presAssocID="{4B84F9E6-A5C1-41C7-A39A-1DCA793B1A32}" presName="Name0" presStyleCnt="0">
        <dgm:presLayoutVars>
          <dgm:dir/>
          <dgm:animLvl val="lvl"/>
          <dgm:resizeHandles val="exact"/>
        </dgm:presLayoutVars>
      </dgm:prSet>
      <dgm:spPr/>
      <dgm:t>
        <a:bodyPr/>
        <a:lstStyle/>
        <a:p>
          <a:endParaRPr lang="zh-CN" altLang="en-US"/>
        </a:p>
      </dgm:t>
    </dgm:pt>
    <dgm:pt modelId="{1588A7F3-003F-43EF-9DBF-064D2406C312}" type="pres">
      <dgm:prSet presAssocID="{1C563F94-82F0-466B-AA04-AD8386CDC973}" presName="linNode" presStyleCnt="0"/>
      <dgm:spPr/>
    </dgm:pt>
    <dgm:pt modelId="{17E83398-BEE2-45FE-9F2A-ED097987BCB7}" type="pres">
      <dgm:prSet presAssocID="{1C563F94-82F0-466B-AA04-AD8386CDC973}" presName="parentText" presStyleLbl="node1" presStyleIdx="0" presStyleCnt="3">
        <dgm:presLayoutVars>
          <dgm:chMax val="1"/>
          <dgm:bulletEnabled val="1"/>
        </dgm:presLayoutVars>
      </dgm:prSet>
      <dgm:spPr/>
      <dgm:t>
        <a:bodyPr/>
        <a:lstStyle/>
        <a:p>
          <a:endParaRPr lang="zh-CN" altLang="en-US"/>
        </a:p>
      </dgm:t>
    </dgm:pt>
    <dgm:pt modelId="{FD1F28F2-C85E-42C5-91F1-0EDC60EB6462}" type="pres">
      <dgm:prSet presAssocID="{1C563F94-82F0-466B-AA04-AD8386CDC973}" presName="descendantText" presStyleLbl="alignAccFollowNode1" presStyleIdx="0" presStyleCnt="3">
        <dgm:presLayoutVars>
          <dgm:bulletEnabled val="1"/>
        </dgm:presLayoutVars>
      </dgm:prSet>
      <dgm:spPr/>
      <dgm:t>
        <a:bodyPr/>
        <a:lstStyle/>
        <a:p>
          <a:endParaRPr lang="zh-CN" altLang="en-US"/>
        </a:p>
      </dgm:t>
    </dgm:pt>
    <dgm:pt modelId="{4545E0C5-ED5B-48E5-9FCD-7A9E756952EF}" type="pres">
      <dgm:prSet presAssocID="{8F33AE6F-62DA-492D-A671-1356C372ADB7}" presName="sp" presStyleCnt="0"/>
      <dgm:spPr/>
    </dgm:pt>
    <dgm:pt modelId="{97F71F36-2947-4BAB-AEEF-2421AA457F4A}" type="pres">
      <dgm:prSet presAssocID="{ABA515AC-99B7-45A5-93A6-A6AF5986B081}" presName="linNode" presStyleCnt="0"/>
      <dgm:spPr/>
    </dgm:pt>
    <dgm:pt modelId="{574FB8A2-34EC-4FEC-B277-6DC391539794}" type="pres">
      <dgm:prSet presAssocID="{ABA515AC-99B7-45A5-93A6-A6AF5986B081}" presName="parentText" presStyleLbl="node1" presStyleIdx="1" presStyleCnt="3">
        <dgm:presLayoutVars>
          <dgm:chMax val="1"/>
          <dgm:bulletEnabled val="1"/>
        </dgm:presLayoutVars>
      </dgm:prSet>
      <dgm:spPr/>
      <dgm:t>
        <a:bodyPr/>
        <a:lstStyle/>
        <a:p>
          <a:endParaRPr lang="zh-CN" altLang="en-US"/>
        </a:p>
      </dgm:t>
    </dgm:pt>
    <dgm:pt modelId="{EF52EB11-E515-4E94-A551-A1B1569C18E9}" type="pres">
      <dgm:prSet presAssocID="{ABA515AC-99B7-45A5-93A6-A6AF5986B081}" presName="descendantText" presStyleLbl="alignAccFollowNode1" presStyleIdx="1" presStyleCnt="3">
        <dgm:presLayoutVars>
          <dgm:bulletEnabled val="1"/>
        </dgm:presLayoutVars>
      </dgm:prSet>
      <dgm:spPr/>
      <dgm:t>
        <a:bodyPr/>
        <a:lstStyle/>
        <a:p>
          <a:endParaRPr lang="zh-CN" altLang="en-US"/>
        </a:p>
      </dgm:t>
    </dgm:pt>
    <dgm:pt modelId="{E86325B2-39D7-49F9-B18E-8B2FC4A484A5}" type="pres">
      <dgm:prSet presAssocID="{103E1351-DC4C-47B0-A4AE-E3AC42EF63A2}" presName="sp" presStyleCnt="0"/>
      <dgm:spPr/>
    </dgm:pt>
    <dgm:pt modelId="{0CBB1B24-1870-41EF-881D-92EC4BC6180B}" type="pres">
      <dgm:prSet presAssocID="{1E331165-ECBE-473E-8323-35E8B311D599}" presName="linNode" presStyleCnt="0"/>
      <dgm:spPr/>
    </dgm:pt>
    <dgm:pt modelId="{17DFD6D6-3B3D-4041-94D4-6324DFEC997F}" type="pres">
      <dgm:prSet presAssocID="{1E331165-ECBE-473E-8323-35E8B311D599}" presName="parentText" presStyleLbl="node1" presStyleIdx="2" presStyleCnt="3">
        <dgm:presLayoutVars>
          <dgm:chMax val="1"/>
          <dgm:bulletEnabled val="1"/>
        </dgm:presLayoutVars>
      </dgm:prSet>
      <dgm:spPr/>
      <dgm:t>
        <a:bodyPr/>
        <a:lstStyle/>
        <a:p>
          <a:endParaRPr lang="zh-CN" altLang="en-US"/>
        </a:p>
      </dgm:t>
    </dgm:pt>
    <dgm:pt modelId="{ECE43EE2-1247-4822-8E74-ADC7F5259160}" type="pres">
      <dgm:prSet presAssocID="{1E331165-ECBE-473E-8323-35E8B311D599}" presName="descendantText" presStyleLbl="alignAccFollowNode1" presStyleIdx="2" presStyleCnt="3">
        <dgm:presLayoutVars>
          <dgm:bulletEnabled val="1"/>
        </dgm:presLayoutVars>
      </dgm:prSet>
      <dgm:spPr/>
      <dgm:t>
        <a:bodyPr/>
        <a:lstStyle/>
        <a:p>
          <a:endParaRPr lang="zh-CN" altLang="en-US"/>
        </a:p>
      </dgm:t>
    </dgm:pt>
  </dgm:ptLst>
  <dgm:cxnLst>
    <dgm:cxn modelId="{A1C5697E-EA4C-466C-8AF9-D015D47D596E}" srcId="{4B84F9E6-A5C1-41C7-A39A-1DCA793B1A32}" destId="{ABA515AC-99B7-45A5-93A6-A6AF5986B081}" srcOrd="1" destOrd="0" parTransId="{8FF9F846-2651-428B-8865-F9F13754AC96}" sibTransId="{103E1351-DC4C-47B0-A4AE-E3AC42EF63A2}"/>
    <dgm:cxn modelId="{0CF9F936-124E-488B-9464-EFD23BFA4B49}" type="presOf" srcId="{1E331165-ECBE-473E-8323-35E8B311D599}" destId="{17DFD6D6-3B3D-4041-94D4-6324DFEC997F}" srcOrd="0" destOrd="0" presId="urn:microsoft.com/office/officeart/2005/8/layout/vList5"/>
    <dgm:cxn modelId="{EBC24961-3B88-4104-8DAC-283A6FB45AB9}" type="presOf" srcId="{F5B06879-137F-493F-9F4E-DF7DE02070E6}" destId="{EF52EB11-E515-4E94-A551-A1B1569C18E9}" srcOrd="0" destOrd="0" presId="urn:microsoft.com/office/officeart/2005/8/layout/vList5"/>
    <dgm:cxn modelId="{4B3228D1-199A-4D53-8EA7-C87530AC996F}" srcId="{1E331165-ECBE-473E-8323-35E8B311D599}" destId="{FAFF39EA-D21B-4F5B-939B-260221053638}" srcOrd="0" destOrd="0" parTransId="{47B5E482-BF9A-4760-8AE7-64B1556E6528}" sibTransId="{0A5E1CF7-963F-4195-BC52-3BAB1D86336D}"/>
    <dgm:cxn modelId="{06161064-A288-4B06-95C6-070E3DF88A17}" type="presOf" srcId="{CD01AF08-5415-4588-A6EE-9535A524DE42}" destId="{EF52EB11-E515-4E94-A551-A1B1569C18E9}" srcOrd="0" destOrd="1" presId="urn:microsoft.com/office/officeart/2005/8/layout/vList5"/>
    <dgm:cxn modelId="{B618FB6A-CCF3-4537-9773-03EF0DC973FC}" srcId="{1E331165-ECBE-473E-8323-35E8B311D599}" destId="{06ED9197-90A1-41E1-9295-0AEAE9198701}" srcOrd="1" destOrd="0" parTransId="{514645BE-DDAD-4C63-8EAD-7E3BB0F03BD2}" sibTransId="{ABE2FAE8-1168-417A-B1A8-D52CAB55A232}"/>
    <dgm:cxn modelId="{CF503517-D03B-4D11-A108-C1C02DCF0012}" srcId="{ABA515AC-99B7-45A5-93A6-A6AF5986B081}" destId="{F5B06879-137F-493F-9F4E-DF7DE02070E6}" srcOrd="0" destOrd="0" parTransId="{57995A00-9F16-46BB-8652-CCBB1872FE26}" sibTransId="{EF1DAC04-F999-4794-BA2A-F25CB2E2B46A}"/>
    <dgm:cxn modelId="{F73CA6B0-B876-4081-979E-7C0FD2B15A57}" srcId="{4B84F9E6-A5C1-41C7-A39A-1DCA793B1A32}" destId="{1E331165-ECBE-473E-8323-35E8B311D599}" srcOrd="2" destOrd="0" parTransId="{2C3D2B7E-49AC-4F03-8A03-5C0462447B6A}" sibTransId="{A916CB06-F0D9-4AC2-8C43-1084C088C28B}"/>
    <dgm:cxn modelId="{0DB69370-901D-4CAE-89FB-5BCB32751865}" srcId="{ABA515AC-99B7-45A5-93A6-A6AF5986B081}" destId="{F10B90B6-FE38-43F0-8AAF-84C23136573E}" srcOrd="2" destOrd="0" parTransId="{88F71F3B-9186-4142-A4FD-CF68DB94F282}" sibTransId="{EC0BA428-747B-4DF7-9E5C-CA506960A30D}"/>
    <dgm:cxn modelId="{62792E51-2712-494D-8215-A65890A54234}" type="presOf" srcId="{34147D7A-C09A-43CB-BC5A-65CF85E181F1}" destId="{FD1F28F2-C85E-42C5-91F1-0EDC60EB6462}" srcOrd="0" destOrd="0" presId="urn:microsoft.com/office/officeart/2005/8/layout/vList5"/>
    <dgm:cxn modelId="{F2CF4F54-9180-457A-A0C0-76F494A56BC6}" type="presOf" srcId="{1C563F94-82F0-466B-AA04-AD8386CDC973}" destId="{17E83398-BEE2-45FE-9F2A-ED097987BCB7}" srcOrd="0" destOrd="0" presId="urn:microsoft.com/office/officeart/2005/8/layout/vList5"/>
    <dgm:cxn modelId="{71CBEA8B-48A7-4354-B239-0AD8250025FD}" type="presOf" srcId="{ABA515AC-99B7-45A5-93A6-A6AF5986B081}" destId="{574FB8A2-34EC-4FEC-B277-6DC391539794}" srcOrd="0" destOrd="0" presId="urn:microsoft.com/office/officeart/2005/8/layout/vList5"/>
    <dgm:cxn modelId="{EAAC5B97-367C-4A65-BCC0-089198968BF8}" srcId="{1C563F94-82F0-466B-AA04-AD8386CDC973}" destId="{767EF2E0-D93A-4B9B-8307-6E7A322EF43A}" srcOrd="1" destOrd="0" parTransId="{D0A23ECC-324A-45E9-8698-7FF96127C159}" sibTransId="{55850E3B-D6C8-4FAC-862E-B57B40C6E7E6}"/>
    <dgm:cxn modelId="{929D3481-31F5-445F-8B29-446B478B3435}" srcId="{4B84F9E6-A5C1-41C7-A39A-1DCA793B1A32}" destId="{1C563F94-82F0-466B-AA04-AD8386CDC973}" srcOrd="0" destOrd="0" parTransId="{1C1CE0C5-1B59-4B63-B738-34F5F74FA235}" sibTransId="{8F33AE6F-62DA-492D-A671-1356C372ADB7}"/>
    <dgm:cxn modelId="{B5F5E51C-6860-417A-85AA-C0296B12B22F}" type="presOf" srcId="{4B84F9E6-A5C1-41C7-A39A-1DCA793B1A32}" destId="{7AC99930-6B9A-4187-9407-B898F9A1AC59}" srcOrd="0" destOrd="0" presId="urn:microsoft.com/office/officeart/2005/8/layout/vList5"/>
    <dgm:cxn modelId="{F7899D79-F456-4EDC-A327-AD158C98EB3F}" type="presOf" srcId="{FAFF39EA-D21B-4F5B-939B-260221053638}" destId="{ECE43EE2-1247-4822-8E74-ADC7F5259160}" srcOrd="0" destOrd="0" presId="urn:microsoft.com/office/officeart/2005/8/layout/vList5"/>
    <dgm:cxn modelId="{612DC0B2-392D-48C9-9E0A-FFB258EA8F03}" type="presOf" srcId="{767EF2E0-D93A-4B9B-8307-6E7A322EF43A}" destId="{FD1F28F2-C85E-42C5-91F1-0EDC60EB6462}" srcOrd="0" destOrd="1" presId="urn:microsoft.com/office/officeart/2005/8/layout/vList5"/>
    <dgm:cxn modelId="{6ED1518A-C9EE-4F33-A282-6DA87A57D4E5}" srcId="{1C563F94-82F0-466B-AA04-AD8386CDC973}" destId="{34147D7A-C09A-43CB-BC5A-65CF85E181F1}" srcOrd="0" destOrd="0" parTransId="{A014D447-BF61-47A5-95F3-A8ABAA172110}" sibTransId="{2BAE56CE-8617-4DBA-A3BC-2C8817AEBFA9}"/>
    <dgm:cxn modelId="{66991B86-D3C0-40A9-978F-33ACC74B784B}" type="presOf" srcId="{06ED9197-90A1-41E1-9295-0AEAE9198701}" destId="{ECE43EE2-1247-4822-8E74-ADC7F5259160}" srcOrd="0" destOrd="1" presId="urn:microsoft.com/office/officeart/2005/8/layout/vList5"/>
    <dgm:cxn modelId="{2B62A760-6674-4BAD-B028-FD97E924F6B9}" type="presOf" srcId="{F10B90B6-FE38-43F0-8AAF-84C23136573E}" destId="{EF52EB11-E515-4E94-A551-A1B1569C18E9}" srcOrd="0" destOrd="2" presId="urn:microsoft.com/office/officeart/2005/8/layout/vList5"/>
    <dgm:cxn modelId="{D696D476-9C2F-4D4D-8098-E553EC812541}" srcId="{ABA515AC-99B7-45A5-93A6-A6AF5986B081}" destId="{CD01AF08-5415-4588-A6EE-9535A524DE42}" srcOrd="1" destOrd="0" parTransId="{C7CA3182-9C4D-4276-8C8F-F9B84163F002}" sibTransId="{86F4B245-BD56-46C5-9FCF-D33C5872E685}"/>
    <dgm:cxn modelId="{6D300D54-567D-4E1B-A22A-E95DABAF7BD9}" type="presParOf" srcId="{7AC99930-6B9A-4187-9407-B898F9A1AC59}" destId="{1588A7F3-003F-43EF-9DBF-064D2406C312}" srcOrd="0" destOrd="0" presId="urn:microsoft.com/office/officeart/2005/8/layout/vList5"/>
    <dgm:cxn modelId="{527BDDB6-C9D6-49A3-8F25-CCE56F003761}" type="presParOf" srcId="{1588A7F3-003F-43EF-9DBF-064D2406C312}" destId="{17E83398-BEE2-45FE-9F2A-ED097987BCB7}" srcOrd="0" destOrd="0" presId="urn:microsoft.com/office/officeart/2005/8/layout/vList5"/>
    <dgm:cxn modelId="{7F6B7784-3621-492A-8B20-8452E74E9678}" type="presParOf" srcId="{1588A7F3-003F-43EF-9DBF-064D2406C312}" destId="{FD1F28F2-C85E-42C5-91F1-0EDC60EB6462}" srcOrd="1" destOrd="0" presId="urn:microsoft.com/office/officeart/2005/8/layout/vList5"/>
    <dgm:cxn modelId="{955288F1-4E19-48B3-BF31-58AF352729F4}" type="presParOf" srcId="{7AC99930-6B9A-4187-9407-B898F9A1AC59}" destId="{4545E0C5-ED5B-48E5-9FCD-7A9E756952EF}" srcOrd="1" destOrd="0" presId="urn:microsoft.com/office/officeart/2005/8/layout/vList5"/>
    <dgm:cxn modelId="{A208B7F8-A81C-4DE5-BC50-401F8EA566E4}" type="presParOf" srcId="{7AC99930-6B9A-4187-9407-B898F9A1AC59}" destId="{97F71F36-2947-4BAB-AEEF-2421AA457F4A}" srcOrd="2" destOrd="0" presId="urn:microsoft.com/office/officeart/2005/8/layout/vList5"/>
    <dgm:cxn modelId="{55E80432-B8C5-4D7D-847E-187A00501700}" type="presParOf" srcId="{97F71F36-2947-4BAB-AEEF-2421AA457F4A}" destId="{574FB8A2-34EC-4FEC-B277-6DC391539794}" srcOrd="0" destOrd="0" presId="urn:microsoft.com/office/officeart/2005/8/layout/vList5"/>
    <dgm:cxn modelId="{88A22036-1432-4CB0-B320-8A15691D7F39}" type="presParOf" srcId="{97F71F36-2947-4BAB-AEEF-2421AA457F4A}" destId="{EF52EB11-E515-4E94-A551-A1B1569C18E9}" srcOrd="1" destOrd="0" presId="urn:microsoft.com/office/officeart/2005/8/layout/vList5"/>
    <dgm:cxn modelId="{6FAD3E83-8189-4560-8FAD-BB44AB0B0770}" type="presParOf" srcId="{7AC99930-6B9A-4187-9407-B898F9A1AC59}" destId="{E86325B2-39D7-49F9-B18E-8B2FC4A484A5}" srcOrd="3" destOrd="0" presId="urn:microsoft.com/office/officeart/2005/8/layout/vList5"/>
    <dgm:cxn modelId="{C4DD3C72-FD3D-4848-95BB-3CC326267752}" type="presParOf" srcId="{7AC99930-6B9A-4187-9407-B898F9A1AC59}" destId="{0CBB1B24-1870-41EF-881D-92EC4BC6180B}" srcOrd="4" destOrd="0" presId="urn:microsoft.com/office/officeart/2005/8/layout/vList5"/>
    <dgm:cxn modelId="{48BA7EBB-533C-48A5-B576-E504A627CE3E}" type="presParOf" srcId="{0CBB1B24-1870-41EF-881D-92EC4BC6180B}" destId="{17DFD6D6-3B3D-4041-94D4-6324DFEC997F}" srcOrd="0" destOrd="0" presId="urn:microsoft.com/office/officeart/2005/8/layout/vList5"/>
    <dgm:cxn modelId="{8111D684-DF87-4FC9-9444-4FD8B7BDCB93}" type="presParOf" srcId="{0CBB1B24-1870-41EF-881D-92EC4BC6180B}" destId="{ECE43EE2-1247-4822-8E74-ADC7F5259160}" srcOrd="1" destOrd="0" presId="urn:microsoft.com/office/officeart/2005/8/layout/vList5"/>
  </dgm:cxnLst>
  <dgm:bg/>
  <dgm:whole/>
</dgm:dataModel>
</file>

<file path=ppt/diagrams/data3.xml><?xml version="1.0" encoding="utf-8"?>
<dgm:dataModel xmlns:dgm="http://schemas.openxmlformats.org/drawingml/2006/diagram" xmlns:a="http://schemas.openxmlformats.org/drawingml/2006/main">
  <dgm:ptLst>
    <dgm:pt modelId="{8314A1D0-9934-4567-8FA1-82E7DB0F3029}"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zh-CN" altLang="en-US"/>
        </a:p>
      </dgm:t>
    </dgm:pt>
    <dgm:pt modelId="{817AA245-2B33-4CBF-8F01-780D1CC627FB}">
      <dgm:prSet/>
      <dgm:spPr>
        <a:gradFill rotWithShape="0">
          <a:gsLst>
            <a:gs pos="0">
              <a:srgbClr val="5E9EFF"/>
            </a:gs>
            <a:gs pos="39999">
              <a:srgbClr val="85C2FF"/>
            </a:gs>
            <a:gs pos="70000">
              <a:srgbClr val="C4D6EB"/>
            </a:gs>
            <a:gs pos="100000">
              <a:srgbClr val="FFEBFA"/>
            </a:gs>
          </a:gsLst>
          <a:lin ang="5400000" scaled="0"/>
        </a:gradFill>
      </dgm:spPr>
      <dgm:t>
        <a:bodyPr/>
        <a:lstStyle/>
        <a:p>
          <a:pPr rtl="0"/>
          <a:r>
            <a:rPr lang="zh-CN" dirty="0" smtClean="0"/>
            <a:t>行为</a:t>
          </a:r>
          <a:endParaRPr lang="en-US" dirty="0"/>
        </a:p>
      </dgm:t>
    </dgm:pt>
    <dgm:pt modelId="{B7F37D16-340A-4E14-B5C1-BFE314527309}" type="parTrans" cxnId="{CEEA2DDE-02BA-43E5-B025-D09598B574BE}">
      <dgm:prSet/>
      <dgm:spPr/>
      <dgm:t>
        <a:bodyPr/>
        <a:lstStyle/>
        <a:p>
          <a:endParaRPr lang="zh-CN" altLang="en-US"/>
        </a:p>
      </dgm:t>
    </dgm:pt>
    <dgm:pt modelId="{33F0D276-78DD-47A8-BFA6-F8174B9A6876}" type="sibTrans" cxnId="{CEEA2DDE-02BA-43E5-B025-D09598B574BE}">
      <dgm:prSet/>
      <dgm:spPr/>
      <dgm:t>
        <a:bodyPr/>
        <a:lstStyle/>
        <a:p>
          <a:endParaRPr lang="zh-CN" altLang="en-US"/>
        </a:p>
      </dgm:t>
    </dgm:pt>
    <dgm:pt modelId="{E1D8931C-FA87-4CC6-96D6-8606A587B582}">
      <dgm:prSet/>
      <dgm:spPr>
        <a:gradFill rotWithShape="0">
          <a:gsLst>
            <a:gs pos="0">
              <a:srgbClr val="5E9EFF"/>
            </a:gs>
            <a:gs pos="39999">
              <a:srgbClr val="85C2FF"/>
            </a:gs>
            <a:gs pos="70000">
              <a:srgbClr val="C4D6EB"/>
            </a:gs>
            <a:gs pos="100000">
              <a:srgbClr val="FFEBFA"/>
            </a:gs>
          </a:gsLst>
          <a:lin ang="5400000" scaled="0"/>
        </a:gradFill>
      </dgm:spPr>
      <dgm:t>
        <a:bodyPr/>
        <a:lstStyle/>
        <a:p>
          <a:pPr rtl="0"/>
          <a:r>
            <a:rPr lang="zh-CN" dirty="0" smtClean="0"/>
            <a:t>知识、技能</a:t>
          </a:r>
          <a:endParaRPr lang="en-US" dirty="0"/>
        </a:p>
      </dgm:t>
    </dgm:pt>
    <dgm:pt modelId="{1EEAAD0D-2FFB-48EE-BE24-86B0CF564031}" type="parTrans" cxnId="{7AB913DA-4A68-46B7-A2D7-716F89533D84}">
      <dgm:prSet/>
      <dgm:spPr/>
      <dgm:t>
        <a:bodyPr/>
        <a:lstStyle/>
        <a:p>
          <a:endParaRPr lang="zh-CN" altLang="en-US"/>
        </a:p>
      </dgm:t>
    </dgm:pt>
    <dgm:pt modelId="{8642E648-E9FB-4074-BE04-9AB3EC07AC8C}" type="sibTrans" cxnId="{7AB913DA-4A68-46B7-A2D7-716F89533D84}">
      <dgm:prSet/>
      <dgm:spPr/>
      <dgm:t>
        <a:bodyPr/>
        <a:lstStyle/>
        <a:p>
          <a:endParaRPr lang="zh-CN" altLang="en-US"/>
        </a:p>
      </dgm:t>
    </dgm:pt>
    <dgm:pt modelId="{75447F07-F746-4C74-8D52-BACDC0BFCECA}">
      <dgm:prSet/>
      <dgm:spPr>
        <a:gradFill rotWithShape="0">
          <a:gsLst>
            <a:gs pos="0">
              <a:srgbClr val="FBEAC7"/>
            </a:gs>
            <a:gs pos="17999">
              <a:srgbClr val="FEE7F2"/>
            </a:gs>
            <a:gs pos="36000">
              <a:srgbClr val="FAC77D"/>
            </a:gs>
            <a:gs pos="61000">
              <a:srgbClr val="FBA97D"/>
            </a:gs>
            <a:gs pos="82001">
              <a:srgbClr val="FBD49C"/>
            </a:gs>
            <a:gs pos="100000">
              <a:srgbClr val="FEE7F2"/>
            </a:gs>
          </a:gsLst>
          <a:lin ang="5400000" scaled="0"/>
        </a:gradFill>
      </dgm:spPr>
      <dgm:t>
        <a:bodyPr/>
        <a:lstStyle/>
        <a:p>
          <a:pPr rtl="0"/>
          <a:r>
            <a:rPr lang="zh-CN" dirty="0" smtClean="0"/>
            <a:t>价值观、态度、社会角色</a:t>
          </a:r>
          <a:endParaRPr lang="en-US" dirty="0"/>
        </a:p>
      </dgm:t>
    </dgm:pt>
    <dgm:pt modelId="{998C0A52-7745-499D-83FC-0DE4ACCF6267}" type="parTrans" cxnId="{A470DD79-F98E-4490-A33C-1059E761E338}">
      <dgm:prSet/>
      <dgm:spPr/>
      <dgm:t>
        <a:bodyPr/>
        <a:lstStyle/>
        <a:p>
          <a:endParaRPr lang="zh-CN" altLang="en-US"/>
        </a:p>
      </dgm:t>
    </dgm:pt>
    <dgm:pt modelId="{299EE3E3-0CA9-4B32-A091-514EF8F647F1}" type="sibTrans" cxnId="{A470DD79-F98E-4490-A33C-1059E761E338}">
      <dgm:prSet/>
      <dgm:spPr/>
      <dgm:t>
        <a:bodyPr/>
        <a:lstStyle/>
        <a:p>
          <a:endParaRPr lang="zh-CN" altLang="en-US"/>
        </a:p>
      </dgm:t>
    </dgm:pt>
    <dgm:pt modelId="{FC52E0C6-42AD-43FB-B537-BB45F926976E}">
      <dgm:prSet/>
      <dgm:spPr>
        <a:gradFill rotWithShape="0">
          <a:gsLst>
            <a:gs pos="0">
              <a:srgbClr val="FBEAC7"/>
            </a:gs>
            <a:gs pos="17999">
              <a:srgbClr val="FEE7F2"/>
            </a:gs>
            <a:gs pos="36000">
              <a:srgbClr val="FAC77D"/>
            </a:gs>
            <a:gs pos="61000">
              <a:srgbClr val="FBA97D"/>
            </a:gs>
            <a:gs pos="82001">
              <a:srgbClr val="FBD49C"/>
            </a:gs>
            <a:gs pos="100000">
              <a:srgbClr val="FEE7F2"/>
            </a:gs>
          </a:gsLst>
          <a:lin ang="5400000" scaled="0"/>
        </a:gradFill>
      </dgm:spPr>
      <dgm:t>
        <a:bodyPr/>
        <a:lstStyle/>
        <a:p>
          <a:pPr rtl="0"/>
          <a:r>
            <a:rPr lang="zh-CN" dirty="0" smtClean="0"/>
            <a:t>自我形象</a:t>
          </a:r>
          <a:endParaRPr lang="en-US" dirty="0"/>
        </a:p>
      </dgm:t>
    </dgm:pt>
    <dgm:pt modelId="{268A7BA3-3CD4-4FF8-8E9E-98EBA15B0DF8}" type="parTrans" cxnId="{8254FFDA-6AE4-45F2-9C08-40161F07D4A4}">
      <dgm:prSet/>
      <dgm:spPr/>
      <dgm:t>
        <a:bodyPr/>
        <a:lstStyle/>
        <a:p>
          <a:endParaRPr lang="zh-CN" altLang="en-US"/>
        </a:p>
      </dgm:t>
    </dgm:pt>
    <dgm:pt modelId="{0FB94713-D357-4EA1-96D2-48C3EC1105FE}" type="sibTrans" cxnId="{8254FFDA-6AE4-45F2-9C08-40161F07D4A4}">
      <dgm:prSet/>
      <dgm:spPr/>
      <dgm:t>
        <a:bodyPr/>
        <a:lstStyle/>
        <a:p>
          <a:endParaRPr lang="zh-CN" altLang="en-US"/>
        </a:p>
      </dgm:t>
    </dgm:pt>
    <dgm:pt modelId="{B361934E-B59F-4ECD-AFA6-C394DBB674DC}">
      <dgm:prSet/>
      <dgm:spPr>
        <a:gradFill rotWithShape="0">
          <a:gsLst>
            <a:gs pos="0">
              <a:srgbClr val="FBEAC7"/>
            </a:gs>
            <a:gs pos="17999">
              <a:srgbClr val="FEE7F2"/>
            </a:gs>
            <a:gs pos="36000">
              <a:srgbClr val="FAC77D"/>
            </a:gs>
            <a:gs pos="61000">
              <a:srgbClr val="FBA97D"/>
            </a:gs>
            <a:gs pos="82001">
              <a:srgbClr val="FBD49C"/>
            </a:gs>
            <a:gs pos="100000">
              <a:srgbClr val="FEE7F2"/>
            </a:gs>
          </a:gsLst>
          <a:lin ang="5400000" scaled="0"/>
        </a:gradFill>
      </dgm:spPr>
      <dgm:t>
        <a:bodyPr/>
        <a:lstStyle/>
        <a:p>
          <a:pPr rtl="0"/>
          <a:r>
            <a:rPr lang="zh-CN" dirty="0" smtClean="0"/>
            <a:t>个性、品质</a:t>
          </a:r>
          <a:endParaRPr lang="en-US" dirty="0"/>
        </a:p>
      </dgm:t>
    </dgm:pt>
    <dgm:pt modelId="{21FFFFF4-728A-4976-ABA0-317F04B1E6C6}" type="parTrans" cxnId="{5B4534CF-50D5-4D7A-AD68-A8DDD036E245}">
      <dgm:prSet/>
      <dgm:spPr/>
      <dgm:t>
        <a:bodyPr/>
        <a:lstStyle/>
        <a:p>
          <a:endParaRPr lang="zh-CN" altLang="en-US"/>
        </a:p>
      </dgm:t>
    </dgm:pt>
    <dgm:pt modelId="{62B25D6E-FC4B-4ADF-B7E8-284949350247}" type="sibTrans" cxnId="{5B4534CF-50D5-4D7A-AD68-A8DDD036E245}">
      <dgm:prSet/>
      <dgm:spPr/>
      <dgm:t>
        <a:bodyPr/>
        <a:lstStyle/>
        <a:p>
          <a:endParaRPr lang="zh-CN" altLang="en-US"/>
        </a:p>
      </dgm:t>
    </dgm:pt>
    <dgm:pt modelId="{7AD8283C-82D2-4030-A3A3-351CEC82BE2F}">
      <dgm:prSet/>
      <dgm:spPr>
        <a:gradFill rotWithShape="0">
          <a:gsLst>
            <a:gs pos="0">
              <a:srgbClr val="FBEAC7"/>
            </a:gs>
            <a:gs pos="17999">
              <a:srgbClr val="FEE7F2"/>
            </a:gs>
            <a:gs pos="36000">
              <a:srgbClr val="FAC77D"/>
            </a:gs>
            <a:gs pos="61000">
              <a:srgbClr val="FBA97D"/>
            </a:gs>
            <a:gs pos="82001">
              <a:srgbClr val="FBD49C"/>
            </a:gs>
            <a:gs pos="100000">
              <a:srgbClr val="FEE7F2"/>
            </a:gs>
          </a:gsLst>
          <a:lin ang="5400000" scaled="0"/>
        </a:gradFill>
      </dgm:spPr>
      <dgm:t>
        <a:bodyPr/>
        <a:lstStyle/>
        <a:p>
          <a:pPr rtl="0"/>
          <a:r>
            <a:rPr lang="zh-CN" dirty="0" smtClean="0"/>
            <a:t>内驱力、社会动机</a:t>
          </a:r>
          <a:endParaRPr lang="zh-CN" dirty="0"/>
        </a:p>
      </dgm:t>
    </dgm:pt>
    <dgm:pt modelId="{85B82B91-0AD0-4974-8DB3-6C660009A879}" type="parTrans" cxnId="{8B9DB9AA-FCA5-4E2D-B001-CF17E259E507}">
      <dgm:prSet/>
      <dgm:spPr/>
      <dgm:t>
        <a:bodyPr/>
        <a:lstStyle/>
        <a:p>
          <a:endParaRPr lang="zh-CN" altLang="en-US"/>
        </a:p>
      </dgm:t>
    </dgm:pt>
    <dgm:pt modelId="{7BE10D8B-4B06-45DB-83D4-9124CBDAEBA1}" type="sibTrans" cxnId="{8B9DB9AA-FCA5-4E2D-B001-CF17E259E507}">
      <dgm:prSet/>
      <dgm:spPr/>
      <dgm:t>
        <a:bodyPr/>
        <a:lstStyle/>
        <a:p>
          <a:endParaRPr lang="zh-CN" altLang="en-US"/>
        </a:p>
      </dgm:t>
    </dgm:pt>
    <dgm:pt modelId="{65A5DDD2-F96E-435E-B31C-4942BEF44F56}" type="pres">
      <dgm:prSet presAssocID="{8314A1D0-9934-4567-8FA1-82E7DB0F3029}" presName="Name0" presStyleCnt="0">
        <dgm:presLayoutVars>
          <dgm:dir/>
          <dgm:animLvl val="lvl"/>
          <dgm:resizeHandles val="exact"/>
        </dgm:presLayoutVars>
      </dgm:prSet>
      <dgm:spPr/>
      <dgm:t>
        <a:bodyPr/>
        <a:lstStyle/>
        <a:p>
          <a:endParaRPr lang="zh-CN" altLang="en-US"/>
        </a:p>
      </dgm:t>
    </dgm:pt>
    <dgm:pt modelId="{45266ABF-3F9D-4899-B6D6-9E8A9EF343C4}" type="pres">
      <dgm:prSet presAssocID="{817AA245-2B33-4CBF-8F01-780D1CC627FB}" presName="Name8" presStyleCnt="0"/>
      <dgm:spPr/>
    </dgm:pt>
    <dgm:pt modelId="{F50E7061-9F41-4794-B9DD-111E12BB16EA}" type="pres">
      <dgm:prSet presAssocID="{817AA245-2B33-4CBF-8F01-780D1CC627FB}" presName="level" presStyleLbl="node1" presStyleIdx="0" presStyleCnt="6">
        <dgm:presLayoutVars>
          <dgm:chMax val="1"/>
          <dgm:bulletEnabled val="1"/>
        </dgm:presLayoutVars>
      </dgm:prSet>
      <dgm:spPr/>
      <dgm:t>
        <a:bodyPr/>
        <a:lstStyle/>
        <a:p>
          <a:endParaRPr lang="zh-CN" altLang="en-US"/>
        </a:p>
      </dgm:t>
    </dgm:pt>
    <dgm:pt modelId="{100B6523-4153-47ED-8206-720B166D9FC6}" type="pres">
      <dgm:prSet presAssocID="{817AA245-2B33-4CBF-8F01-780D1CC627FB}" presName="levelTx" presStyleLbl="revTx" presStyleIdx="0" presStyleCnt="0">
        <dgm:presLayoutVars>
          <dgm:chMax val="1"/>
          <dgm:bulletEnabled val="1"/>
        </dgm:presLayoutVars>
      </dgm:prSet>
      <dgm:spPr/>
      <dgm:t>
        <a:bodyPr/>
        <a:lstStyle/>
        <a:p>
          <a:endParaRPr lang="zh-CN" altLang="en-US"/>
        </a:p>
      </dgm:t>
    </dgm:pt>
    <dgm:pt modelId="{717C3562-929F-44D8-8077-46387A692EF8}" type="pres">
      <dgm:prSet presAssocID="{E1D8931C-FA87-4CC6-96D6-8606A587B582}" presName="Name8" presStyleCnt="0"/>
      <dgm:spPr/>
    </dgm:pt>
    <dgm:pt modelId="{F9DD76E0-932D-4B68-83C5-131F43A166F6}" type="pres">
      <dgm:prSet presAssocID="{E1D8931C-FA87-4CC6-96D6-8606A587B582}" presName="level" presStyleLbl="node1" presStyleIdx="1" presStyleCnt="6">
        <dgm:presLayoutVars>
          <dgm:chMax val="1"/>
          <dgm:bulletEnabled val="1"/>
        </dgm:presLayoutVars>
      </dgm:prSet>
      <dgm:spPr/>
      <dgm:t>
        <a:bodyPr/>
        <a:lstStyle/>
        <a:p>
          <a:endParaRPr lang="zh-CN" altLang="en-US"/>
        </a:p>
      </dgm:t>
    </dgm:pt>
    <dgm:pt modelId="{1B1DE319-2F98-40AB-BAE1-CCA11AAFBE54}" type="pres">
      <dgm:prSet presAssocID="{E1D8931C-FA87-4CC6-96D6-8606A587B582}" presName="levelTx" presStyleLbl="revTx" presStyleIdx="0" presStyleCnt="0">
        <dgm:presLayoutVars>
          <dgm:chMax val="1"/>
          <dgm:bulletEnabled val="1"/>
        </dgm:presLayoutVars>
      </dgm:prSet>
      <dgm:spPr/>
      <dgm:t>
        <a:bodyPr/>
        <a:lstStyle/>
        <a:p>
          <a:endParaRPr lang="zh-CN" altLang="en-US"/>
        </a:p>
      </dgm:t>
    </dgm:pt>
    <dgm:pt modelId="{1927D6DC-A8BB-483D-8D3E-B5EF42E276C6}" type="pres">
      <dgm:prSet presAssocID="{75447F07-F746-4C74-8D52-BACDC0BFCECA}" presName="Name8" presStyleCnt="0"/>
      <dgm:spPr/>
    </dgm:pt>
    <dgm:pt modelId="{F00F50C7-1243-4643-9651-39B6CA02F69A}" type="pres">
      <dgm:prSet presAssocID="{75447F07-F746-4C74-8D52-BACDC0BFCECA}" presName="level" presStyleLbl="node1" presStyleIdx="2" presStyleCnt="6">
        <dgm:presLayoutVars>
          <dgm:chMax val="1"/>
          <dgm:bulletEnabled val="1"/>
        </dgm:presLayoutVars>
      </dgm:prSet>
      <dgm:spPr/>
      <dgm:t>
        <a:bodyPr/>
        <a:lstStyle/>
        <a:p>
          <a:endParaRPr lang="zh-CN" altLang="en-US"/>
        </a:p>
      </dgm:t>
    </dgm:pt>
    <dgm:pt modelId="{54F85D3C-467C-4F5E-B0BB-6CEF70CA26B6}" type="pres">
      <dgm:prSet presAssocID="{75447F07-F746-4C74-8D52-BACDC0BFCECA}" presName="levelTx" presStyleLbl="revTx" presStyleIdx="0" presStyleCnt="0">
        <dgm:presLayoutVars>
          <dgm:chMax val="1"/>
          <dgm:bulletEnabled val="1"/>
        </dgm:presLayoutVars>
      </dgm:prSet>
      <dgm:spPr/>
      <dgm:t>
        <a:bodyPr/>
        <a:lstStyle/>
        <a:p>
          <a:endParaRPr lang="zh-CN" altLang="en-US"/>
        </a:p>
      </dgm:t>
    </dgm:pt>
    <dgm:pt modelId="{79B8134D-AA8A-4676-8A37-602B1CE087C8}" type="pres">
      <dgm:prSet presAssocID="{FC52E0C6-42AD-43FB-B537-BB45F926976E}" presName="Name8" presStyleCnt="0"/>
      <dgm:spPr/>
    </dgm:pt>
    <dgm:pt modelId="{CCF146B9-61E5-431C-9AF6-AE39BF80E359}" type="pres">
      <dgm:prSet presAssocID="{FC52E0C6-42AD-43FB-B537-BB45F926976E}" presName="level" presStyleLbl="node1" presStyleIdx="3" presStyleCnt="6">
        <dgm:presLayoutVars>
          <dgm:chMax val="1"/>
          <dgm:bulletEnabled val="1"/>
        </dgm:presLayoutVars>
      </dgm:prSet>
      <dgm:spPr/>
      <dgm:t>
        <a:bodyPr/>
        <a:lstStyle/>
        <a:p>
          <a:endParaRPr lang="zh-CN" altLang="en-US"/>
        </a:p>
      </dgm:t>
    </dgm:pt>
    <dgm:pt modelId="{C71ABDE2-34E6-4F5D-8381-B5704F23AA68}" type="pres">
      <dgm:prSet presAssocID="{FC52E0C6-42AD-43FB-B537-BB45F926976E}" presName="levelTx" presStyleLbl="revTx" presStyleIdx="0" presStyleCnt="0">
        <dgm:presLayoutVars>
          <dgm:chMax val="1"/>
          <dgm:bulletEnabled val="1"/>
        </dgm:presLayoutVars>
      </dgm:prSet>
      <dgm:spPr/>
      <dgm:t>
        <a:bodyPr/>
        <a:lstStyle/>
        <a:p>
          <a:endParaRPr lang="zh-CN" altLang="en-US"/>
        </a:p>
      </dgm:t>
    </dgm:pt>
    <dgm:pt modelId="{C1E7D178-AAD7-437C-9032-9A4662753D45}" type="pres">
      <dgm:prSet presAssocID="{B361934E-B59F-4ECD-AFA6-C394DBB674DC}" presName="Name8" presStyleCnt="0"/>
      <dgm:spPr/>
    </dgm:pt>
    <dgm:pt modelId="{6F2CDAF4-9EB6-4C00-9305-3DFF75601177}" type="pres">
      <dgm:prSet presAssocID="{B361934E-B59F-4ECD-AFA6-C394DBB674DC}" presName="level" presStyleLbl="node1" presStyleIdx="4" presStyleCnt="6">
        <dgm:presLayoutVars>
          <dgm:chMax val="1"/>
          <dgm:bulletEnabled val="1"/>
        </dgm:presLayoutVars>
      </dgm:prSet>
      <dgm:spPr/>
      <dgm:t>
        <a:bodyPr/>
        <a:lstStyle/>
        <a:p>
          <a:endParaRPr lang="zh-CN" altLang="en-US"/>
        </a:p>
      </dgm:t>
    </dgm:pt>
    <dgm:pt modelId="{D93E6F3B-FC3B-49FE-B5EF-017CE5B2CBE5}" type="pres">
      <dgm:prSet presAssocID="{B361934E-B59F-4ECD-AFA6-C394DBB674DC}" presName="levelTx" presStyleLbl="revTx" presStyleIdx="0" presStyleCnt="0">
        <dgm:presLayoutVars>
          <dgm:chMax val="1"/>
          <dgm:bulletEnabled val="1"/>
        </dgm:presLayoutVars>
      </dgm:prSet>
      <dgm:spPr/>
      <dgm:t>
        <a:bodyPr/>
        <a:lstStyle/>
        <a:p>
          <a:endParaRPr lang="zh-CN" altLang="en-US"/>
        </a:p>
      </dgm:t>
    </dgm:pt>
    <dgm:pt modelId="{28036C07-9B4F-4431-840E-318A711FCAF7}" type="pres">
      <dgm:prSet presAssocID="{7AD8283C-82D2-4030-A3A3-351CEC82BE2F}" presName="Name8" presStyleCnt="0"/>
      <dgm:spPr/>
    </dgm:pt>
    <dgm:pt modelId="{A568B95C-00A4-49BE-8614-1D7761073EB0}" type="pres">
      <dgm:prSet presAssocID="{7AD8283C-82D2-4030-A3A3-351CEC82BE2F}" presName="level" presStyleLbl="node1" presStyleIdx="5" presStyleCnt="6">
        <dgm:presLayoutVars>
          <dgm:chMax val="1"/>
          <dgm:bulletEnabled val="1"/>
        </dgm:presLayoutVars>
      </dgm:prSet>
      <dgm:spPr/>
      <dgm:t>
        <a:bodyPr/>
        <a:lstStyle/>
        <a:p>
          <a:endParaRPr lang="zh-CN" altLang="en-US"/>
        </a:p>
      </dgm:t>
    </dgm:pt>
    <dgm:pt modelId="{95080124-A398-449F-9531-D9711F2C926D}" type="pres">
      <dgm:prSet presAssocID="{7AD8283C-82D2-4030-A3A3-351CEC82BE2F}" presName="levelTx" presStyleLbl="revTx" presStyleIdx="0" presStyleCnt="0">
        <dgm:presLayoutVars>
          <dgm:chMax val="1"/>
          <dgm:bulletEnabled val="1"/>
        </dgm:presLayoutVars>
      </dgm:prSet>
      <dgm:spPr/>
      <dgm:t>
        <a:bodyPr/>
        <a:lstStyle/>
        <a:p>
          <a:endParaRPr lang="zh-CN" altLang="en-US"/>
        </a:p>
      </dgm:t>
    </dgm:pt>
  </dgm:ptLst>
  <dgm:cxnLst>
    <dgm:cxn modelId="{A470DD79-F98E-4490-A33C-1059E761E338}" srcId="{8314A1D0-9934-4567-8FA1-82E7DB0F3029}" destId="{75447F07-F746-4C74-8D52-BACDC0BFCECA}" srcOrd="2" destOrd="0" parTransId="{998C0A52-7745-499D-83FC-0DE4ACCF6267}" sibTransId="{299EE3E3-0CA9-4B32-A091-514EF8F647F1}"/>
    <dgm:cxn modelId="{63B65D4A-BDF1-4911-A647-E7DB4563E9D2}" type="presOf" srcId="{B361934E-B59F-4ECD-AFA6-C394DBB674DC}" destId="{D93E6F3B-FC3B-49FE-B5EF-017CE5B2CBE5}" srcOrd="1" destOrd="0" presId="urn:microsoft.com/office/officeart/2005/8/layout/pyramid1"/>
    <dgm:cxn modelId="{8254FFDA-6AE4-45F2-9C08-40161F07D4A4}" srcId="{8314A1D0-9934-4567-8FA1-82E7DB0F3029}" destId="{FC52E0C6-42AD-43FB-B537-BB45F926976E}" srcOrd="3" destOrd="0" parTransId="{268A7BA3-3CD4-4FF8-8E9E-98EBA15B0DF8}" sibTransId="{0FB94713-D357-4EA1-96D2-48C3EC1105FE}"/>
    <dgm:cxn modelId="{85806FF4-4190-454C-94C5-4680F391E0FC}" type="presOf" srcId="{817AA245-2B33-4CBF-8F01-780D1CC627FB}" destId="{F50E7061-9F41-4794-B9DD-111E12BB16EA}" srcOrd="0" destOrd="0" presId="urn:microsoft.com/office/officeart/2005/8/layout/pyramid1"/>
    <dgm:cxn modelId="{3C373732-2238-4081-92DE-6A75005F621E}" type="presOf" srcId="{FC52E0C6-42AD-43FB-B537-BB45F926976E}" destId="{C71ABDE2-34E6-4F5D-8381-B5704F23AA68}" srcOrd="1" destOrd="0" presId="urn:microsoft.com/office/officeart/2005/8/layout/pyramid1"/>
    <dgm:cxn modelId="{3A0F8DBC-1551-408B-B03A-C074D752D336}" type="presOf" srcId="{FC52E0C6-42AD-43FB-B537-BB45F926976E}" destId="{CCF146B9-61E5-431C-9AF6-AE39BF80E359}" srcOrd="0" destOrd="0" presId="urn:microsoft.com/office/officeart/2005/8/layout/pyramid1"/>
    <dgm:cxn modelId="{CA0CA249-F1FE-4E35-AC58-C038F82BEC28}" type="presOf" srcId="{75447F07-F746-4C74-8D52-BACDC0BFCECA}" destId="{F00F50C7-1243-4643-9651-39B6CA02F69A}" srcOrd="0" destOrd="0" presId="urn:microsoft.com/office/officeart/2005/8/layout/pyramid1"/>
    <dgm:cxn modelId="{8B9DB9AA-FCA5-4E2D-B001-CF17E259E507}" srcId="{8314A1D0-9934-4567-8FA1-82E7DB0F3029}" destId="{7AD8283C-82D2-4030-A3A3-351CEC82BE2F}" srcOrd="5" destOrd="0" parTransId="{85B82B91-0AD0-4974-8DB3-6C660009A879}" sibTransId="{7BE10D8B-4B06-45DB-83D4-9124CBDAEBA1}"/>
    <dgm:cxn modelId="{4982F411-DDF4-4EC2-B48E-AEEB9C02D824}" type="presOf" srcId="{7AD8283C-82D2-4030-A3A3-351CEC82BE2F}" destId="{A568B95C-00A4-49BE-8614-1D7761073EB0}" srcOrd="0" destOrd="0" presId="urn:microsoft.com/office/officeart/2005/8/layout/pyramid1"/>
    <dgm:cxn modelId="{CEEA2DDE-02BA-43E5-B025-D09598B574BE}" srcId="{8314A1D0-9934-4567-8FA1-82E7DB0F3029}" destId="{817AA245-2B33-4CBF-8F01-780D1CC627FB}" srcOrd="0" destOrd="0" parTransId="{B7F37D16-340A-4E14-B5C1-BFE314527309}" sibTransId="{33F0D276-78DD-47A8-BFA6-F8174B9A6876}"/>
    <dgm:cxn modelId="{4783148D-2BB3-4EDF-9FD8-D8F44A09C611}" type="presOf" srcId="{E1D8931C-FA87-4CC6-96D6-8606A587B582}" destId="{F9DD76E0-932D-4B68-83C5-131F43A166F6}" srcOrd="0" destOrd="0" presId="urn:microsoft.com/office/officeart/2005/8/layout/pyramid1"/>
    <dgm:cxn modelId="{5B4534CF-50D5-4D7A-AD68-A8DDD036E245}" srcId="{8314A1D0-9934-4567-8FA1-82E7DB0F3029}" destId="{B361934E-B59F-4ECD-AFA6-C394DBB674DC}" srcOrd="4" destOrd="0" parTransId="{21FFFFF4-728A-4976-ABA0-317F04B1E6C6}" sibTransId="{62B25D6E-FC4B-4ADF-B7E8-284949350247}"/>
    <dgm:cxn modelId="{255B243C-E4CA-480C-9709-AA15778CFAFF}" type="presOf" srcId="{E1D8931C-FA87-4CC6-96D6-8606A587B582}" destId="{1B1DE319-2F98-40AB-BAE1-CCA11AAFBE54}" srcOrd="1" destOrd="0" presId="urn:microsoft.com/office/officeart/2005/8/layout/pyramid1"/>
    <dgm:cxn modelId="{9BAF1FC5-F73F-4726-97E2-7E1FB9B7C1EB}" type="presOf" srcId="{7AD8283C-82D2-4030-A3A3-351CEC82BE2F}" destId="{95080124-A398-449F-9531-D9711F2C926D}" srcOrd="1" destOrd="0" presId="urn:microsoft.com/office/officeart/2005/8/layout/pyramid1"/>
    <dgm:cxn modelId="{B4D19CC0-45E4-4CE8-8440-EA6475467F37}" type="presOf" srcId="{8314A1D0-9934-4567-8FA1-82E7DB0F3029}" destId="{65A5DDD2-F96E-435E-B31C-4942BEF44F56}" srcOrd="0" destOrd="0" presId="urn:microsoft.com/office/officeart/2005/8/layout/pyramid1"/>
    <dgm:cxn modelId="{F9C7A9F6-A5A5-4E58-BE09-0FC7C2C090FC}" type="presOf" srcId="{B361934E-B59F-4ECD-AFA6-C394DBB674DC}" destId="{6F2CDAF4-9EB6-4C00-9305-3DFF75601177}" srcOrd="0" destOrd="0" presId="urn:microsoft.com/office/officeart/2005/8/layout/pyramid1"/>
    <dgm:cxn modelId="{7AB913DA-4A68-46B7-A2D7-716F89533D84}" srcId="{8314A1D0-9934-4567-8FA1-82E7DB0F3029}" destId="{E1D8931C-FA87-4CC6-96D6-8606A587B582}" srcOrd="1" destOrd="0" parTransId="{1EEAAD0D-2FFB-48EE-BE24-86B0CF564031}" sibTransId="{8642E648-E9FB-4074-BE04-9AB3EC07AC8C}"/>
    <dgm:cxn modelId="{2B2024D9-E5D1-4FE3-AC82-02CD764C8CF4}" type="presOf" srcId="{817AA245-2B33-4CBF-8F01-780D1CC627FB}" destId="{100B6523-4153-47ED-8206-720B166D9FC6}" srcOrd="1" destOrd="0" presId="urn:microsoft.com/office/officeart/2005/8/layout/pyramid1"/>
    <dgm:cxn modelId="{D657255B-B0CF-4B8B-9C02-7D4B0838A4A3}" type="presOf" srcId="{75447F07-F746-4C74-8D52-BACDC0BFCECA}" destId="{54F85D3C-467C-4F5E-B0BB-6CEF70CA26B6}" srcOrd="1" destOrd="0" presId="urn:microsoft.com/office/officeart/2005/8/layout/pyramid1"/>
    <dgm:cxn modelId="{9ED1EF54-72AC-4BED-B45C-E5BEF0A2D255}" type="presParOf" srcId="{65A5DDD2-F96E-435E-B31C-4942BEF44F56}" destId="{45266ABF-3F9D-4899-B6D6-9E8A9EF343C4}" srcOrd="0" destOrd="0" presId="urn:microsoft.com/office/officeart/2005/8/layout/pyramid1"/>
    <dgm:cxn modelId="{29B26B93-FDDA-4D42-9DB7-73F690E03BDC}" type="presParOf" srcId="{45266ABF-3F9D-4899-B6D6-9E8A9EF343C4}" destId="{F50E7061-9F41-4794-B9DD-111E12BB16EA}" srcOrd="0" destOrd="0" presId="urn:microsoft.com/office/officeart/2005/8/layout/pyramid1"/>
    <dgm:cxn modelId="{43B23CAE-3C4B-4445-883A-00C13097EEE0}" type="presParOf" srcId="{45266ABF-3F9D-4899-B6D6-9E8A9EF343C4}" destId="{100B6523-4153-47ED-8206-720B166D9FC6}" srcOrd="1" destOrd="0" presId="urn:microsoft.com/office/officeart/2005/8/layout/pyramid1"/>
    <dgm:cxn modelId="{49817208-0BB3-4FEC-9932-FED1127699CB}" type="presParOf" srcId="{65A5DDD2-F96E-435E-B31C-4942BEF44F56}" destId="{717C3562-929F-44D8-8077-46387A692EF8}" srcOrd="1" destOrd="0" presId="urn:microsoft.com/office/officeart/2005/8/layout/pyramid1"/>
    <dgm:cxn modelId="{CDDC3BA8-D9C3-4F34-B75A-07567E9F391C}" type="presParOf" srcId="{717C3562-929F-44D8-8077-46387A692EF8}" destId="{F9DD76E0-932D-4B68-83C5-131F43A166F6}" srcOrd="0" destOrd="0" presId="urn:microsoft.com/office/officeart/2005/8/layout/pyramid1"/>
    <dgm:cxn modelId="{7A4BEEE6-69F3-4FC0-ADA2-9E76B42F2724}" type="presParOf" srcId="{717C3562-929F-44D8-8077-46387A692EF8}" destId="{1B1DE319-2F98-40AB-BAE1-CCA11AAFBE54}" srcOrd="1" destOrd="0" presId="urn:microsoft.com/office/officeart/2005/8/layout/pyramid1"/>
    <dgm:cxn modelId="{1FEDC3D6-7362-42EE-88AB-EB869DFB9846}" type="presParOf" srcId="{65A5DDD2-F96E-435E-B31C-4942BEF44F56}" destId="{1927D6DC-A8BB-483D-8D3E-B5EF42E276C6}" srcOrd="2" destOrd="0" presId="urn:microsoft.com/office/officeart/2005/8/layout/pyramid1"/>
    <dgm:cxn modelId="{28C8F484-8AF4-4B1F-BFDF-A5F1ADA244AB}" type="presParOf" srcId="{1927D6DC-A8BB-483D-8D3E-B5EF42E276C6}" destId="{F00F50C7-1243-4643-9651-39B6CA02F69A}" srcOrd="0" destOrd="0" presId="urn:microsoft.com/office/officeart/2005/8/layout/pyramid1"/>
    <dgm:cxn modelId="{69CABEEF-F955-4524-8C05-87D3F161F776}" type="presParOf" srcId="{1927D6DC-A8BB-483D-8D3E-B5EF42E276C6}" destId="{54F85D3C-467C-4F5E-B0BB-6CEF70CA26B6}" srcOrd="1" destOrd="0" presId="urn:microsoft.com/office/officeart/2005/8/layout/pyramid1"/>
    <dgm:cxn modelId="{DE63AC20-50AB-4FE9-BF20-87E9CAEB86CE}" type="presParOf" srcId="{65A5DDD2-F96E-435E-B31C-4942BEF44F56}" destId="{79B8134D-AA8A-4676-8A37-602B1CE087C8}" srcOrd="3" destOrd="0" presId="urn:microsoft.com/office/officeart/2005/8/layout/pyramid1"/>
    <dgm:cxn modelId="{6AFBA6B2-D9ED-4E2E-BAF3-A5286690F60B}" type="presParOf" srcId="{79B8134D-AA8A-4676-8A37-602B1CE087C8}" destId="{CCF146B9-61E5-431C-9AF6-AE39BF80E359}" srcOrd="0" destOrd="0" presId="urn:microsoft.com/office/officeart/2005/8/layout/pyramid1"/>
    <dgm:cxn modelId="{2DF46031-B44A-4A75-882B-4A0642E78336}" type="presParOf" srcId="{79B8134D-AA8A-4676-8A37-602B1CE087C8}" destId="{C71ABDE2-34E6-4F5D-8381-B5704F23AA68}" srcOrd="1" destOrd="0" presId="urn:microsoft.com/office/officeart/2005/8/layout/pyramid1"/>
    <dgm:cxn modelId="{633E3A80-7D4A-4CA8-8BD6-BA7BCF4BB2A2}" type="presParOf" srcId="{65A5DDD2-F96E-435E-B31C-4942BEF44F56}" destId="{C1E7D178-AAD7-437C-9032-9A4662753D45}" srcOrd="4" destOrd="0" presId="urn:microsoft.com/office/officeart/2005/8/layout/pyramid1"/>
    <dgm:cxn modelId="{D880DBCB-85DB-4A58-A8FB-948882A53A22}" type="presParOf" srcId="{C1E7D178-AAD7-437C-9032-9A4662753D45}" destId="{6F2CDAF4-9EB6-4C00-9305-3DFF75601177}" srcOrd="0" destOrd="0" presId="urn:microsoft.com/office/officeart/2005/8/layout/pyramid1"/>
    <dgm:cxn modelId="{E77DC9A0-37D2-4684-9959-ACECFB7A2854}" type="presParOf" srcId="{C1E7D178-AAD7-437C-9032-9A4662753D45}" destId="{D93E6F3B-FC3B-49FE-B5EF-017CE5B2CBE5}" srcOrd="1" destOrd="0" presId="urn:microsoft.com/office/officeart/2005/8/layout/pyramid1"/>
    <dgm:cxn modelId="{4E18B702-6BBB-4D22-9460-32663EBF2C88}" type="presParOf" srcId="{65A5DDD2-F96E-435E-B31C-4942BEF44F56}" destId="{28036C07-9B4F-4431-840E-318A711FCAF7}" srcOrd="5" destOrd="0" presId="urn:microsoft.com/office/officeart/2005/8/layout/pyramid1"/>
    <dgm:cxn modelId="{B875620B-5FC7-4AEE-8F91-FC7B1650EFC0}" type="presParOf" srcId="{28036C07-9B4F-4431-840E-318A711FCAF7}" destId="{A568B95C-00A4-49BE-8614-1D7761073EB0}" srcOrd="0" destOrd="0" presId="urn:microsoft.com/office/officeart/2005/8/layout/pyramid1"/>
    <dgm:cxn modelId="{8F83CD2B-0C3F-4C3D-92AB-FC26AA59A7C1}" type="presParOf" srcId="{28036C07-9B4F-4431-840E-318A711FCAF7}" destId="{95080124-A398-449F-9531-D9711F2C926D}" srcOrd="1" destOrd="0" presId="urn:microsoft.com/office/officeart/2005/8/layout/pyramid1"/>
  </dgm:cxnLst>
  <dgm:bg/>
  <dgm:whole/>
</dgm:dataModel>
</file>

<file path=ppt/diagrams/data4.xml><?xml version="1.0" encoding="utf-8"?>
<dgm:dataModel xmlns:dgm="http://schemas.openxmlformats.org/drawingml/2006/diagram" xmlns:a="http://schemas.openxmlformats.org/drawingml/2006/main">
  <dgm:ptLst>
    <dgm:pt modelId="{FFC3DFC6-3CA1-41B2-8405-130A5ABCDA5D}" type="doc">
      <dgm:prSet loTypeId="urn:microsoft.com/office/officeart/2005/8/layout/target1" loCatId="relationship" qsTypeId="urn:microsoft.com/office/officeart/2005/8/quickstyle/simple1" qsCatId="simple" csTypeId="urn:microsoft.com/office/officeart/2005/8/colors/accent1_2" csCatId="accent1" phldr="1"/>
      <dgm:spPr/>
    </dgm:pt>
    <dgm:pt modelId="{2E6D0566-006B-4B40-B9B8-75B79CB1B778}">
      <dgm:prSet phldrT="[文本]" custT="1"/>
      <dgm:spPr/>
      <dgm:t>
        <a:bodyPr/>
        <a:lstStyle/>
        <a:p>
          <a:r>
            <a:rPr lang="zh-CN" altLang="en-US" sz="2000" dirty="0" smtClean="0"/>
            <a:t>     </a:t>
          </a:r>
          <a:r>
            <a:rPr lang="zh-CN" altLang="en-US" sz="2000" dirty="0" smtClean="0">
              <a:solidFill>
                <a:srgbClr val="FF0000"/>
              </a:solidFill>
            </a:rPr>
            <a:t>难以评价与后天习得</a:t>
          </a:r>
          <a:endParaRPr lang="zh-CN" altLang="en-US" sz="2000" dirty="0">
            <a:solidFill>
              <a:srgbClr val="FF0000"/>
            </a:solidFill>
          </a:endParaRPr>
        </a:p>
      </dgm:t>
    </dgm:pt>
    <dgm:pt modelId="{8DE9DCFE-2B98-46A6-BFFE-A667F0A9FC65}" type="parTrans" cxnId="{93DA8685-2D90-40CF-9824-1702BB2E31B8}">
      <dgm:prSet/>
      <dgm:spPr/>
      <dgm:t>
        <a:bodyPr/>
        <a:lstStyle/>
        <a:p>
          <a:endParaRPr lang="zh-CN" altLang="en-US"/>
        </a:p>
      </dgm:t>
    </dgm:pt>
    <dgm:pt modelId="{FFCA2B9A-D95A-47A2-ADA6-E0260609B283}" type="sibTrans" cxnId="{93DA8685-2D90-40CF-9824-1702BB2E31B8}">
      <dgm:prSet/>
      <dgm:spPr/>
      <dgm:t>
        <a:bodyPr/>
        <a:lstStyle/>
        <a:p>
          <a:endParaRPr lang="zh-CN" altLang="en-US"/>
        </a:p>
      </dgm:t>
    </dgm:pt>
    <dgm:pt modelId="{BD9AA82B-BCEF-463D-B97A-58D55B32361C}">
      <dgm:prSet phldrT="[文本]" custT="1"/>
      <dgm:spPr/>
      <dgm:t>
        <a:bodyPr/>
        <a:lstStyle/>
        <a:p>
          <a:r>
            <a:rPr lang="zh-CN" altLang="en-US" sz="2000" dirty="0" smtClean="0">
              <a:solidFill>
                <a:srgbClr val="FF0000"/>
              </a:solidFill>
            </a:rPr>
            <a:t>难以评价与后天习得</a:t>
          </a:r>
          <a:endParaRPr lang="zh-CN" altLang="en-US" sz="2000" dirty="0">
            <a:solidFill>
              <a:srgbClr val="FF0000"/>
            </a:solidFill>
          </a:endParaRPr>
        </a:p>
      </dgm:t>
    </dgm:pt>
    <dgm:pt modelId="{333DCF0A-3D97-4D45-B501-18D8A51C354F}" type="parTrans" cxnId="{7DEED888-BEDF-4883-874D-D96E80B7C2E3}">
      <dgm:prSet/>
      <dgm:spPr/>
      <dgm:t>
        <a:bodyPr/>
        <a:lstStyle/>
        <a:p>
          <a:endParaRPr lang="zh-CN" altLang="en-US"/>
        </a:p>
      </dgm:t>
    </dgm:pt>
    <dgm:pt modelId="{6977DCFE-A69B-4D5D-8953-B09B149D40B6}" type="sibTrans" cxnId="{7DEED888-BEDF-4883-874D-D96E80B7C2E3}">
      <dgm:prSet/>
      <dgm:spPr/>
      <dgm:t>
        <a:bodyPr/>
        <a:lstStyle/>
        <a:p>
          <a:endParaRPr lang="zh-CN" altLang="en-US"/>
        </a:p>
      </dgm:t>
    </dgm:pt>
    <dgm:pt modelId="{4F632102-56C3-434E-9ABF-A81A3645F0B7}">
      <dgm:prSet phldrT="[文本]" custT="1"/>
      <dgm:spPr/>
      <dgm:t>
        <a:bodyPr/>
        <a:lstStyle/>
        <a:p>
          <a:r>
            <a:rPr lang="zh-CN" altLang="en-US" sz="2000" dirty="0" smtClean="0">
              <a:solidFill>
                <a:srgbClr val="FF0000"/>
              </a:solidFill>
            </a:rPr>
            <a:t>  易于培养与评价</a:t>
          </a:r>
          <a:endParaRPr lang="zh-CN" altLang="en-US" sz="2000" dirty="0">
            <a:solidFill>
              <a:srgbClr val="FF0000"/>
            </a:solidFill>
          </a:endParaRPr>
        </a:p>
      </dgm:t>
    </dgm:pt>
    <dgm:pt modelId="{58805C28-917B-40EE-A6B5-E78BF61AB8FB}" type="parTrans" cxnId="{578C873D-405E-4BBC-B9B9-4C5020A596EB}">
      <dgm:prSet/>
      <dgm:spPr/>
      <dgm:t>
        <a:bodyPr/>
        <a:lstStyle/>
        <a:p>
          <a:endParaRPr lang="zh-CN" altLang="en-US"/>
        </a:p>
      </dgm:t>
    </dgm:pt>
    <dgm:pt modelId="{E293E216-C11C-447B-96CC-430E61C1250C}" type="sibTrans" cxnId="{578C873D-405E-4BBC-B9B9-4C5020A596EB}">
      <dgm:prSet/>
      <dgm:spPr/>
      <dgm:t>
        <a:bodyPr/>
        <a:lstStyle/>
        <a:p>
          <a:endParaRPr lang="zh-CN" altLang="en-US"/>
        </a:p>
      </dgm:t>
    </dgm:pt>
    <dgm:pt modelId="{A87102B0-F79F-4F16-BE8F-D715B27A2336}" type="pres">
      <dgm:prSet presAssocID="{FFC3DFC6-3CA1-41B2-8405-130A5ABCDA5D}" presName="composite" presStyleCnt="0">
        <dgm:presLayoutVars>
          <dgm:chMax val="5"/>
          <dgm:dir/>
          <dgm:resizeHandles val="exact"/>
        </dgm:presLayoutVars>
      </dgm:prSet>
      <dgm:spPr/>
    </dgm:pt>
    <dgm:pt modelId="{41DDB4DB-6126-4FD5-A629-4B3021A935EB}" type="pres">
      <dgm:prSet presAssocID="{2E6D0566-006B-4B40-B9B8-75B79CB1B778}" presName="circle1" presStyleLbl="lnNode1" presStyleIdx="0" presStyleCnt="3" custScaleX="215140" custScaleY="213024" custLinFactNeighborX="2275" custLinFactNeighborY="-36587"/>
      <dgm:spPr>
        <a:solidFill>
          <a:srgbClr val="92D050"/>
        </a:solidFill>
      </dgm:spPr>
    </dgm:pt>
    <dgm:pt modelId="{1D460CF6-F3A7-4087-A8E5-A4FACF39ED10}" type="pres">
      <dgm:prSet presAssocID="{2E6D0566-006B-4B40-B9B8-75B79CB1B778}" presName="text1" presStyleLbl="revTx" presStyleIdx="0" presStyleCnt="3" custScaleX="169112" custScaleY="64744" custLinFactNeighborX="34728" custLinFactNeighborY="6696">
        <dgm:presLayoutVars>
          <dgm:bulletEnabled val="1"/>
        </dgm:presLayoutVars>
      </dgm:prSet>
      <dgm:spPr/>
      <dgm:t>
        <a:bodyPr/>
        <a:lstStyle/>
        <a:p>
          <a:endParaRPr lang="zh-CN" altLang="en-US"/>
        </a:p>
      </dgm:t>
    </dgm:pt>
    <dgm:pt modelId="{B8A11534-7F36-447D-97EE-9803B7F7A313}" type="pres">
      <dgm:prSet presAssocID="{2E6D0566-006B-4B40-B9B8-75B79CB1B778}" presName="line1" presStyleLbl="callout" presStyleIdx="0" presStyleCnt="6"/>
      <dgm:spPr/>
    </dgm:pt>
    <dgm:pt modelId="{8797D1B7-CEC7-451C-9EDB-CB8425F1C8EB}" type="pres">
      <dgm:prSet presAssocID="{2E6D0566-006B-4B40-B9B8-75B79CB1B778}" presName="d1" presStyleLbl="callout" presStyleIdx="1" presStyleCnt="6"/>
      <dgm:spPr/>
    </dgm:pt>
    <dgm:pt modelId="{2C8A63A8-2D27-4EE4-86EB-C21CF4D275D6}" type="pres">
      <dgm:prSet presAssocID="{BD9AA82B-BCEF-463D-B97A-58D55B32361C}" presName="circle2" presStyleLbl="lnNode1" presStyleIdx="1" presStyleCnt="3" custScaleX="147492" custScaleY="148197" custLinFactNeighborX="1002" custLinFactNeighborY="-10310"/>
      <dgm:spPr>
        <a:solidFill>
          <a:schemeClr val="tx2">
            <a:lumMod val="40000"/>
            <a:lumOff val="60000"/>
          </a:schemeClr>
        </a:solidFill>
      </dgm:spPr>
    </dgm:pt>
    <dgm:pt modelId="{9D85E33E-105F-4284-A891-F6144678F228}" type="pres">
      <dgm:prSet presAssocID="{BD9AA82B-BCEF-463D-B97A-58D55B32361C}" presName="text2" presStyleLbl="revTx" presStyleIdx="1" presStyleCnt="3" custScaleX="135764" custScaleY="49056" custLinFactNeighborX="21478" custLinFactNeighborY="3342">
        <dgm:presLayoutVars>
          <dgm:bulletEnabled val="1"/>
        </dgm:presLayoutVars>
      </dgm:prSet>
      <dgm:spPr/>
      <dgm:t>
        <a:bodyPr/>
        <a:lstStyle/>
        <a:p>
          <a:endParaRPr lang="zh-CN" altLang="en-US"/>
        </a:p>
      </dgm:t>
    </dgm:pt>
    <dgm:pt modelId="{275D9AA9-D44C-466D-BAD4-4E4B99D0B7BF}" type="pres">
      <dgm:prSet presAssocID="{BD9AA82B-BCEF-463D-B97A-58D55B32361C}" presName="line2" presStyleLbl="callout" presStyleIdx="2" presStyleCnt="6"/>
      <dgm:spPr/>
    </dgm:pt>
    <dgm:pt modelId="{89FF13E3-5009-46EB-9D74-81BE2D5AE5FD}" type="pres">
      <dgm:prSet presAssocID="{BD9AA82B-BCEF-463D-B97A-58D55B32361C}" presName="d2" presStyleLbl="callout" presStyleIdx="3" presStyleCnt="6"/>
      <dgm:spPr/>
    </dgm:pt>
    <dgm:pt modelId="{A127EC11-6984-4AFC-A3B9-C852542E66CC}" type="pres">
      <dgm:prSet presAssocID="{4F632102-56C3-434E-9ABF-A81A3645F0B7}" presName="circle3" presStyleLbl="lnNode1" presStyleIdx="2" presStyleCnt="3" custScaleX="138792" custScaleY="133333" custLinFactNeighborX="718" custLinFactNeighborY="-5763"/>
      <dgm:spPr>
        <a:solidFill>
          <a:schemeClr val="accent2">
            <a:lumMod val="60000"/>
            <a:lumOff val="40000"/>
          </a:schemeClr>
        </a:solidFill>
      </dgm:spPr>
    </dgm:pt>
    <dgm:pt modelId="{E2DA9B93-FD8B-49D6-B6CE-2EE8ABBF079E}" type="pres">
      <dgm:prSet presAssocID="{4F632102-56C3-434E-9ABF-A81A3645F0B7}" presName="text3" presStyleLbl="revTx" presStyleIdx="2" presStyleCnt="3" custScaleX="158621" custScaleY="71097" custLinFactNeighborX="29097" custLinFactNeighborY="-740">
        <dgm:presLayoutVars>
          <dgm:bulletEnabled val="1"/>
        </dgm:presLayoutVars>
      </dgm:prSet>
      <dgm:spPr/>
      <dgm:t>
        <a:bodyPr/>
        <a:lstStyle/>
        <a:p>
          <a:endParaRPr lang="zh-CN" altLang="en-US"/>
        </a:p>
      </dgm:t>
    </dgm:pt>
    <dgm:pt modelId="{D9A30BCF-C11B-406B-931E-6B8C34022769}" type="pres">
      <dgm:prSet presAssocID="{4F632102-56C3-434E-9ABF-A81A3645F0B7}" presName="line3" presStyleLbl="callout" presStyleIdx="4" presStyleCnt="6"/>
      <dgm:spPr/>
    </dgm:pt>
    <dgm:pt modelId="{E90D4E35-DB5B-4952-A42B-CE0FD8CEBCEF}" type="pres">
      <dgm:prSet presAssocID="{4F632102-56C3-434E-9ABF-A81A3645F0B7}" presName="d3" presStyleLbl="callout" presStyleIdx="5" presStyleCnt="6"/>
      <dgm:spPr/>
    </dgm:pt>
  </dgm:ptLst>
  <dgm:cxnLst>
    <dgm:cxn modelId="{0C2A9B79-95DF-4DD1-B67C-89A6E49511C9}" type="presOf" srcId="{2E6D0566-006B-4B40-B9B8-75B79CB1B778}" destId="{1D460CF6-F3A7-4087-A8E5-A4FACF39ED10}" srcOrd="0" destOrd="0" presId="urn:microsoft.com/office/officeart/2005/8/layout/target1"/>
    <dgm:cxn modelId="{93DA8685-2D90-40CF-9824-1702BB2E31B8}" srcId="{FFC3DFC6-3CA1-41B2-8405-130A5ABCDA5D}" destId="{2E6D0566-006B-4B40-B9B8-75B79CB1B778}" srcOrd="0" destOrd="0" parTransId="{8DE9DCFE-2B98-46A6-BFFE-A667F0A9FC65}" sibTransId="{FFCA2B9A-D95A-47A2-ADA6-E0260609B283}"/>
    <dgm:cxn modelId="{578C873D-405E-4BBC-B9B9-4C5020A596EB}" srcId="{FFC3DFC6-3CA1-41B2-8405-130A5ABCDA5D}" destId="{4F632102-56C3-434E-9ABF-A81A3645F0B7}" srcOrd="2" destOrd="0" parTransId="{58805C28-917B-40EE-A6B5-E78BF61AB8FB}" sibTransId="{E293E216-C11C-447B-96CC-430E61C1250C}"/>
    <dgm:cxn modelId="{78294C65-6C8D-4EE3-93B2-EDC9B890C355}" type="presOf" srcId="{4F632102-56C3-434E-9ABF-A81A3645F0B7}" destId="{E2DA9B93-FD8B-49D6-B6CE-2EE8ABBF079E}" srcOrd="0" destOrd="0" presId="urn:microsoft.com/office/officeart/2005/8/layout/target1"/>
    <dgm:cxn modelId="{2507ECA9-7457-4973-8522-8ED09FFF6DAA}" type="presOf" srcId="{BD9AA82B-BCEF-463D-B97A-58D55B32361C}" destId="{9D85E33E-105F-4284-A891-F6144678F228}" srcOrd="0" destOrd="0" presId="urn:microsoft.com/office/officeart/2005/8/layout/target1"/>
    <dgm:cxn modelId="{EE1ACA7D-8BC2-486F-A583-117E84F019DE}" type="presOf" srcId="{FFC3DFC6-3CA1-41B2-8405-130A5ABCDA5D}" destId="{A87102B0-F79F-4F16-BE8F-D715B27A2336}" srcOrd="0" destOrd="0" presId="urn:microsoft.com/office/officeart/2005/8/layout/target1"/>
    <dgm:cxn modelId="{7DEED888-BEDF-4883-874D-D96E80B7C2E3}" srcId="{FFC3DFC6-3CA1-41B2-8405-130A5ABCDA5D}" destId="{BD9AA82B-BCEF-463D-B97A-58D55B32361C}" srcOrd="1" destOrd="0" parTransId="{333DCF0A-3D97-4D45-B501-18D8A51C354F}" sibTransId="{6977DCFE-A69B-4D5D-8953-B09B149D40B6}"/>
    <dgm:cxn modelId="{C3510968-6A0E-4242-A46F-3BEB8DF384B0}" type="presParOf" srcId="{A87102B0-F79F-4F16-BE8F-D715B27A2336}" destId="{41DDB4DB-6126-4FD5-A629-4B3021A935EB}" srcOrd="0" destOrd="0" presId="urn:microsoft.com/office/officeart/2005/8/layout/target1"/>
    <dgm:cxn modelId="{A4ADFD1E-318C-4A13-9570-A43E509AC210}" type="presParOf" srcId="{A87102B0-F79F-4F16-BE8F-D715B27A2336}" destId="{1D460CF6-F3A7-4087-A8E5-A4FACF39ED10}" srcOrd="1" destOrd="0" presId="urn:microsoft.com/office/officeart/2005/8/layout/target1"/>
    <dgm:cxn modelId="{CD888FE8-8DB1-42D4-8B7A-883FECA063AC}" type="presParOf" srcId="{A87102B0-F79F-4F16-BE8F-D715B27A2336}" destId="{B8A11534-7F36-447D-97EE-9803B7F7A313}" srcOrd="2" destOrd="0" presId="urn:microsoft.com/office/officeart/2005/8/layout/target1"/>
    <dgm:cxn modelId="{1B3CA726-BED9-47E6-940C-2C2A9D32494E}" type="presParOf" srcId="{A87102B0-F79F-4F16-BE8F-D715B27A2336}" destId="{8797D1B7-CEC7-451C-9EDB-CB8425F1C8EB}" srcOrd="3" destOrd="0" presId="urn:microsoft.com/office/officeart/2005/8/layout/target1"/>
    <dgm:cxn modelId="{5AB3B394-03B3-47AB-8C74-35A984520283}" type="presParOf" srcId="{A87102B0-F79F-4F16-BE8F-D715B27A2336}" destId="{2C8A63A8-2D27-4EE4-86EB-C21CF4D275D6}" srcOrd="4" destOrd="0" presId="urn:microsoft.com/office/officeart/2005/8/layout/target1"/>
    <dgm:cxn modelId="{4E12A904-F98C-48BF-85AE-0FBDE0B8AC21}" type="presParOf" srcId="{A87102B0-F79F-4F16-BE8F-D715B27A2336}" destId="{9D85E33E-105F-4284-A891-F6144678F228}" srcOrd="5" destOrd="0" presId="urn:microsoft.com/office/officeart/2005/8/layout/target1"/>
    <dgm:cxn modelId="{A63EB6F2-A0A1-4421-A8F5-39E24D9A0E6F}" type="presParOf" srcId="{A87102B0-F79F-4F16-BE8F-D715B27A2336}" destId="{275D9AA9-D44C-466D-BAD4-4E4B99D0B7BF}" srcOrd="6" destOrd="0" presId="urn:microsoft.com/office/officeart/2005/8/layout/target1"/>
    <dgm:cxn modelId="{05D1F456-7FE2-4C11-8541-43A601A2BE4B}" type="presParOf" srcId="{A87102B0-F79F-4F16-BE8F-D715B27A2336}" destId="{89FF13E3-5009-46EB-9D74-81BE2D5AE5FD}" srcOrd="7" destOrd="0" presId="urn:microsoft.com/office/officeart/2005/8/layout/target1"/>
    <dgm:cxn modelId="{B64D5709-7C8F-4177-BB4C-134E25D667E8}" type="presParOf" srcId="{A87102B0-F79F-4F16-BE8F-D715B27A2336}" destId="{A127EC11-6984-4AFC-A3B9-C852542E66CC}" srcOrd="8" destOrd="0" presId="urn:microsoft.com/office/officeart/2005/8/layout/target1"/>
    <dgm:cxn modelId="{2679FDFD-1C8D-4685-8F5A-50CA6AE6B7E2}" type="presParOf" srcId="{A87102B0-F79F-4F16-BE8F-D715B27A2336}" destId="{E2DA9B93-FD8B-49D6-B6CE-2EE8ABBF079E}" srcOrd="9" destOrd="0" presId="urn:microsoft.com/office/officeart/2005/8/layout/target1"/>
    <dgm:cxn modelId="{0AC3BDA9-5890-415B-8955-B54ED8874F6B}" type="presParOf" srcId="{A87102B0-F79F-4F16-BE8F-D715B27A2336}" destId="{D9A30BCF-C11B-406B-931E-6B8C34022769}" srcOrd="10" destOrd="0" presId="urn:microsoft.com/office/officeart/2005/8/layout/target1"/>
    <dgm:cxn modelId="{75A48866-2593-496F-A951-5CD187F74C03}" type="presParOf" srcId="{A87102B0-F79F-4F16-BE8F-D715B27A2336}" destId="{E90D4E35-DB5B-4952-A42B-CE0FD8CEBCEF}" srcOrd="11" destOrd="0" presId="urn:microsoft.com/office/officeart/2005/8/layout/target1"/>
  </dgm:cxnLst>
  <dgm:bg/>
  <dgm:whole/>
</dgm:dataModel>
</file>

<file path=ppt/diagrams/data5.xml><?xml version="1.0" encoding="utf-8"?>
<dgm:dataModel xmlns:dgm="http://schemas.openxmlformats.org/drawingml/2006/diagram" xmlns:a="http://schemas.openxmlformats.org/drawingml/2006/main">
  <dgm:ptLst>
    <dgm:pt modelId="{52EA922E-58B6-4D34-82F1-BA59666B2EFF}"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zh-CN" altLang="en-US"/>
        </a:p>
      </dgm:t>
    </dgm:pt>
    <dgm:pt modelId="{054FA7D3-4809-4B00-9350-04A46CBA37CE}">
      <dgm:prSet phldrT="[文本]" custT="1"/>
      <dgm:spPr>
        <a:gradFill rotWithShape="0">
          <a:gsLst>
            <a:gs pos="0">
              <a:srgbClr val="FBEAC7"/>
            </a:gs>
            <a:gs pos="17999">
              <a:srgbClr val="FEE7F2"/>
            </a:gs>
            <a:gs pos="36000">
              <a:srgbClr val="FAC77D"/>
            </a:gs>
            <a:gs pos="61000">
              <a:srgbClr val="FBA97D"/>
            </a:gs>
            <a:gs pos="82001">
              <a:srgbClr val="FBD49C"/>
            </a:gs>
            <a:gs pos="100000">
              <a:srgbClr val="FEE7F2"/>
            </a:gs>
          </a:gsLst>
          <a:lin ang="5400000" scaled="0"/>
        </a:gradFill>
      </dgm:spPr>
      <dgm:t>
        <a:bodyPr/>
        <a:lstStyle/>
        <a:p>
          <a:r>
            <a:rPr lang="en-US" altLang="zh-CN" sz="2800" dirty="0" smtClean="0">
              <a:solidFill>
                <a:schemeClr val="tx1"/>
              </a:solidFill>
            </a:rPr>
            <a:t>A</a:t>
          </a:r>
          <a:r>
            <a:rPr lang="zh-CN" altLang="en-US" sz="2800" dirty="0" smtClean="0">
              <a:solidFill>
                <a:schemeClr val="tx1"/>
              </a:solidFill>
            </a:rPr>
            <a:t>象限</a:t>
          </a:r>
          <a:endParaRPr lang="en-US" altLang="zh-CN" sz="2800" dirty="0" smtClean="0">
            <a:solidFill>
              <a:schemeClr val="tx1"/>
            </a:solidFill>
          </a:endParaRPr>
        </a:p>
        <a:p>
          <a:endParaRPr lang="en-US" altLang="zh-CN" sz="2800" dirty="0" smtClean="0">
            <a:solidFill>
              <a:schemeClr val="tx1"/>
            </a:solidFill>
          </a:endParaRPr>
        </a:p>
        <a:p>
          <a:r>
            <a:rPr lang="zh-CN" altLang="en-US" sz="2800" dirty="0" smtClean="0">
              <a:solidFill>
                <a:schemeClr val="tx1"/>
              </a:solidFill>
            </a:rPr>
            <a:t>左上脑</a:t>
          </a:r>
          <a:endParaRPr lang="zh-CN" altLang="en-US" sz="2800" dirty="0">
            <a:solidFill>
              <a:schemeClr val="tx1"/>
            </a:solidFill>
          </a:endParaRPr>
        </a:p>
      </dgm:t>
    </dgm:pt>
    <dgm:pt modelId="{C305FE1C-0ED2-48EE-8411-DB47F627AE41}" type="parTrans" cxnId="{AE7FE735-ECE1-4A93-8877-0215445F1CCE}">
      <dgm:prSet/>
      <dgm:spPr/>
      <dgm:t>
        <a:bodyPr/>
        <a:lstStyle/>
        <a:p>
          <a:endParaRPr lang="zh-CN" altLang="en-US"/>
        </a:p>
      </dgm:t>
    </dgm:pt>
    <dgm:pt modelId="{46F369E9-8393-42E8-ACC5-8D91AAB38D52}" type="sibTrans" cxnId="{AE7FE735-ECE1-4A93-8877-0215445F1CCE}">
      <dgm:prSet/>
      <dgm:spPr/>
      <dgm:t>
        <a:bodyPr/>
        <a:lstStyle/>
        <a:p>
          <a:endParaRPr lang="zh-CN" altLang="en-US"/>
        </a:p>
      </dgm:t>
    </dgm:pt>
    <dgm:pt modelId="{4CC826E5-552F-4040-8E73-A84A8042BF92}">
      <dgm:prSet phldrT="[文本]" custT="1"/>
      <dgm:spPr>
        <a:gradFill rotWithShape="0">
          <a:gsLst>
            <a:gs pos="0">
              <a:srgbClr val="5E9EFF"/>
            </a:gs>
            <a:gs pos="39999">
              <a:srgbClr val="85C2FF"/>
            </a:gs>
            <a:gs pos="70000">
              <a:srgbClr val="C4D6EB"/>
            </a:gs>
            <a:gs pos="100000">
              <a:srgbClr val="FFEBFA"/>
            </a:gs>
          </a:gsLst>
          <a:lin ang="5400000" scaled="0"/>
        </a:gradFill>
      </dgm:spPr>
      <dgm:t>
        <a:bodyPr/>
        <a:lstStyle/>
        <a:p>
          <a:r>
            <a:rPr lang="en-US" altLang="zh-CN" sz="2800" dirty="0" smtClean="0">
              <a:solidFill>
                <a:schemeClr val="tx1"/>
              </a:solidFill>
            </a:rPr>
            <a:t>D</a:t>
          </a:r>
          <a:r>
            <a:rPr lang="zh-CN" altLang="en-US" sz="2800" dirty="0" smtClean="0">
              <a:solidFill>
                <a:schemeClr val="tx1"/>
              </a:solidFill>
            </a:rPr>
            <a:t>象限</a:t>
          </a:r>
          <a:endParaRPr lang="en-US" altLang="zh-CN" sz="2800" dirty="0" smtClean="0">
            <a:solidFill>
              <a:schemeClr val="tx1"/>
            </a:solidFill>
          </a:endParaRPr>
        </a:p>
        <a:p>
          <a:endParaRPr lang="en-US" altLang="zh-CN" sz="2800" dirty="0" smtClean="0">
            <a:solidFill>
              <a:schemeClr val="tx1"/>
            </a:solidFill>
          </a:endParaRPr>
        </a:p>
        <a:p>
          <a:r>
            <a:rPr lang="zh-CN" altLang="en-US" sz="2800" dirty="0" smtClean="0">
              <a:solidFill>
                <a:schemeClr val="tx1"/>
              </a:solidFill>
            </a:rPr>
            <a:t>右上脑</a:t>
          </a:r>
          <a:endParaRPr lang="zh-CN" altLang="en-US" sz="2800" dirty="0">
            <a:solidFill>
              <a:schemeClr val="tx1"/>
            </a:solidFill>
          </a:endParaRPr>
        </a:p>
      </dgm:t>
    </dgm:pt>
    <dgm:pt modelId="{EF02F939-03B8-4890-87FB-54F205993FB0}" type="parTrans" cxnId="{B0032135-B0D5-44EA-ADE9-AF6930E21555}">
      <dgm:prSet/>
      <dgm:spPr/>
      <dgm:t>
        <a:bodyPr/>
        <a:lstStyle/>
        <a:p>
          <a:endParaRPr lang="zh-CN" altLang="en-US"/>
        </a:p>
      </dgm:t>
    </dgm:pt>
    <dgm:pt modelId="{D0F73754-7750-4272-8D97-AEE0268B447E}" type="sibTrans" cxnId="{B0032135-B0D5-44EA-ADE9-AF6930E21555}">
      <dgm:prSet/>
      <dgm:spPr/>
      <dgm:t>
        <a:bodyPr/>
        <a:lstStyle/>
        <a:p>
          <a:endParaRPr lang="zh-CN" altLang="en-US"/>
        </a:p>
      </dgm:t>
    </dgm:pt>
    <dgm:pt modelId="{6B1572F1-3FB4-405C-9844-955BB6942623}">
      <dgm:prSet phldrT="[文本]" custT="1"/>
      <dgm:spPr>
        <a:gradFill rotWithShape="0">
          <a:gsLst>
            <a:gs pos="0">
              <a:srgbClr val="CCCCFF"/>
            </a:gs>
            <a:gs pos="17999">
              <a:srgbClr val="99CCFF"/>
            </a:gs>
            <a:gs pos="36000">
              <a:srgbClr val="9966FF"/>
            </a:gs>
            <a:gs pos="61000">
              <a:srgbClr val="CC99FF"/>
            </a:gs>
            <a:gs pos="82001">
              <a:srgbClr val="99CCFF"/>
            </a:gs>
            <a:gs pos="100000">
              <a:srgbClr val="CCCCFF"/>
            </a:gs>
          </a:gsLst>
          <a:lin ang="5400000" scaled="0"/>
        </a:gradFill>
      </dgm:spPr>
      <dgm:t>
        <a:bodyPr/>
        <a:lstStyle/>
        <a:p>
          <a:r>
            <a:rPr lang="zh-CN" altLang="en-US" sz="2800" dirty="0" smtClean="0">
              <a:solidFill>
                <a:schemeClr val="tx1"/>
              </a:solidFill>
            </a:rPr>
            <a:t>左下脑</a:t>
          </a:r>
          <a:endParaRPr lang="en-US" altLang="zh-CN" sz="2800" dirty="0" smtClean="0">
            <a:solidFill>
              <a:schemeClr val="tx1"/>
            </a:solidFill>
          </a:endParaRPr>
        </a:p>
        <a:p>
          <a:endParaRPr lang="en-US" altLang="zh-CN" sz="2800" dirty="0" smtClean="0">
            <a:solidFill>
              <a:schemeClr val="tx1"/>
            </a:solidFill>
          </a:endParaRPr>
        </a:p>
        <a:p>
          <a:r>
            <a:rPr lang="en-US" altLang="zh-CN" sz="2800" dirty="0" smtClean="0">
              <a:solidFill>
                <a:schemeClr val="tx1"/>
              </a:solidFill>
            </a:rPr>
            <a:t>B</a:t>
          </a:r>
          <a:r>
            <a:rPr lang="zh-CN" altLang="en-US" sz="2800" dirty="0" smtClean="0">
              <a:solidFill>
                <a:schemeClr val="tx1"/>
              </a:solidFill>
            </a:rPr>
            <a:t>象限</a:t>
          </a:r>
          <a:endParaRPr lang="zh-CN" altLang="en-US" sz="2800" dirty="0">
            <a:solidFill>
              <a:schemeClr val="tx1"/>
            </a:solidFill>
          </a:endParaRPr>
        </a:p>
      </dgm:t>
    </dgm:pt>
    <dgm:pt modelId="{786F2777-52BB-487A-A051-EF52B6D473ED}" type="parTrans" cxnId="{D2DD33E3-1E39-49A7-A07A-EFBF707F182F}">
      <dgm:prSet/>
      <dgm:spPr/>
      <dgm:t>
        <a:bodyPr/>
        <a:lstStyle/>
        <a:p>
          <a:endParaRPr lang="zh-CN" altLang="en-US"/>
        </a:p>
      </dgm:t>
    </dgm:pt>
    <dgm:pt modelId="{D4C889EC-97DB-447F-A1E0-F2718169F161}" type="sibTrans" cxnId="{D2DD33E3-1E39-49A7-A07A-EFBF707F182F}">
      <dgm:prSet/>
      <dgm:spPr/>
      <dgm:t>
        <a:bodyPr/>
        <a:lstStyle/>
        <a:p>
          <a:endParaRPr lang="zh-CN" altLang="en-US"/>
        </a:p>
      </dgm:t>
    </dgm:pt>
    <dgm:pt modelId="{14DC5F1D-4875-4C1C-BA0E-0AB3897C8B67}">
      <dgm:prSet phldrT="[文本]" custT="1"/>
      <dgm:spPr>
        <a:gradFill rotWithShape="0">
          <a:gsLst>
            <a:gs pos="0">
              <a:srgbClr val="DDEBCF"/>
            </a:gs>
            <a:gs pos="50000">
              <a:srgbClr val="9CB86E"/>
            </a:gs>
            <a:gs pos="100000">
              <a:srgbClr val="156B13"/>
            </a:gs>
          </a:gsLst>
          <a:lin ang="5400000" scaled="0"/>
        </a:gradFill>
      </dgm:spPr>
      <dgm:t>
        <a:bodyPr/>
        <a:lstStyle/>
        <a:p>
          <a:r>
            <a:rPr lang="zh-CN" altLang="en-US" sz="2800" dirty="0" smtClean="0">
              <a:solidFill>
                <a:schemeClr val="tx1"/>
              </a:solidFill>
            </a:rPr>
            <a:t>右下脑</a:t>
          </a:r>
          <a:endParaRPr lang="en-US" altLang="zh-CN" sz="2800" dirty="0" smtClean="0">
            <a:solidFill>
              <a:schemeClr val="tx1"/>
            </a:solidFill>
          </a:endParaRPr>
        </a:p>
        <a:p>
          <a:endParaRPr lang="en-US" altLang="zh-CN" sz="2800" dirty="0" smtClean="0">
            <a:solidFill>
              <a:schemeClr val="tx1"/>
            </a:solidFill>
          </a:endParaRPr>
        </a:p>
        <a:p>
          <a:r>
            <a:rPr lang="en-US" altLang="zh-CN" sz="2800" dirty="0" smtClean="0">
              <a:solidFill>
                <a:schemeClr val="tx1"/>
              </a:solidFill>
            </a:rPr>
            <a:t>C</a:t>
          </a:r>
          <a:r>
            <a:rPr lang="zh-CN" altLang="en-US" sz="2800" dirty="0" smtClean="0">
              <a:solidFill>
                <a:schemeClr val="tx1"/>
              </a:solidFill>
            </a:rPr>
            <a:t>象限</a:t>
          </a:r>
          <a:endParaRPr lang="zh-CN" altLang="en-US" sz="2800" dirty="0">
            <a:solidFill>
              <a:schemeClr val="tx1"/>
            </a:solidFill>
          </a:endParaRPr>
        </a:p>
      </dgm:t>
    </dgm:pt>
    <dgm:pt modelId="{F96FF356-9869-4D0C-BE99-95C0E19334E9}" type="parTrans" cxnId="{BA3487F9-9593-4D4F-B5D9-F9B5B9F1E9B4}">
      <dgm:prSet/>
      <dgm:spPr/>
      <dgm:t>
        <a:bodyPr/>
        <a:lstStyle/>
        <a:p>
          <a:endParaRPr lang="zh-CN" altLang="en-US"/>
        </a:p>
      </dgm:t>
    </dgm:pt>
    <dgm:pt modelId="{17368991-F053-4712-A0F0-CE3E323DEBFC}" type="sibTrans" cxnId="{BA3487F9-9593-4D4F-B5D9-F9B5B9F1E9B4}">
      <dgm:prSet/>
      <dgm:spPr/>
      <dgm:t>
        <a:bodyPr/>
        <a:lstStyle/>
        <a:p>
          <a:endParaRPr lang="zh-CN" altLang="en-US"/>
        </a:p>
      </dgm:t>
    </dgm:pt>
    <dgm:pt modelId="{C9D4C8D3-D459-4149-B5C0-9D76A82F93DB}" type="pres">
      <dgm:prSet presAssocID="{52EA922E-58B6-4D34-82F1-BA59666B2EFF}" presName="matrix" presStyleCnt="0">
        <dgm:presLayoutVars>
          <dgm:chMax val="1"/>
          <dgm:dir/>
          <dgm:resizeHandles val="exact"/>
        </dgm:presLayoutVars>
      </dgm:prSet>
      <dgm:spPr/>
      <dgm:t>
        <a:bodyPr/>
        <a:lstStyle/>
        <a:p>
          <a:endParaRPr lang="zh-CN" altLang="en-US"/>
        </a:p>
      </dgm:t>
    </dgm:pt>
    <dgm:pt modelId="{AB5EAD22-637C-4688-B1BE-C68265C247B5}" type="pres">
      <dgm:prSet presAssocID="{52EA922E-58B6-4D34-82F1-BA59666B2EFF}" presName="axisShape" presStyleLbl="bgShp" presStyleIdx="0" presStyleCnt="1"/>
      <dgm:spPr>
        <a:solidFill>
          <a:srgbClr val="FF0000"/>
        </a:solidFill>
      </dgm:spPr>
    </dgm:pt>
    <dgm:pt modelId="{31598C60-7469-4CE6-925B-420827F29F23}" type="pres">
      <dgm:prSet presAssocID="{52EA922E-58B6-4D34-82F1-BA59666B2EFF}" presName="rect1" presStyleLbl="node1" presStyleIdx="0" presStyleCnt="4">
        <dgm:presLayoutVars>
          <dgm:chMax val="0"/>
          <dgm:chPref val="0"/>
          <dgm:bulletEnabled val="1"/>
        </dgm:presLayoutVars>
      </dgm:prSet>
      <dgm:spPr/>
      <dgm:t>
        <a:bodyPr/>
        <a:lstStyle/>
        <a:p>
          <a:endParaRPr lang="zh-CN" altLang="en-US"/>
        </a:p>
      </dgm:t>
    </dgm:pt>
    <dgm:pt modelId="{B9B84FE8-CE40-4035-997D-1565FCD3B0AB}" type="pres">
      <dgm:prSet presAssocID="{52EA922E-58B6-4D34-82F1-BA59666B2EFF}" presName="rect2" presStyleLbl="node1" presStyleIdx="1" presStyleCnt="4">
        <dgm:presLayoutVars>
          <dgm:chMax val="0"/>
          <dgm:chPref val="0"/>
          <dgm:bulletEnabled val="1"/>
        </dgm:presLayoutVars>
      </dgm:prSet>
      <dgm:spPr/>
      <dgm:t>
        <a:bodyPr/>
        <a:lstStyle/>
        <a:p>
          <a:endParaRPr lang="zh-CN" altLang="en-US"/>
        </a:p>
      </dgm:t>
    </dgm:pt>
    <dgm:pt modelId="{FBA53448-662F-4624-BC99-64C220D09661}" type="pres">
      <dgm:prSet presAssocID="{52EA922E-58B6-4D34-82F1-BA59666B2EFF}" presName="rect3" presStyleLbl="node1" presStyleIdx="2" presStyleCnt="4">
        <dgm:presLayoutVars>
          <dgm:chMax val="0"/>
          <dgm:chPref val="0"/>
          <dgm:bulletEnabled val="1"/>
        </dgm:presLayoutVars>
      </dgm:prSet>
      <dgm:spPr/>
      <dgm:t>
        <a:bodyPr/>
        <a:lstStyle/>
        <a:p>
          <a:endParaRPr lang="zh-CN" altLang="en-US"/>
        </a:p>
      </dgm:t>
    </dgm:pt>
    <dgm:pt modelId="{074C3EC2-828B-4328-AFFD-592021BE6CC6}" type="pres">
      <dgm:prSet presAssocID="{52EA922E-58B6-4D34-82F1-BA59666B2EFF}" presName="rect4" presStyleLbl="node1" presStyleIdx="3" presStyleCnt="4">
        <dgm:presLayoutVars>
          <dgm:chMax val="0"/>
          <dgm:chPref val="0"/>
          <dgm:bulletEnabled val="1"/>
        </dgm:presLayoutVars>
      </dgm:prSet>
      <dgm:spPr/>
      <dgm:t>
        <a:bodyPr/>
        <a:lstStyle/>
        <a:p>
          <a:endParaRPr lang="zh-CN" altLang="en-US"/>
        </a:p>
      </dgm:t>
    </dgm:pt>
  </dgm:ptLst>
  <dgm:cxnLst>
    <dgm:cxn modelId="{F3511702-C4E7-4F14-9E46-01113C2639BE}" type="presOf" srcId="{4CC826E5-552F-4040-8E73-A84A8042BF92}" destId="{B9B84FE8-CE40-4035-997D-1565FCD3B0AB}" srcOrd="0" destOrd="0" presId="urn:microsoft.com/office/officeart/2005/8/layout/matrix2"/>
    <dgm:cxn modelId="{BA3487F9-9593-4D4F-B5D9-F9B5B9F1E9B4}" srcId="{52EA922E-58B6-4D34-82F1-BA59666B2EFF}" destId="{14DC5F1D-4875-4C1C-BA0E-0AB3897C8B67}" srcOrd="3" destOrd="0" parTransId="{F96FF356-9869-4D0C-BE99-95C0E19334E9}" sibTransId="{17368991-F053-4712-A0F0-CE3E323DEBFC}"/>
    <dgm:cxn modelId="{D8BA4E25-14D1-4175-B641-37C2FC499B4C}" type="presOf" srcId="{054FA7D3-4809-4B00-9350-04A46CBA37CE}" destId="{31598C60-7469-4CE6-925B-420827F29F23}" srcOrd="0" destOrd="0" presId="urn:microsoft.com/office/officeart/2005/8/layout/matrix2"/>
    <dgm:cxn modelId="{668282AF-6F67-41CB-A1C2-6D639FBE400E}" type="presOf" srcId="{6B1572F1-3FB4-405C-9844-955BB6942623}" destId="{FBA53448-662F-4624-BC99-64C220D09661}" srcOrd="0" destOrd="0" presId="urn:microsoft.com/office/officeart/2005/8/layout/matrix2"/>
    <dgm:cxn modelId="{8B34C5A4-1409-4602-904D-DD311361EE7C}" type="presOf" srcId="{14DC5F1D-4875-4C1C-BA0E-0AB3897C8B67}" destId="{074C3EC2-828B-4328-AFFD-592021BE6CC6}" srcOrd="0" destOrd="0" presId="urn:microsoft.com/office/officeart/2005/8/layout/matrix2"/>
    <dgm:cxn modelId="{B0032135-B0D5-44EA-ADE9-AF6930E21555}" srcId="{52EA922E-58B6-4D34-82F1-BA59666B2EFF}" destId="{4CC826E5-552F-4040-8E73-A84A8042BF92}" srcOrd="1" destOrd="0" parTransId="{EF02F939-03B8-4890-87FB-54F205993FB0}" sibTransId="{D0F73754-7750-4272-8D97-AEE0268B447E}"/>
    <dgm:cxn modelId="{AE7FE735-ECE1-4A93-8877-0215445F1CCE}" srcId="{52EA922E-58B6-4D34-82F1-BA59666B2EFF}" destId="{054FA7D3-4809-4B00-9350-04A46CBA37CE}" srcOrd="0" destOrd="0" parTransId="{C305FE1C-0ED2-48EE-8411-DB47F627AE41}" sibTransId="{46F369E9-8393-42E8-ACC5-8D91AAB38D52}"/>
    <dgm:cxn modelId="{D2DD33E3-1E39-49A7-A07A-EFBF707F182F}" srcId="{52EA922E-58B6-4D34-82F1-BA59666B2EFF}" destId="{6B1572F1-3FB4-405C-9844-955BB6942623}" srcOrd="2" destOrd="0" parTransId="{786F2777-52BB-487A-A051-EF52B6D473ED}" sibTransId="{D4C889EC-97DB-447F-A1E0-F2718169F161}"/>
    <dgm:cxn modelId="{ABD9860F-6E55-4273-A885-3DC2D113FA52}" type="presOf" srcId="{52EA922E-58B6-4D34-82F1-BA59666B2EFF}" destId="{C9D4C8D3-D459-4149-B5C0-9D76A82F93DB}" srcOrd="0" destOrd="0" presId="urn:microsoft.com/office/officeart/2005/8/layout/matrix2"/>
    <dgm:cxn modelId="{8B42B637-6524-448C-8891-E0AE4B1AE74E}" type="presParOf" srcId="{C9D4C8D3-D459-4149-B5C0-9D76A82F93DB}" destId="{AB5EAD22-637C-4688-B1BE-C68265C247B5}" srcOrd="0" destOrd="0" presId="urn:microsoft.com/office/officeart/2005/8/layout/matrix2"/>
    <dgm:cxn modelId="{915A6F83-73E3-4B4A-9D3B-39012989BDEB}" type="presParOf" srcId="{C9D4C8D3-D459-4149-B5C0-9D76A82F93DB}" destId="{31598C60-7469-4CE6-925B-420827F29F23}" srcOrd="1" destOrd="0" presId="urn:microsoft.com/office/officeart/2005/8/layout/matrix2"/>
    <dgm:cxn modelId="{EEB89928-7EED-4F37-B866-B71E9E2C9892}" type="presParOf" srcId="{C9D4C8D3-D459-4149-B5C0-9D76A82F93DB}" destId="{B9B84FE8-CE40-4035-997D-1565FCD3B0AB}" srcOrd="2" destOrd="0" presId="urn:microsoft.com/office/officeart/2005/8/layout/matrix2"/>
    <dgm:cxn modelId="{695E8E83-66FA-416C-9ADF-EB79C9CB52F4}" type="presParOf" srcId="{C9D4C8D3-D459-4149-B5C0-9D76A82F93DB}" destId="{FBA53448-662F-4624-BC99-64C220D09661}" srcOrd="3" destOrd="0" presId="urn:microsoft.com/office/officeart/2005/8/layout/matrix2"/>
    <dgm:cxn modelId="{DAAF1B32-3BE3-43A3-BBD7-393C79CEF0C7}" type="presParOf" srcId="{C9D4C8D3-D459-4149-B5C0-9D76A82F93DB}" destId="{074C3EC2-828B-4328-AFFD-592021BE6CC6}" srcOrd="4" destOrd="0" presId="urn:microsoft.com/office/officeart/2005/8/layout/matrix2"/>
  </dgm:cxnLst>
  <dgm:bg/>
  <dgm:whole/>
</dgm:dataModel>
</file>

<file path=ppt/diagrams/data6.xml><?xml version="1.0" encoding="utf-8"?>
<dgm:dataModel xmlns:dgm="http://schemas.openxmlformats.org/drawingml/2006/diagram" xmlns:a="http://schemas.openxmlformats.org/drawingml/2006/main">
  <dgm:ptLst>
    <dgm:pt modelId="{C725528D-9AEA-4EF0-A1D4-8852FD39620B}" type="doc">
      <dgm:prSet loTypeId="urn:microsoft.com/office/officeart/2005/8/layout/cycle8" loCatId="cycle" qsTypeId="urn:microsoft.com/office/officeart/2005/8/quickstyle/simple1" qsCatId="simple" csTypeId="urn:microsoft.com/office/officeart/2005/8/colors/accent1_2" csCatId="accent1" phldr="1"/>
      <dgm:spPr/>
    </dgm:pt>
    <dgm:pt modelId="{62E4BAD1-8C3D-4AD1-A85D-A08624434DB1}">
      <dgm:prSet phldrT="[文本]"/>
      <dgm:spPr>
        <a:gradFill rotWithShape="0">
          <a:gsLst>
            <a:gs pos="0">
              <a:srgbClr val="E6DCAC"/>
            </a:gs>
            <a:gs pos="12000">
              <a:srgbClr val="E6D78A"/>
            </a:gs>
            <a:gs pos="30000">
              <a:srgbClr val="C7AC4C"/>
            </a:gs>
            <a:gs pos="45000">
              <a:srgbClr val="E6D78A"/>
            </a:gs>
            <a:gs pos="77000">
              <a:srgbClr val="C7AC4C"/>
            </a:gs>
            <a:gs pos="100000">
              <a:srgbClr val="E6DCAC"/>
            </a:gs>
          </a:gsLst>
          <a:lin ang="5400000" scaled="0"/>
        </a:gradFill>
      </dgm:spPr>
      <dgm:t>
        <a:bodyPr/>
        <a:lstStyle/>
        <a:p>
          <a:r>
            <a:rPr lang="zh-CN" altLang="en-US" b="1" dirty="0" smtClean="0">
              <a:solidFill>
                <a:schemeClr val="tx1"/>
              </a:solidFill>
            </a:rPr>
            <a:t>产出</a:t>
          </a:r>
          <a:endParaRPr lang="zh-CN" altLang="en-US" b="1" dirty="0">
            <a:solidFill>
              <a:schemeClr val="tx1"/>
            </a:solidFill>
          </a:endParaRPr>
        </a:p>
      </dgm:t>
    </dgm:pt>
    <dgm:pt modelId="{78AEAED7-D59D-4B2D-89AB-F533EFFAC8DF}" type="parTrans" cxnId="{1B6320D0-02B4-494D-9745-1A2C81E5C7C3}">
      <dgm:prSet/>
      <dgm:spPr/>
      <dgm:t>
        <a:bodyPr/>
        <a:lstStyle/>
        <a:p>
          <a:endParaRPr lang="zh-CN" altLang="en-US"/>
        </a:p>
      </dgm:t>
    </dgm:pt>
    <dgm:pt modelId="{F96DD191-FB87-4EFA-B281-36C3452497B7}" type="sibTrans" cxnId="{1B6320D0-02B4-494D-9745-1A2C81E5C7C3}">
      <dgm:prSet/>
      <dgm:spPr/>
      <dgm:t>
        <a:bodyPr/>
        <a:lstStyle/>
        <a:p>
          <a:endParaRPr lang="zh-CN" altLang="en-US"/>
        </a:p>
      </dgm:t>
    </dgm:pt>
    <dgm:pt modelId="{C7CA1312-9296-4500-A13F-1D9E99EC55A8}">
      <dgm:prSet phldrT="[文本]"/>
      <dgm:spPr>
        <a:gradFill rotWithShape="0">
          <a:gsLst>
            <a:gs pos="0">
              <a:srgbClr val="DDEBCF"/>
            </a:gs>
            <a:gs pos="50000">
              <a:srgbClr val="9CB86E"/>
            </a:gs>
            <a:gs pos="100000">
              <a:srgbClr val="156B13"/>
            </a:gs>
          </a:gsLst>
          <a:lin ang="5400000" scaled="0"/>
        </a:gradFill>
      </dgm:spPr>
      <dgm:t>
        <a:bodyPr/>
        <a:lstStyle/>
        <a:p>
          <a:r>
            <a:rPr lang="zh-CN" altLang="en-US" b="1" dirty="0" smtClean="0">
              <a:solidFill>
                <a:schemeClr val="tx1"/>
              </a:solidFill>
            </a:rPr>
            <a:t>过程</a:t>
          </a:r>
          <a:endParaRPr lang="zh-CN" altLang="en-US" b="1" dirty="0">
            <a:solidFill>
              <a:schemeClr val="tx1"/>
            </a:solidFill>
          </a:endParaRPr>
        </a:p>
      </dgm:t>
    </dgm:pt>
    <dgm:pt modelId="{6EE869E7-FBE9-4403-9000-8F6F8D76E8E3}" type="parTrans" cxnId="{43DF451C-8031-46F8-B34B-C38D05333D82}">
      <dgm:prSet/>
      <dgm:spPr/>
      <dgm:t>
        <a:bodyPr/>
        <a:lstStyle/>
        <a:p>
          <a:endParaRPr lang="zh-CN" altLang="en-US"/>
        </a:p>
      </dgm:t>
    </dgm:pt>
    <dgm:pt modelId="{A2928890-16CA-4754-9E59-062BE722B954}" type="sibTrans" cxnId="{43DF451C-8031-46F8-B34B-C38D05333D82}">
      <dgm:prSet/>
      <dgm:spPr/>
      <dgm:t>
        <a:bodyPr/>
        <a:lstStyle/>
        <a:p>
          <a:endParaRPr lang="zh-CN" altLang="en-US"/>
        </a:p>
      </dgm:t>
    </dgm:pt>
    <dgm:pt modelId="{B41C3F51-B614-4BAE-B85D-2A5B418B4BEF}">
      <dgm:prSet phldrT="[文本]"/>
      <dgm:spPr>
        <a:gradFill rotWithShape="0">
          <a:gsLst>
            <a:gs pos="0">
              <a:srgbClr val="5E9EFF"/>
            </a:gs>
            <a:gs pos="39999">
              <a:srgbClr val="85C2FF"/>
            </a:gs>
            <a:gs pos="70000">
              <a:srgbClr val="C4D6EB"/>
            </a:gs>
            <a:gs pos="100000">
              <a:srgbClr val="FFEBFA"/>
            </a:gs>
          </a:gsLst>
          <a:lin ang="5400000" scaled="0"/>
        </a:gradFill>
      </dgm:spPr>
      <dgm:t>
        <a:bodyPr/>
        <a:lstStyle/>
        <a:p>
          <a:r>
            <a:rPr lang="zh-CN" altLang="en-US" b="1" dirty="0" smtClean="0">
              <a:solidFill>
                <a:schemeClr val="tx1"/>
              </a:solidFill>
            </a:rPr>
            <a:t>投入</a:t>
          </a:r>
          <a:endParaRPr lang="zh-CN" altLang="en-US" b="1" dirty="0">
            <a:solidFill>
              <a:schemeClr val="tx1"/>
            </a:solidFill>
          </a:endParaRPr>
        </a:p>
      </dgm:t>
    </dgm:pt>
    <dgm:pt modelId="{4E33126F-B12C-4784-8707-D337C7F41F1C}" type="parTrans" cxnId="{BF1F572F-A4C0-4A26-BE4D-075090E824C8}">
      <dgm:prSet/>
      <dgm:spPr/>
      <dgm:t>
        <a:bodyPr/>
        <a:lstStyle/>
        <a:p>
          <a:endParaRPr lang="zh-CN" altLang="en-US"/>
        </a:p>
      </dgm:t>
    </dgm:pt>
    <dgm:pt modelId="{0879A684-ABC3-4C2B-8524-FCDD7C239010}" type="sibTrans" cxnId="{BF1F572F-A4C0-4A26-BE4D-075090E824C8}">
      <dgm:prSet/>
      <dgm:spPr/>
      <dgm:t>
        <a:bodyPr/>
        <a:lstStyle/>
        <a:p>
          <a:endParaRPr lang="zh-CN" altLang="en-US"/>
        </a:p>
      </dgm:t>
    </dgm:pt>
    <dgm:pt modelId="{07F3016E-7B48-4B0A-9646-EC3A1BB997B0}" type="pres">
      <dgm:prSet presAssocID="{C725528D-9AEA-4EF0-A1D4-8852FD39620B}" presName="compositeShape" presStyleCnt="0">
        <dgm:presLayoutVars>
          <dgm:chMax val="7"/>
          <dgm:dir/>
          <dgm:resizeHandles val="exact"/>
        </dgm:presLayoutVars>
      </dgm:prSet>
      <dgm:spPr/>
    </dgm:pt>
    <dgm:pt modelId="{BDF99E0A-66E5-4AE1-B3FC-6B6C5A729CAA}" type="pres">
      <dgm:prSet presAssocID="{C725528D-9AEA-4EF0-A1D4-8852FD39620B}" presName="wedge1" presStyleLbl="node1" presStyleIdx="0" presStyleCnt="3"/>
      <dgm:spPr/>
      <dgm:t>
        <a:bodyPr/>
        <a:lstStyle/>
        <a:p>
          <a:endParaRPr lang="zh-CN" altLang="en-US"/>
        </a:p>
      </dgm:t>
    </dgm:pt>
    <dgm:pt modelId="{27A6F35A-4011-4CF7-8C2D-DB6F52CC4AC1}" type="pres">
      <dgm:prSet presAssocID="{C725528D-9AEA-4EF0-A1D4-8852FD39620B}" presName="dummy1a" presStyleCnt="0"/>
      <dgm:spPr/>
    </dgm:pt>
    <dgm:pt modelId="{9C0A8DD4-9879-47B3-BC6F-1BFD78A3D205}" type="pres">
      <dgm:prSet presAssocID="{C725528D-9AEA-4EF0-A1D4-8852FD39620B}" presName="dummy1b" presStyleCnt="0"/>
      <dgm:spPr/>
    </dgm:pt>
    <dgm:pt modelId="{EDBED492-B904-460B-921B-055C074A157B}" type="pres">
      <dgm:prSet presAssocID="{C725528D-9AEA-4EF0-A1D4-8852FD39620B}" presName="wedge1Tx" presStyleLbl="node1" presStyleIdx="0" presStyleCnt="3">
        <dgm:presLayoutVars>
          <dgm:chMax val="0"/>
          <dgm:chPref val="0"/>
          <dgm:bulletEnabled val="1"/>
        </dgm:presLayoutVars>
      </dgm:prSet>
      <dgm:spPr/>
      <dgm:t>
        <a:bodyPr/>
        <a:lstStyle/>
        <a:p>
          <a:endParaRPr lang="zh-CN" altLang="en-US"/>
        </a:p>
      </dgm:t>
    </dgm:pt>
    <dgm:pt modelId="{44F36286-D17C-46B3-A08A-262835B176B0}" type="pres">
      <dgm:prSet presAssocID="{C725528D-9AEA-4EF0-A1D4-8852FD39620B}" presName="wedge2" presStyleLbl="node1" presStyleIdx="1" presStyleCnt="3"/>
      <dgm:spPr/>
      <dgm:t>
        <a:bodyPr/>
        <a:lstStyle/>
        <a:p>
          <a:endParaRPr lang="zh-CN" altLang="en-US"/>
        </a:p>
      </dgm:t>
    </dgm:pt>
    <dgm:pt modelId="{B2DCCEA6-DF52-4248-AF3D-D88B5F9932B4}" type="pres">
      <dgm:prSet presAssocID="{C725528D-9AEA-4EF0-A1D4-8852FD39620B}" presName="dummy2a" presStyleCnt="0"/>
      <dgm:spPr/>
    </dgm:pt>
    <dgm:pt modelId="{8B824D06-79DC-4B0B-A108-CEB4C8142FDB}" type="pres">
      <dgm:prSet presAssocID="{C725528D-9AEA-4EF0-A1D4-8852FD39620B}" presName="dummy2b" presStyleCnt="0"/>
      <dgm:spPr/>
    </dgm:pt>
    <dgm:pt modelId="{5ECBA27A-E124-4495-A226-310A64731712}" type="pres">
      <dgm:prSet presAssocID="{C725528D-9AEA-4EF0-A1D4-8852FD39620B}" presName="wedge2Tx" presStyleLbl="node1" presStyleIdx="1" presStyleCnt="3">
        <dgm:presLayoutVars>
          <dgm:chMax val="0"/>
          <dgm:chPref val="0"/>
          <dgm:bulletEnabled val="1"/>
        </dgm:presLayoutVars>
      </dgm:prSet>
      <dgm:spPr/>
      <dgm:t>
        <a:bodyPr/>
        <a:lstStyle/>
        <a:p>
          <a:endParaRPr lang="zh-CN" altLang="en-US"/>
        </a:p>
      </dgm:t>
    </dgm:pt>
    <dgm:pt modelId="{9FFF84B1-F564-4498-8B33-2627D3E6E033}" type="pres">
      <dgm:prSet presAssocID="{C725528D-9AEA-4EF0-A1D4-8852FD39620B}" presName="wedge3" presStyleLbl="node1" presStyleIdx="2" presStyleCnt="3"/>
      <dgm:spPr/>
      <dgm:t>
        <a:bodyPr/>
        <a:lstStyle/>
        <a:p>
          <a:endParaRPr lang="zh-CN" altLang="en-US"/>
        </a:p>
      </dgm:t>
    </dgm:pt>
    <dgm:pt modelId="{CFA34A33-BA69-46BC-8D66-B1B6CCFDB145}" type="pres">
      <dgm:prSet presAssocID="{C725528D-9AEA-4EF0-A1D4-8852FD39620B}" presName="dummy3a" presStyleCnt="0"/>
      <dgm:spPr/>
    </dgm:pt>
    <dgm:pt modelId="{B4C147DC-01C6-4720-B08E-BACA781F7EBB}" type="pres">
      <dgm:prSet presAssocID="{C725528D-9AEA-4EF0-A1D4-8852FD39620B}" presName="dummy3b" presStyleCnt="0"/>
      <dgm:spPr/>
    </dgm:pt>
    <dgm:pt modelId="{FF68FFBF-827A-4C63-BB26-3CBF7906A35E}" type="pres">
      <dgm:prSet presAssocID="{C725528D-9AEA-4EF0-A1D4-8852FD39620B}" presName="wedge3Tx" presStyleLbl="node1" presStyleIdx="2" presStyleCnt="3">
        <dgm:presLayoutVars>
          <dgm:chMax val="0"/>
          <dgm:chPref val="0"/>
          <dgm:bulletEnabled val="1"/>
        </dgm:presLayoutVars>
      </dgm:prSet>
      <dgm:spPr/>
      <dgm:t>
        <a:bodyPr/>
        <a:lstStyle/>
        <a:p>
          <a:endParaRPr lang="zh-CN" altLang="en-US"/>
        </a:p>
      </dgm:t>
    </dgm:pt>
    <dgm:pt modelId="{6C770762-F7C3-4645-AAB6-707AD8C8CDDB}" type="pres">
      <dgm:prSet presAssocID="{F96DD191-FB87-4EFA-B281-36C3452497B7}" presName="arrowWedge1" presStyleLbl="fgSibTrans2D1" presStyleIdx="0" presStyleCnt="3"/>
      <dgm:spPr/>
    </dgm:pt>
    <dgm:pt modelId="{6BAE8563-E05F-4A9C-B58B-4C7B2E88F994}" type="pres">
      <dgm:prSet presAssocID="{A2928890-16CA-4754-9E59-062BE722B954}" presName="arrowWedge2" presStyleLbl="fgSibTrans2D1" presStyleIdx="1" presStyleCnt="3"/>
      <dgm:spPr/>
    </dgm:pt>
    <dgm:pt modelId="{86A4B687-89AF-4EE2-BB3A-740CFD47DC61}" type="pres">
      <dgm:prSet presAssocID="{0879A684-ABC3-4C2B-8524-FCDD7C239010}" presName="arrowWedge3" presStyleLbl="fgSibTrans2D1" presStyleIdx="2" presStyleCnt="3"/>
      <dgm:spPr/>
    </dgm:pt>
  </dgm:ptLst>
  <dgm:cxnLst>
    <dgm:cxn modelId="{89B92F26-38F3-49FC-90E7-A45CF2E1DED8}" type="presOf" srcId="{B41C3F51-B614-4BAE-B85D-2A5B418B4BEF}" destId="{FF68FFBF-827A-4C63-BB26-3CBF7906A35E}" srcOrd="1" destOrd="0" presId="urn:microsoft.com/office/officeart/2005/8/layout/cycle8"/>
    <dgm:cxn modelId="{43DF451C-8031-46F8-B34B-C38D05333D82}" srcId="{C725528D-9AEA-4EF0-A1D4-8852FD39620B}" destId="{C7CA1312-9296-4500-A13F-1D9E99EC55A8}" srcOrd="1" destOrd="0" parTransId="{6EE869E7-FBE9-4403-9000-8F6F8D76E8E3}" sibTransId="{A2928890-16CA-4754-9E59-062BE722B954}"/>
    <dgm:cxn modelId="{E5A31824-B6A4-434E-A94A-5D2A4B609953}" type="presOf" srcId="{C725528D-9AEA-4EF0-A1D4-8852FD39620B}" destId="{07F3016E-7B48-4B0A-9646-EC3A1BB997B0}" srcOrd="0" destOrd="0" presId="urn:microsoft.com/office/officeart/2005/8/layout/cycle8"/>
    <dgm:cxn modelId="{8E54EF26-5149-4356-9D6E-EFD416B07675}" type="presOf" srcId="{62E4BAD1-8C3D-4AD1-A85D-A08624434DB1}" destId="{EDBED492-B904-460B-921B-055C074A157B}" srcOrd="1" destOrd="0" presId="urn:microsoft.com/office/officeart/2005/8/layout/cycle8"/>
    <dgm:cxn modelId="{FBFCD914-D89E-4316-84E9-4B1AD18D62AB}" type="presOf" srcId="{B41C3F51-B614-4BAE-B85D-2A5B418B4BEF}" destId="{9FFF84B1-F564-4498-8B33-2627D3E6E033}" srcOrd="0" destOrd="0" presId="urn:microsoft.com/office/officeart/2005/8/layout/cycle8"/>
    <dgm:cxn modelId="{3973847A-CA3B-4CE6-A83E-B966B70A9BAC}" type="presOf" srcId="{62E4BAD1-8C3D-4AD1-A85D-A08624434DB1}" destId="{BDF99E0A-66E5-4AE1-B3FC-6B6C5A729CAA}" srcOrd="0" destOrd="0" presId="urn:microsoft.com/office/officeart/2005/8/layout/cycle8"/>
    <dgm:cxn modelId="{B52F4038-FF09-4FEA-B292-7D0A777954F3}" type="presOf" srcId="{C7CA1312-9296-4500-A13F-1D9E99EC55A8}" destId="{5ECBA27A-E124-4495-A226-310A64731712}" srcOrd="1" destOrd="0" presId="urn:microsoft.com/office/officeart/2005/8/layout/cycle8"/>
    <dgm:cxn modelId="{1B6320D0-02B4-494D-9745-1A2C81E5C7C3}" srcId="{C725528D-9AEA-4EF0-A1D4-8852FD39620B}" destId="{62E4BAD1-8C3D-4AD1-A85D-A08624434DB1}" srcOrd="0" destOrd="0" parTransId="{78AEAED7-D59D-4B2D-89AB-F533EFFAC8DF}" sibTransId="{F96DD191-FB87-4EFA-B281-36C3452497B7}"/>
    <dgm:cxn modelId="{BF1F572F-A4C0-4A26-BE4D-075090E824C8}" srcId="{C725528D-9AEA-4EF0-A1D4-8852FD39620B}" destId="{B41C3F51-B614-4BAE-B85D-2A5B418B4BEF}" srcOrd="2" destOrd="0" parTransId="{4E33126F-B12C-4784-8707-D337C7F41F1C}" sibTransId="{0879A684-ABC3-4C2B-8524-FCDD7C239010}"/>
    <dgm:cxn modelId="{6B0B1C64-D5B0-4F89-AA0C-299623E939F9}" type="presOf" srcId="{C7CA1312-9296-4500-A13F-1D9E99EC55A8}" destId="{44F36286-D17C-46B3-A08A-262835B176B0}" srcOrd="0" destOrd="0" presId="urn:microsoft.com/office/officeart/2005/8/layout/cycle8"/>
    <dgm:cxn modelId="{00D2E56A-C5E3-4853-9EBE-A028925B61B7}" type="presParOf" srcId="{07F3016E-7B48-4B0A-9646-EC3A1BB997B0}" destId="{BDF99E0A-66E5-4AE1-B3FC-6B6C5A729CAA}" srcOrd="0" destOrd="0" presId="urn:microsoft.com/office/officeart/2005/8/layout/cycle8"/>
    <dgm:cxn modelId="{7F7B94E9-8C40-4F86-BF54-84100774C849}" type="presParOf" srcId="{07F3016E-7B48-4B0A-9646-EC3A1BB997B0}" destId="{27A6F35A-4011-4CF7-8C2D-DB6F52CC4AC1}" srcOrd="1" destOrd="0" presId="urn:microsoft.com/office/officeart/2005/8/layout/cycle8"/>
    <dgm:cxn modelId="{58535283-6A25-4218-AEA0-C6B861EAE633}" type="presParOf" srcId="{07F3016E-7B48-4B0A-9646-EC3A1BB997B0}" destId="{9C0A8DD4-9879-47B3-BC6F-1BFD78A3D205}" srcOrd="2" destOrd="0" presId="urn:microsoft.com/office/officeart/2005/8/layout/cycle8"/>
    <dgm:cxn modelId="{BE41D802-3D05-4360-B349-6EDB946FCA5B}" type="presParOf" srcId="{07F3016E-7B48-4B0A-9646-EC3A1BB997B0}" destId="{EDBED492-B904-460B-921B-055C074A157B}" srcOrd="3" destOrd="0" presId="urn:microsoft.com/office/officeart/2005/8/layout/cycle8"/>
    <dgm:cxn modelId="{096A1BFB-DC46-43ED-A1D9-5C6FA1815D45}" type="presParOf" srcId="{07F3016E-7B48-4B0A-9646-EC3A1BB997B0}" destId="{44F36286-D17C-46B3-A08A-262835B176B0}" srcOrd="4" destOrd="0" presId="urn:microsoft.com/office/officeart/2005/8/layout/cycle8"/>
    <dgm:cxn modelId="{0D0AA536-16D9-4990-B470-A6EEFBE69688}" type="presParOf" srcId="{07F3016E-7B48-4B0A-9646-EC3A1BB997B0}" destId="{B2DCCEA6-DF52-4248-AF3D-D88B5F9932B4}" srcOrd="5" destOrd="0" presId="urn:microsoft.com/office/officeart/2005/8/layout/cycle8"/>
    <dgm:cxn modelId="{C6EF9E50-93DD-4885-9CC9-C8A03B57F82C}" type="presParOf" srcId="{07F3016E-7B48-4B0A-9646-EC3A1BB997B0}" destId="{8B824D06-79DC-4B0B-A108-CEB4C8142FDB}" srcOrd="6" destOrd="0" presId="urn:microsoft.com/office/officeart/2005/8/layout/cycle8"/>
    <dgm:cxn modelId="{FEA86E3B-BCCE-4418-89C0-F63F25AF93A3}" type="presParOf" srcId="{07F3016E-7B48-4B0A-9646-EC3A1BB997B0}" destId="{5ECBA27A-E124-4495-A226-310A64731712}" srcOrd="7" destOrd="0" presId="urn:microsoft.com/office/officeart/2005/8/layout/cycle8"/>
    <dgm:cxn modelId="{19476529-75B9-4F1E-B82C-F848F5453B85}" type="presParOf" srcId="{07F3016E-7B48-4B0A-9646-EC3A1BB997B0}" destId="{9FFF84B1-F564-4498-8B33-2627D3E6E033}" srcOrd="8" destOrd="0" presId="urn:microsoft.com/office/officeart/2005/8/layout/cycle8"/>
    <dgm:cxn modelId="{3F794C39-7977-4221-AA65-3F0583D11F85}" type="presParOf" srcId="{07F3016E-7B48-4B0A-9646-EC3A1BB997B0}" destId="{CFA34A33-BA69-46BC-8D66-B1B6CCFDB145}" srcOrd="9" destOrd="0" presId="urn:microsoft.com/office/officeart/2005/8/layout/cycle8"/>
    <dgm:cxn modelId="{F1540801-78AF-474F-83EF-8B98F434CF4B}" type="presParOf" srcId="{07F3016E-7B48-4B0A-9646-EC3A1BB997B0}" destId="{B4C147DC-01C6-4720-B08E-BACA781F7EBB}" srcOrd="10" destOrd="0" presId="urn:microsoft.com/office/officeart/2005/8/layout/cycle8"/>
    <dgm:cxn modelId="{D2129891-7099-4052-8683-2EA2D7086BB6}" type="presParOf" srcId="{07F3016E-7B48-4B0A-9646-EC3A1BB997B0}" destId="{FF68FFBF-827A-4C63-BB26-3CBF7906A35E}" srcOrd="11" destOrd="0" presId="urn:microsoft.com/office/officeart/2005/8/layout/cycle8"/>
    <dgm:cxn modelId="{129173C6-A72D-4A61-BBB3-980E2631C0EC}" type="presParOf" srcId="{07F3016E-7B48-4B0A-9646-EC3A1BB997B0}" destId="{6C770762-F7C3-4645-AAB6-707AD8C8CDDB}" srcOrd="12" destOrd="0" presId="urn:microsoft.com/office/officeart/2005/8/layout/cycle8"/>
    <dgm:cxn modelId="{BAFEB2A0-33FE-44E0-AC83-7FAEE5CFEB5B}" type="presParOf" srcId="{07F3016E-7B48-4B0A-9646-EC3A1BB997B0}" destId="{6BAE8563-E05F-4A9C-B58B-4C7B2E88F994}" srcOrd="13" destOrd="0" presId="urn:microsoft.com/office/officeart/2005/8/layout/cycle8"/>
    <dgm:cxn modelId="{EEE1F365-531C-41EC-B02F-83B19E6EAF99}" type="presParOf" srcId="{07F3016E-7B48-4B0A-9646-EC3A1BB997B0}" destId="{86A4B687-89AF-4EE2-BB3A-740CFD47DC61}" srcOrd="14" destOrd="0" presId="urn:microsoft.com/office/officeart/2005/8/layout/cycle8"/>
  </dgm:cxnLst>
  <dgm:bg/>
  <dgm:whole/>
</dgm:dataModel>
</file>

<file path=ppt/diagrams/data7.xml><?xml version="1.0" encoding="utf-8"?>
<dgm:dataModel xmlns:dgm="http://schemas.openxmlformats.org/drawingml/2006/diagram" xmlns:a="http://schemas.openxmlformats.org/drawingml/2006/main">
  <dgm:ptLst>
    <dgm:pt modelId="{E9B56F53-3AD0-4C0D-8719-3F208B5793A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2A9B3D4D-C7EE-420D-ABB8-71638BE7E1D9}">
      <dgm:prSet custT="1"/>
      <dgm:spPr>
        <a:gradFill rotWithShape="0">
          <a:gsLst>
            <a:gs pos="0">
              <a:srgbClr val="D6B19C"/>
            </a:gs>
            <a:gs pos="30000">
              <a:srgbClr val="D49E6C"/>
            </a:gs>
            <a:gs pos="70000">
              <a:srgbClr val="A65528"/>
            </a:gs>
            <a:gs pos="100000">
              <a:srgbClr val="663012"/>
            </a:gs>
          </a:gsLst>
          <a:lin ang="5400000" scaled="0"/>
        </a:gradFill>
      </dgm:spPr>
      <dgm:t>
        <a:bodyPr/>
        <a:lstStyle/>
        <a:p>
          <a:pPr rtl="0"/>
          <a:r>
            <a:rPr lang="zh-CN" sz="2000" b="1" dirty="0" smtClean="0">
              <a:solidFill>
                <a:schemeClr val="tx1"/>
              </a:solidFill>
            </a:rPr>
            <a:t>动机 </a:t>
          </a:r>
          <a:r>
            <a:rPr lang="zh-CN" sz="2000" dirty="0" smtClean="0">
              <a:solidFill>
                <a:srgbClr val="FF0000"/>
              </a:solidFill>
            </a:rPr>
            <a:t> </a:t>
          </a:r>
          <a:r>
            <a:rPr lang="en-US" altLang="zh-CN" sz="2000" dirty="0" smtClean="0">
              <a:solidFill>
                <a:srgbClr val="FF0000"/>
              </a:solidFill>
            </a:rPr>
            <a:t>         </a:t>
          </a:r>
          <a:r>
            <a:rPr lang="en-US" sz="2000" dirty="0" smtClean="0">
              <a:solidFill>
                <a:schemeClr val="tx1"/>
              </a:solidFill>
            </a:rPr>
            <a:t>××</a:t>
          </a:r>
          <a:r>
            <a:rPr lang="zh-CN" sz="2000" dirty="0" smtClean="0">
              <a:solidFill>
                <a:schemeClr val="tx1"/>
              </a:solidFill>
            </a:rPr>
            <a:t>试图表现更出色</a:t>
          </a:r>
          <a:endParaRPr lang="en-US" sz="2000" dirty="0">
            <a:solidFill>
              <a:schemeClr val="tx1"/>
            </a:solidFill>
          </a:endParaRPr>
        </a:p>
      </dgm:t>
    </dgm:pt>
    <dgm:pt modelId="{BC6FA40A-F042-48A6-9B83-1C1E51BFE672}" type="parTrans" cxnId="{4CB8CEF1-E669-4680-BA22-81F13428AA22}">
      <dgm:prSet/>
      <dgm:spPr/>
      <dgm:t>
        <a:bodyPr/>
        <a:lstStyle/>
        <a:p>
          <a:endParaRPr lang="zh-CN" altLang="en-US"/>
        </a:p>
      </dgm:t>
    </dgm:pt>
    <dgm:pt modelId="{E39018EE-97FB-4229-BEAD-2E706168F4C0}" type="sibTrans" cxnId="{4CB8CEF1-E669-4680-BA22-81F13428AA22}">
      <dgm:prSet/>
      <dgm:spPr/>
      <dgm:t>
        <a:bodyPr/>
        <a:lstStyle/>
        <a:p>
          <a:endParaRPr lang="zh-CN" altLang="en-US"/>
        </a:p>
      </dgm:t>
    </dgm:pt>
    <dgm:pt modelId="{67274D71-3B2B-4B50-BB70-07D88E764CE2}">
      <dgm:prSet custT="1"/>
      <dgm:spPr>
        <a:gradFill rotWithShape="0">
          <a:gsLst>
            <a:gs pos="0">
              <a:srgbClr val="D6B19C"/>
            </a:gs>
            <a:gs pos="30000">
              <a:srgbClr val="D49E6C"/>
            </a:gs>
            <a:gs pos="70000">
              <a:srgbClr val="A65528"/>
            </a:gs>
            <a:gs pos="100000">
              <a:srgbClr val="663012"/>
            </a:gs>
          </a:gsLst>
          <a:lin ang="5400000" scaled="0"/>
        </a:gradFill>
      </dgm:spPr>
      <dgm:t>
        <a:bodyPr/>
        <a:lstStyle/>
        <a:p>
          <a:pPr rtl="0"/>
          <a:r>
            <a:rPr lang="zh-CN" sz="2000" b="1" dirty="0" smtClean="0">
              <a:solidFill>
                <a:schemeClr val="tx1"/>
              </a:solidFill>
            </a:rPr>
            <a:t>个性</a:t>
          </a:r>
          <a:r>
            <a:rPr lang="zh-CN" sz="2000" b="1" dirty="0" smtClean="0">
              <a:solidFill>
                <a:srgbClr val="FF0000"/>
              </a:solidFill>
            </a:rPr>
            <a:t> </a:t>
          </a:r>
          <a:r>
            <a:rPr lang="zh-CN" sz="2000" b="1" dirty="0" smtClean="0"/>
            <a:t> </a:t>
          </a:r>
          <a:r>
            <a:rPr lang="zh-CN" sz="2000" dirty="0" smtClean="0"/>
            <a:t> </a:t>
          </a:r>
          <a:r>
            <a:rPr lang="en-US" altLang="zh-CN" sz="2000" dirty="0" smtClean="0"/>
            <a:t>        </a:t>
          </a:r>
          <a:r>
            <a:rPr lang="en-US" sz="2000" dirty="0" smtClean="0">
              <a:solidFill>
                <a:schemeClr val="tx1"/>
              </a:solidFill>
            </a:rPr>
            <a:t>××</a:t>
          </a:r>
          <a:r>
            <a:rPr lang="zh-CN" sz="2000" dirty="0" smtClean="0">
              <a:solidFill>
                <a:schemeClr val="tx1"/>
              </a:solidFill>
            </a:rPr>
            <a:t>很外向，而且是团队的一份子</a:t>
          </a:r>
          <a:endParaRPr lang="en-US" sz="2000" dirty="0">
            <a:solidFill>
              <a:schemeClr val="tx1"/>
            </a:solidFill>
          </a:endParaRPr>
        </a:p>
      </dgm:t>
    </dgm:pt>
    <dgm:pt modelId="{2A00910E-F018-43D3-BF16-9000E6957C9F}" type="parTrans" cxnId="{0DBCE0C0-9E74-4735-A99A-E17FFF7CAC3E}">
      <dgm:prSet/>
      <dgm:spPr/>
      <dgm:t>
        <a:bodyPr/>
        <a:lstStyle/>
        <a:p>
          <a:endParaRPr lang="zh-CN" altLang="en-US"/>
        </a:p>
      </dgm:t>
    </dgm:pt>
    <dgm:pt modelId="{3315B4A8-F0DC-4D24-8C5B-6831ED3617E4}" type="sibTrans" cxnId="{0DBCE0C0-9E74-4735-A99A-E17FFF7CAC3E}">
      <dgm:prSet/>
      <dgm:spPr/>
      <dgm:t>
        <a:bodyPr/>
        <a:lstStyle/>
        <a:p>
          <a:endParaRPr lang="zh-CN" altLang="en-US"/>
        </a:p>
      </dgm:t>
    </dgm:pt>
    <dgm:pt modelId="{A971CA75-7F2F-491D-A799-A87ACC916561}">
      <dgm:prSet custT="1"/>
      <dgm:spPr>
        <a:gradFill rotWithShape="0">
          <a:gsLst>
            <a:gs pos="0">
              <a:srgbClr val="D6B19C"/>
            </a:gs>
            <a:gs pos="30000">
              <a:srgbClr val="D49E6C"/>
            </a:gs>
            <a:gs pos="70000">
              <a:srgbClr val="A65528"/>
            </a:gs>
            <a:gs pos="100000">
              <a:srgbClr val="663012"/>
            </a:gs>
          </a:gsLst>
          <a:lin ang="5400000" scaled="0"/>
        </a:gradFill>
      </dgm:spPr>
      <dgm:t>
        <a:bodyPr/>
        <a:lstStyle/>
        <a:p>
          <a:pPr rtl="0"/>
          <a:r>
            <a:rPr lang="zh-CN" sz="2000" b="1" dirty="0" smtClean="0">
              <a:solidFill>
                <a:schemeClr val="tx1"/>
              </a:solidFill>
            </a:rPr>
            <a:t>自我形象</a:t>
          </a:r>
          <a:r>
            <a:rPr lang="zh-CN" sz="2000" dirty="0" smtClean="0">
              <a:solidFill>
                <a:schemeClr val="tx1"/>
              </a:solidFill>
            </a:rPr>
            <a:t>  </a:t>
          </a:r>
          <a:r>
            <a:rPr lang="en-US" sz="2000" dirty="0" smtClean="0">
              <a:solidFill>
                <a:schemeClr val="tx1"/>
              </a:solidFill>
            </a:rPr>
            <a:t>××</a:t>
          </a:r>
          <a:r>
            <a:rPr lang="zh-CN" sz="2000" dirty="0" smtClean="0">
              <a:solidFill>
                <a:schemeClr val="tx1"/>
              </a:solidFill>
            </a:rPr>
            <a:t>认为自己应该对这个团队有所贡献</a:t>
          </a:r>
          <a:endParaRPr lang="en-US" sz="2000" dirty="0">
            <a:solidFill>
              <a:schemeClr val="tx1"/>
            </a:solidFill>
          </a:endParaRPr>
        </a:p>
      </dgm:t>
    </dgm:pt>
    <dgm:pt modelId="{6E057ED3-5A70-410C-B8D0-B97E9A9E612B}" type="parTrans" cxnId="{E2A81712-BFC7-4432-91BD-32AEE92AE9C3}">
      <dgm:prSet/>
      <dgm:spPr/>
      <dgm:t>
        <a:bodyPr/>
        <a:lstStyle/>
        <a:p>
          <a:endParaRPr lang="zh-CN" altLang="en-US"/>
        </a:p>
      </dgm:t>
    </dgm:pt>
    <dgm:pt modelId="{EA321365-E43F-485A-9DCC-AD98FCD5341E}" type="sibTrans" cxnId="{E2A81712-BFC7-4432-91BD-32AEE92AE9C3}">
      <dgm:prSet/>
      <dgm:spPr/>
      <dgm:t>
        <a:bodyPr/>
        <a:lstStyle/>
        <a:p>
          <a:endParaRPr lang="zh-CN" altLang="en-US"/>
        </a:p>
      </dgm:t>
    </dgm:pt>
    <dgm:pt modelId="{1B2D3E7D-E531-440E-870A-0A78F301AABC}">
      <dgm:prSet custT="1"/>
      <dgm:spPr>
        <a:gradFill rotWithShape="0">
          <a:gsLst>
            <a:gs pos="0">
              <a:srgbClr val="D6B19C"/>
            </a:gs>
            <a:gs pos="30000">
              <a:srgbClr val="D49E6C"/>
            </a:gs>
            <a:gs pos="70000">
              <a:srgbClr val="A65528"/>
            </a:gs>
            <a:gs pos="100000">
              <a:srgbClr val="663012"/>
            </a:gs>
          </a:gsLst>
          <a:lin ang="5400000" scaled="0"/>
        </a:gradFill>
      </dgm:spPr>
      <dgm:t>
        <a:bodyPr/>
        <a:lstStyle/>
        <a:p>
          <a:pPr rtl="0"/>
          <a:r>
            <a:rPr lang="zh-CN" sz="2000" b="1" dirty="0" smtClean="0">
              <a:solidFill>
                <a:schemeClr val="tx1"/>
              </a:solidFill>
            </a:rPr>
            <a:t>价值观</a:t>
          </a:r>
          <a:r>
            <a:rPr lang="zh-CN" sz="2000" dirty="0" smtClean="0"/>
            <a:t> </a:t>
          </a:r>
          <a:r>
            <a:rPr lang="en-US" altLang="zh-CN" sz="2000" dirty="0" smtClean="0"/>
            <a:t>     </a:t>
          </a:r>
          <a:r>
            <a:rPr lang="zh-CN" sz="2000" dirty="0" smtClean="0"/>
            <a:t> </a:t>
          </a:r>
          <a:r>
            <a:rPr lang="en-US" sz="2000" dirty="0" smtClean="0">
              <a:solidFill>
                <a:schemeClr val="tx1"/>
              </a:solidFill>
            </a:rPr>
            <a:t>××</a:t>
          </a:r>
          <a:r>
            <a:rPr lang="zh-CN" sz="2000" dirty="0" smtClean="0">
              <a:solidFill>
                <a:schemeClr val="tx1"/>
              </a:solidFill>
            </a:rPr>
            <a:t>认为自己的工作就是要让客户满意</a:t>
          </a:r>
          <a:endParaRPr lang="zh-CN" sz="2000" dirty="0">
            <a:solidFill>
              <a:schemeClr val="tx1"/>
            </a:solidFill>
          </a:endParaRPr>
        </a:p>
      </dgm:t>
    </dgm:pt>
    <dgm:pt modelId="{B8AAE646-747C-4BA5-BAB1-27B6DC583258}" type="parTrans" cxnId="{F720C1AE-5C7E-4397-8CD6-AA48B61CDC8E}">
      <dgm:prSet/>
      <dgm:spPr/>
      <dgm:t>
        <a:bodyPr/>
        <a:lstStyle/>
        <a:p>
          <a:endParaRPr lang="zh-CN" altLang="en-US"/>
        </a:p>
      </dgm:t>
    </dgm:pt>
    <dgm:pt modelId="{E75C23FE-6D81-4C4C-8FD9-40A81DA00C3C}" type="sibTrans" cxnId="{F720C1AE-5C7E-4397-8CD6-AA48B61CDC8E}">
      <dgm:prSet/>
      <dgm:spPr/>
      <dgm:t>
        <a:bodyPr/>
        <a:lstStyle/>
        <a:p>
          <a:endParaRPr lang="zh-CN" altLang="en-US"/>
        </a:p>
      </dgm:t>
    </dgm:pt>
    <dgm:pt modelId="{68ED04A1-4782-4742-8D4F-B061F8B491D1}" type="pres">
      <dgm:prSet presAssocID="{E9B56F53-3AD0-4C0D-8719-3F208B5793A7}" presName="linear" presStyleCnt="0">
        <dgm:presLayoutVars>
          <dgm:animLvl val="lvl"/>
          <dgm:resizeHandles val="exact"/>
        </dgm:presLayoutVars>
      </dgm:prSet>
      <dgm:spPr/>
      <dgm:t>
        <a:bodyPr/>
        <a:lstStyle/>
        <a:p>
          <a:endParaRPr lang="zh-CN" altLang="en-US"/>
        </a:p>
      </dgm:t>
    </dgm:pt>
    <dgm:pt modelId="{9114169E-2388-4559-B730-783BE01E3B47}" type="pres">
      <dgm:prSet presAssocID="{2A9B3D4D-C7EE-420D-ABB8-71638BE7E1D9}" presName="parentText" presStyleLbl="node1" presStyleIdx="0" presStyleCnt="4">
        <dgm:presLayoutVars>
          <dgm:chMax val="0"/>
          <dgm:bulletEnabled val="1"/>
        </dgm:presLayoutVars>
      </dgm:prSet>
      <dgm:spPr/>
      <dgm:t>
        <a:bodyPr/>
        <a:lstStyle/>
        <a:p>
          <a:endParaRPr lang="zh-CN" altLang="en-US"/>
        </a:p>
      </dgm:t>
    </dgm:pt>
    <dgm:pt modelId="{16C754F4-7DF7-4566-88AD-8488206569FE}" type="pres">
      <dgm:prSet presAssocID="{E39018EE-97FB-4229-BEAD-2E706168F4C0}" presName="spacer" presStyleCnt="0"/>
      <dgm:spPr/>
    </dgm:pt>
    <dgm:pt modelId="{97093847-4317-4A42-9869-9ADF63A520F1}" type="pres">
      <dgm:prSet presAssocID="{67274D71-3B2B-4B50-BB70-07D88E764CE2}" presName="parentText" presStyleLbl="node1" presStyleIdx="1" presStyleCnt="4">
        <dgm:presLayoutVars>
          <dgm:chMax val="0"/>
          <dgm:bulletEnabled val="1"/>
        </dgm:presLayoutVars>
      </dgm:prSet>
      <dgm:spPr/>
      <dgm:t>
        <a:bodyPr/>
        <a:lstStyle/>
        <a:p>
          <a:endParaRPr lang="zh-CN" altLang="en-US"/>
        </a:p>
      </dgm:t>
    </dgm:pt>
    <dgm:pt modelId="{33A88C6B-FC74-48FC-A7C0-1B2422516981}" type="pres">
      <dgm:prSet presAssocID="{3315B4A8-F0DC-4D24-8C5B-6831ED3617E4}" presName="spacer" presStyleCnt="0"/>
      <dgm:spPr/>
    </dgm:pt>
    <dgm:pt modelId="{049094F0-8DFE-4512-A8AF-4C6649229A2A}" type="pres">
      <dgm:prSet presAssocID="{A971CA75-7F2F-491D-A799-A87ACC916561}" presName="parentText" presStyleLbl="node1" presStyleIdx="2" presStyleCnt="4">
        <dgm:presLayoutVars>
          <dgm:chMax val="0"/>
          <dgm:bulletEnabled val="1"/>
        </dgm:presLayoutVars>
      </dgm:prSet>
      <dgm:spPr/>
      <dgm:t>
        <a:bodyPr/>
        <a:lstStyle/>
        <a:p>
          <a:endParaRPr lang="zh-CN" altLang="en-US"/>
        </a:p>
      </dgm:t>
    </dgm:pt>
    <dgm:pt modelId="{C6C5035E-1968-4885-A2B7-75EC7B63F0BB}" type="pres">
      <dgm:prSet presAssocID="{EA321365-E43F-485A-9DCC-AD98FCD5341E}" presName="spacer" presStyleCnt="0"/>
      <dgm:spPr/>
    </dgm:pt>
    <dgm:pt modelId="{FAB91CEC-E9E9-4B91-97F2-624778322147}" type="pres">
      <dgm:prSet presAssocID="{1B2D3E7D-E531-440E-870A-0A78F301AABC}" presName="parentText" presStyleLbl="node1" presStyleIdx="3" presStyleCnt="4" custLinFactY="-5255" custLinFactNeighborY="-100000">
        <dgm:presLayoutVars>
          <dgm:chMax val="0"/>
          <dgm:bulletEnabled val="1"/>
        </dgm:presLayoutVars>
      </dgm:prSet>
      <dgm:spPr/>
      <dgm:t>
        <a:bodyPr/>
        <a:lstStyle/>
        <a:p>
          <a:endParaRPr lang="zh-CN" altLang="en-US"/>
        </a:p>
      </dgm:t>
    </dgm:pt>
  </dgm:ptLst>
  <dgm:cxnLst>
    <dgm:cxn modelId="{88DD84CC-E7C3-4C6E-A9DF-90A6AA0F3312}" type="presOf" srcId="{E9B56F53-3AD0-4C0D-8719-3F208B5793A7}" destId="{68ED04A1-4782-4742-8D4F-B061F8B491D1}" srcOrd="0" destOrd="0" presId="urn:microsoft.com/office/officeart/2005/8/layout/vList2"/>
    <dgm:cxn modelId="{F720C1AE-5C7E-4397-8CD6-AA48B61CDC8E}" srcId="{E9B56F53-3AD0-4C0D-8719-3F208B5793A7}" destId="{1B2D3E7D-E531-440E-870A-0A78F301AABC}" srcOrd="3" destOrd="0" parTransId="{B8AAE646-747C-4BA5-BAB1-27B6DC583258}" sibTransId="{E75C23FE-6D81-4C4C-8FD9-40A81DA00C3C}"/>
    <dgm:cxn modelId="{0DBCE0C0-9E74-4735-A99A-E17FFF7CAC3E}" srcId="{E9B56F53-3AD0-4C0D-8719-3F208B5793A7}" destId="{67274D71-3B2B-4B50-BB70-07D88E764CE2}" srcOrd="1" destOrd="0" parTransId="{2A00910E-F018-43D3-BF16-9000E6957C9F}" sibTransId="{3315B4A8-F0DC-4D24-8C5B-6831ED3617E4}"/>
    <dgm:cxn modelId="{E071B98F-438D-4003-9046-BBD9F9BDBA31}" type="presOf" srcId="{1B2D3E7D-E531-440E-870A-0A78F301AABC}" destId="{FAB91CEC-E9E9-4B91-97F2-624778322147}" srcOrd="0" destOrd="0" presId="urn:microsoft.com/office/officeart/2005/8/layout/vList2"/>
    <dgm:cxn modelId="{61099863-2DE9-4111-A370-6CD7F52B197B}" type="presOf" srcId="{A971CA75-7F2F-491D-A799-A87ACC916561}" destId="{049094F0-8DFE-4512-A8AF-4C6649229A2A}" srcOrd="0" destOrd="0" presId="urn:microsoft.com/office/officeart/2005/8/layout/vList2"/>
    <dgm:cxn modelId="{4CB8CEF1-E669-4680-BA22-81F13428AA22}" srcId="{E9B56F53-3AD0-4C0D-8719-3F208B5793A7}" destId="{2A9B3D4D-C7EE-420D-ABB8-71638BE7E1D9}" srcOrd="0" destOrd="0" parTransId="{BC6FA40A-F042-48A6-9B83-1C1E51BFE672}" sibTransId="{E39018EE-97FB-4229-BEAD-2E706168F4C0}"/>
    <dgm:cxn modelId="{F326823E-F643-4AA4-BC90-4C5F729639BD}" type="presOf" srcId="{67274D71-3B2B-4B50-BB70-07D88E764CE2}" destId="{97093847-4317-4A42-9869-9ADF63A520F1}" srcOrd="0" destOrd="0" presId="urn:microsoft.com/office/officeart/2005/8/layout/vList2"/>
    <dgm:cxn modelId="{E2A81712-BFC7-4432-91BD-32AEE92AE9C3}" srcId="{E9B56F53-3AD0-4C0D-8719-3F208B5793A7}" destId="{A971CA75-7F2F-491D-A799-A87ACC916561}" srcOrd="2" destOrd="0" parTransId="{6E057ED3-5A70-410C-B8D0-B97E9A9E612B}" sibTransId="{EA321365-E43F-485A-9DCC-AD98FCD5341E}"/>
    <dgm:cxn modelId="{34E784BE-00CD-4080-BAC8-A431EDD9C387}" type="presOf" srcId="{2A9B3D4D-C7EE-420D-ABB8-71638BE7E1D9}" destId="{9114169E-2388-4559-B730-783BE01E3B47}" srcOrd="0" destOrd="0" presId="urn:microsoft.com/office/officeart/2005/8/layout/vList2"/>
    <dgm:cxn modelId="{852E5163-4F55-436C-A8A4-8B7B53894EB0}" type="presParOf" srcId="{68ED04A1-4782-4742-8D4F-B061F8B491D1}" destId="{9114169E-2388-4559-B730-783BE01E3B47}" srcOrd="0" destOrd="0" presId="urn:microsoft.com/office/officeart/2005/8/layout/vList2"/>
    <dgm:cxn modelId="{16287ACB-61C7-4B73-8E73-A187A58E9706}" type="presParOf" srcId="{68ED04A1-4782-4742-8D4F-B061F8B491D1}" destId="{16C754F4-7DF7-4566-88AD-8488206569FE}" srcOrd="1" destOrd="0" presId="urn:microsoft.com/office/officeart/2005/8/layout/vList2"/>
    <dgm:cxn modelId="{FE851F93-8CA2-49FD-ABE9-8F673804D9FC}" type="presParOf" srcId="{68ED04A1-4782-4742-8D4F-B061F8B491D1}" destId="{97093847-4317-4A42-9869-9ADF63A520F1}" srcOrd="2" destOrd="0" presId="urn:microsoft.com/office/officeart/2005/8/layout/vList2"/>
    <dgm:cxn modelId="{DFBC506D-112B-4193-B30D-0B59BE36E0CF}" type="presParOf" srcId="{68ED04A1-4782-4742-8D4F-B061F8B491D1}" destId="{33A88C6B-FC74-48FC-A7C0-1B2422516981}" srcOrd="3" destOrd="0" presId="urn:microsoft.com/office/officeart/2005/8/layout/vList2"/>
    <dgm:cxn modelId="{98C509B8-F300-418D-BCDC-79557698CA15}" type="presParOf" srcId="{68ED04A1-4782-4742-8D4F-B061F8B491D1}" destId="{049094F0-8DFE-4512-A8AF-4C6649229A2A}" srcOrd="4" destOrd="0" presId="urn:microsoft.com/office/officeart/2005/8/layout/vList2"/>
    <dgm:cxn modelId="{1C3DBF1D-2688-4799-8231-835E4D96083A}" type="presParOf" srcId="{68ED04A1-4782-4742-8D4F-B061F8B491D1}" destId="{C6C5035E-1968-4885-A2B7-75EC7B63F0BB}" srcOrd="5" destOrd="0" presId="urn:microsoft.com/office/officeart/2005/8/layout/vList2"/>
    <dgm:cxn modelId="{92B41825-ADD1-4403-95A0-6F496CA428CF}" type="presParOf" srcId="{68ED04A1-4782-4742-8D4F-B061F8B491D1}" destId="{FAB91CEC-E9E9-4B91-97F2-624778322147}" srcOrd="6"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38ECD18F-306C-41F3-9C48-1E2BDC84F393}"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11443FE0-0846-4FFF-AB05-76715E592051}">
      <dgm:prSet phldrT="[文本]" custT="1"/>
      <dgm:spPr>
        <a:solidFill>
          <a:schemeClr val="accent2">
            <a:lumMod val="40000"/>
            <a:lumOff val="60000"/>
          </a:schemeClr>
        </a:solidFill>
      </dgm:spPr>
      <dgm:t>
        <a:bodyPr/>
        <a:lstStyle/>
        <a:p>
          <a:pPr algn="ctr"/>
          <a:r>
            <a:rPr lang="zh-CN" altLang="en-US" sz="2400" b="1" dirty="0" smtClean="0">
              <a:solidFill>
                <a:schemeClr val="tx1"/>
              </a:solidFill>
            </a:rPr>
            <a:t>素质</a:t>
          </a:r>
          <a:endParaRPr lang="zh-CN" altLang="en-US" sz="2400" b="1" dirty="0">
            <a:solidFill>
              <a:schemeClr val="tx1"/>
            </a:solidFill>
          </a:endParaRPr>
        </a:p>
      </dgm:t>
    </dgm:pt>
    <dgm:pt modelId="{C31E4988-82BD-4A1E-B386-ABC4A0C08185}" type="parTrans" cxnId="{6E78529B-5116-49BA-9DC2-255967E19167}">
      <dgm:prSet/>
      <dgm:spPr/>
      <dgm:t>
        <a:bodyPr/>
        <a:lstStyle/>
        <a:p>
          <a:endParaRPr lang="zh-CN" altLang="en-US"/>
        </a:p>
      </dgm:t>
    </dgm:pt>
    <dgm:pt modelId="{6EEAFF4F-7372-4FEB-A5ED-EACB12344EC3}" type="sibTrans" cxnId="{6E78529B-5116-49BA-9DC2-255967E19167}">
      <dgm:prSet/>
      <dgm:spPr>
        <a:solidFill>
          <a:schemeClr val="accent5"/>
        </a:solidFill>
      </dgm:spPr>
      <dgm:t>
        <a:bodyPr/>
        <a:lstStyle/>
        <a:p>
          <a:endParaRPr lang="zh-CN" altLang="en-US"/>
        </a:p>
      </dgm:t>
    </dgm:pt>
    <dgm:pt modelId="{2E61E14E-4C57-4855-8F8A-E2B263D35A20}">
      <dgm:prSet phldrT="[文本]"/>
      <dgm:spPr>
        <a:solidFill>
          <a:schemeClr val="accent2">
            <a:lumMod val="40000"/>
            <a:lumOff val="60000"/>
            <a:alpha val="90000"/>
          </a:schemeClr>
        </a:solidFill>
      </dgm:spPr>
      <dgm:t>
        <a:bodyPr/>
        <a:lstStyle/>
        <a:p>
          <a:pPr algn="ctr"/>
          <a:r>
            <a:rPr lang="zh-CN" altLang="en-US" dirty="0" smtClean="0"/>
            <a:t>成就动机</a:t>
          </a:r>
          <a:endParaRPr lang="zh-CN" altLang="en-US" dirty="0"/>
        </a:p>
      </dgm:t>
    </dgm:pt>
    <dgm:pt modelId="{12564714-A07D-4520-B644-573C04E1BBC9}" type="parTrans" cxnId="{234555BF-93CE-4017-806D-B84823D87CC5}">
      <dgm:prSet/>
      <dgm:spPr/>
      <dgm:t>
        <a:bodyPr/>
        <a:lstStyle/>
        <a:p>
          <a:endParaRPr lang="zh-CN" altLang="en-US"/>
        </a:p>
      </dgm:t>
    </dgm:pt>
    <dgm:pt modelId="{EBD0780F-204E-4723-AE01-6346B1696624}" type="sibTrans" cxnId="{234555BF-93CE-4017-806D-B84823D87CC5}">
      <dgm:prSet/>
      <dgm:spPr/>
      <dgm:t>
        <a:bodyPr/>
        <a:lstStyle/>
        <a:p>
          <a:endParaRPr lang="zh-CN" altLang="en-US"/>
        </a:p>
      </dgm:t>
    </dgm:pt>
    <dgm:pt modelId="{9DE0B9AE-1840-4138-8A8F-864A2B7CC870}">
      <dgm:prSet phldrT="[文本]" custT="1"/>
      <dgm:spPr>
        <a:solidFill>
          <a:schemeClr val="accent2">
            <a:lumMod val="60000"/>
            <a:lumOff val="40000"/>
          </a:schemeClr>
        </a:solidFill>
      </dgm:spPr>
      <dgm:t>
        <a:bodyPr/>
        <a:lstStyle/>
        <a:p>
          <a:pPr algn="ctr"/>
          <a:r>
            <a:rPr lang="zh-CN" altLang="en-US" sz="2400" b="1" dirty="0" smtClean="0">
              <a:solidFill>
                <a:schemeClr val="tx1"/>
              </a:solidFill>
            </a:rPr>
            <a:t>行为</a:t>
          </a:r>
          <a:endParaRPr lang="zh-CN" altLang="en-US" sz="2400" b="1" dirty="0">
            <a:solidFill>
              <a:schemeClr val="tx1"/>
            </a:solidFill>
          </a:endParaRPr>
        </a:p>
      </dgm:t>
    </dgm:pt>
    <dgm:pt modelId="{AD36593E-2F8D-449A-8D10-2A71BA92A083}" type="parTrans" cxnId="{FF1D6003-8B51-454C-B63B-074DF28749F1}">
      <dgm:prSet/>
      <dgm:spPr/>
      <dgm:t>
        <a:bodyPr/>
        <a:lstStyle/>
        <a:p>
          <a:endParaRPr lang="zh-CN" altLang="en-US"/>
        </a:p>
      </dgm:t>
    </dgm:pt>
    <dgm:pt modelId="{F51A8CB1-33AD-416B-AD03-05E6274935CA}" type="sibTrans" cxnId="{FF1D6003-8B51-454C-B63B-074DF28749F1}">
      <dgm:prSet/>
      <dgm:spPr>
        <a:solidFill>
          <a:schemeClr val="accent5"/>
        </a:solidFill>
      </dgm:spPr>
      <dgm:t>
        <a:bodyPr/>
        <a:lstStyle/>
        <a:p>
          <a:endParaRPr lang="zh-CN" altLang="en-US"/>
        </a:p>
      </dgm:t>
    </dgm:pt>
    <dgm:pt modelId="{BDF5D2F5-0306-421D-B40E-3442EAAF435D}">
      <dgm:prSet phldrT="[文本]"/>
      <dgm:spPr>
        <a:solidFill>
          <a:schemeClr val="accent2">
            <a:lumMod val="60000"/>
            <a:lumOff val="40000"/>
            <a:alpha val="90000"/>
          </a:schemeClr>
        </a:solidFill>
      </dgm:spPr>
      <dgm:t>
        <a:bodyPr/>
        <a:lstStyle/>
        <a:p>
          <a:r>
            <a:rPr lang="zh-CN" altLang="en-US" dirty="0" smtClean="0"/>
            <a:t>设定目标，做到尽善尽美</a:t>
          </a:r>
          <a:endParaRPr lang="zh-CN" altLang="en-US" dirty="0"/>
        </a:p>
      </dgm:t>
    </dgm:pt>
    <dgm:pt modelId="{F2A1B7CB-AF96-42CF-A269-701DB75971C5}" type="parTrans" cxnId="{16642306-9D83-4038-A4D6-378C6E959070}">
      <dgm:prSet/>
      <dgm:spPr/>
      <dgm:t>
        <a:bodyPr/>
        <a:lstStyle/>
        <a:p>
          <a:endParaRPr lang="zh-CN" altLang="en-US"/>
        </a:p>
      </dgm:t>
    </dgm:pt>
    <dgm:pt modelId="{42CB9C67-DDC1-46D4-B481-80DE5061B14E}" type="sibTrans" cxnId="{16642306-9D83-4038-A4D6-378C6E959070}">
      <dgm:prSet/>
      <dgm:spPr/>
      <dgm:t>
        <a:bodyPr/>
        <a:lstStyle/>
        <a:p>
          <a:endParaRPr lang="zh-CN" altLang="en-US"/>
        </a:p>
      </dgm:t>
    </dgm:pt>
    <dgm:pt modelId="{8FC14ED8-2F8A-4914-95AC-327502720699}">
      <dgm:prSet phldrT="[文本]" custT="1"/>
      <dgm:spPr>
        <a:solidFill>
          <a:schemeClr val="accent2">
            <a:lumMod val="75000"/>
          </a:schemeClr>
        </a:solidFill>
      </dgm:spPr>
      <dgm:t>
        <a:bodyPr/>
        <a:lstStyle/>
        <a:p>
          <a:pPr algn="ctr"/>
          <a:r>
            <a:rPr lang="zh-CN" altLang="en-US" sz="2400" b="1" dirty="0" smtClean="0">
              <a:solidFill>
                <a:schemeClr val="tx1"/>
              </a:solidFill>
            </a:rPr>
            <a:t>绩效</a:t>
          </a:r>
          <a:endParaRPr lang="zh-CN" altLang="en-US" sz="2400" b="1" dirty="0">
            <a:solidFill>
              <a:schemeClr val="tx1"/>
            </a:solidFill>
          </a:endParaRPr>
        </a:p>
      </dgm:t>
    </dgm:pt>
    <dgm:pt modelId="{1D2738C2-5EFC-402D-B22A-48694F92724A}" type="parTrans" cxnId="{C128956A-EAA1-45B6-980C-0385A83BA39E}">
      <dgm:prSet/>
      <dgm:spPr/>
      <dgm:t>
        <a:bodyPr/>
        <a:lstStyle/>
        <a:p>
          <a:endParaRPr lang="zh-CN" altLang="en-US"/>
        </a:p>
      </dgm:t>
    </dgm:pt>
    <dgm:pt modelId="{300743CE-118F-4865-9037-966938128EED}" type="sibTrans" cxnId="{C128956A-EAA1-45B6-980C-0385A83BA39E}">
      <dgm:prSet/>
      <dgm:spPr/>
      <dgm:t>
        <a:bodyPr/>
        <a:lstStyle/>
        <a:p>
          <a:endParaRPr lang="zh-CN" altLang="en-US"/>
        </a:p>
      </dgm:t>
    </dgm:pt>
    <dgm:pt modelId="{3063EA81-0372-4371-870A-20269EF5A47F}">
      <dgm:prSet phldrT="[文本]"/>
      <dgm:spPr>
        <a:solidFill>
          <a:schemeClr val="accent2">
            <a:lumMod val="75000"/>
            <a:alpha val="90000"/>
          </a:schemeClr>
        </a:solidFill>
      </dgm:spPr>
      <dgm:t>
        <a:bodyPr/>
        <a:lstStyle/>
        <a:p>
          <a:r>
            <a:rPr lang="zh-CN" altLang="en-US" dirty="0" smtClean="0"/>
            <a:t>绩效持续改进，</a:t>
          </a:r>
          <a:endParaRPr lang="zh-CN" altLang="en-US" dirty="0"/>
        </a:p>
      </dgm:t>
    </dgm:pt>
    <dgm:pt modelId="{1E214772-EFB9-455C-8028-2CB962598124}" type="parTrans" cxnId="{24A0FF83-81DC-46C8-80C9-3792BB3118C8}">
      <dgm:prSet/>
      <dgm:spPr/>
      <dgm:t>
        <a:bodyPr/>
        <a:lstStyle/>
        <a:p>
          <a:endParaRPr lang="zh-CN" altLang="en-US"/>
        </a:p>
      </dgm:t>
    </dgm:pt>
    <dgm:pt modelId="{FED20389-627E-456C-9BA7-5EA221ACB1CC}" type="sibTrans" cxnId="{24A0FF83-81DC-46C8-80C9-3792BB3118C8}">
      <dgm:prSet/>
      <dgm:spPr/>
      <dgm:t>
        <a:bodyPr/>
        <a:lstStyle/>
        <a:p>
          <a:endParaRPr lang="zh-CN" altLang="en-US"/>
        </a:p>
      </dgm:t>
    </dgm:pt>
    <dgm:pt modelId="{E58229BE-7D99-4960-9981-A3BEC504FB33}">
      <dgm:prSet phldrT="[文本]"/>
      <dgm:spPr>
        <a:solidFill>
          <a:schemeClr val="accent2">
            <a:lumMod val="75000"/>
            <a:alpha val="90000"/>
          </a:schemeClr>
        </a:solidFill>
      </dgm:spPr>
      <dgm:t>
        <a:bodyPr/>
        <a:lstStyle/>
        <a:p>
          <a:r>
            <a:rPr lang="zh-CN" altLang="en-US" dirty="0" smtClean="0"/>
            <a:t>创新不断</a:t>
          </a:r>
          <a:endParaRPr lang="zh-CN" altLang="en-US" dirty="0"/>
        </a:p>
      </dgm:t>
    </dgm:pt>
    <dgm:pt modelId="{8FE6EB18-E98E-4438-94CD-110ED9FB32B7}" type="parTrans" cxnId="{D1445EC5-DE7E-48EE-86C5-C42FC01810E7}">
      <dgm:prSet/>
      <dgm:spPr/>
      <dgm:t>
        <a:bodyPr/>
        <a:lstStyle/>
        <a:p>
          <a:endParaRPr lang="zh-CN" altLang="en-US"/>
        </a:p>
      </dgm:t>
    </dgm:pt>
    <dgm:pt modelId="{F7B60C58-C5A1-416F-B491-221C7A961F59}" type="sibTrans" cxnId="{D1445EC5-DE7E-48EE-86C5-C42FC01810E7}">
      <dgm:prSet/>
      <dgm:spPr/>
      <dgm:t>
        <a:bodyPr/>
        <a:lstStyle/>
        <a:p>
          <a:endParaRPr lang="zh-CN" altLang="en-US"/>
        </a:p>
      </dgm:t>
    </dgm:pt>
    <dgm:pt modelId="{F2D1A68A-AB9D-4B6A-AC89-F253839F6A6D}" type="pres">
      <dgm:prSet presAssocID="{38ECD18F-306C-41F3-9C48-1E2BDC84F393}" presName="linearFlow" presStyleCnt="0">
        <dgm:presLayoutVars>
          <dgm:dir/>
          <dgm:animLvl val="lvl"/>
          <dgm:resizeHandles val="exact"/>
        </dgm:presLayoutVars>
      </dgm:prSet>
      <dgm:spPr/>
      <dgm:t>
        <a:bodyPr/>
        <a:lstStyle/>
        <a:p>
          <a:endParaRPr lang="zh-CN" altLang="en-US"/>
        </a:p>
      </dgm:t>
    </dgm:pt>
    <dgm:pt modelId="{F9A4446C-A25C-4764-90DC-4B5A0EF4FACA}" type="pres">
      <dgm:prSet presAssocID="{11443FE0-0846-4FFF-AB05-76715E592051}" presName="composite" presStyleCnt="0"/>
      <dgm:spPr/>
    </dgm:pt>
    <dgm:pt modelId="{AAB69B32-7556-4568-930F-74B02B7DF479}" type="pres">
      <dgm:prSet presAssocID="{11443FE0-0846-4FFF-AB05-76715E592051}" presName="parTx" presStyleLbl="node1" presStyleIdx="0" presStyleCnt="3">
        <dgm:presLayoutVars>
          <dgm:chMax val="0"/>
          <dgm:chPref val="0"/>
          <dgm:bulletEnabled val="1"/>
        </dgm:presLayoutVars>
      </dgm:prSet>
      <dgm:spPr/>
      <dgm:t>
        <a:bodyPr/>
        <a:lstStyle/>
        <a:p>
          <a:endParaRPr lang="zh-CN" altLang="en-US"/>
        </a:p>
      </dgm:t>
    </dgm:pt>
    <dgm:pt modelId="{2DAE6E00-E800-46C6-BCA5-525255CC6A01}" type="pres">
      <dgm:prSet presAssocID="{11443FE0-0846-4FFF-AB05-76715E592051}" presName="parSh" presStyleLbl="node1" presStyleIdx="0" presStyleCnt="3"/>
      <dgm:spPr/>
      <dgm:t>
        <a:bodyPr/>
        <a:lstStyle/>
        <a:p>
          <a:endParaRPr lang="zh-CN" altLang="en-US"/>
        </a:p>
      </dgm:t>
    </dgm:pt>
    <dgm:pt modelId="{7DF1B108-CA2A-42CF-A292-EA8B0C8E74F3}" type="pres">
      <dgm:prSet presAssocID="{11443FE0-0846-4FFF-AB05-76715E592051}" presName="desTx" presStyleLbl="fgAcc1" presStyleIdx="0" presStyleCnt="3" custScaleX="122944" custScaleY="56463">
        <dgm:presLayoutVars>
          <dgm:bulletEnabled val="1"/>
        </dgm:presLayoutVars>
      </dgm:prSet>
      <dgm:spPr/>
      <dgm:t>
        <a:bodyPr/>
        <a:lstStyle/>
        <a:p>
          <a:endParaRPr lang="zh-CN" altLang="en-US"/>
        </a:p>
      </dgm:t>
    </dgm:pt>
    <dgm:pt modelId="{49DFD12C-BCDB-42B7-9371-582858CDEA57}" type="pres">
      <dgm:prSet presAssocID="{6EEAFF4F-7372-4FEB-A5ED-EACB12344EC3}" presName="sibTrans" presStyleLbl="sibTrans2D1" presStyleIdx="0" presStyleCnt="2"/>
      <dgm:spPr/>
      <dgm:t>
        <a:bodyPr/>
        <a:lstStyle/>
        <a:p>
          <a:endParaRPr lang="zh-CN" altLang="en-US"/>
        </a:p>
      </dgm:t>
    </dgm:pt>
    <dgm:pt modelId="{200517A6-88AB-4CB2-A3CB-036BC887E0DF}" type="pres">
      <dgm:prSet presAssocID="{6EEAFF4F-7372-4FEB-A5ED-EACB12344EC3}" presName="connTx" presStyleLbl="sibTrans2D1" presStyleIdx="0" presStyleCnt="2"/>
      <dgm:spPr/>
      <dgm:t>
        <a:bodyPr/>
        <a:lstStyle/>
        <a:p>
          <a:endParaRPr lang="zh-CN" altLang="en-US"/>
        </a:p>
      </dgm:t>
    </dgm:pt>
    <dgm:pt modelId="{20B45F42-CF71-4480-9B23-DD162F87A37E}" type="pres">
      <dgm:prSet presAssocID="{9DE0B9AE-1840-4138-8A8F-864A2B7CC870}" presName="composite" presStyleCnt="0"/>
      <dgm:spPr/>
    </dgm:pt>
    <dgm:pt modelId="{5E77F52A-C18C-4586-A65D-0B578989A543}" type="pres">
      <dgm:prSet presAssocID="{9DE0B9AE-1840-4138-8A8F-864A2B7CC870}" presName="parTx" presStyleLbl="node1" presStyleIdx="0" presStyleCnt="3">
        <dgm:presLayoutVars>
          <dgm:chMax val="0"/>
          <dgm:chPref val="0"/>
          <dgm:bulletEnabled val="1"/>
        </dgm:presLayoutVars>
      </dgm:prSet>
      <dgm:spPr/>
      <dgm:t>
        <a:bodyPr/>
        <a:lstStyle/>
        <a:p>
          <a:endParaRPr lang="zh-CN" altLang="en-US"/>
        </a:p>
      </dgm:t>
    </dgm:pt>
    <dgm:pt modelId="{64896A9D-2779-40C9-A566-AA4C11A8A3DF}" type="pres">
      <dgm:prSet presAssocID="{9DE0B9AE-1840-4138-8A8F-864A2B7CC870}" presName="parSh" presStyleLbl="node1" presStyleIdx="1" presStyleCnt="3"/>
      <dgm:spPr/>
      <dgm:t>
        <a:bodyPr/>
        <a:lstStyle/>
        <a:p>
          <a:endParaRPr lang="zh-CN" altLang="en-US"/>
        </a:p>
      </dgm:t>
    </dgm:pt>
    <dgm:pt modelId="{4EAF5496-972D-4FB2-AD1C-DC5CBEE523F7}" type="pres">
      <dgm:prSet presAssocID="{9DE0B9AE-1840-4138-8A8F-864A2B7CC870}" presName="desTx" presStyleLbl="fgAcc1" presStyleIdx="1" presStyleCnt="3" custScaleX="123234" custScaleY="57318">
        <dgm:presLayoutVars>
          <dgm:bulletEnabled val="1"/>
        </dgm:presLayoutVars>
      </dgm:prSet>
      <dgm:spPr/>
      <dgm:t>
        <a:bodyPr/>
        <a:lstStyle/>
        <a:p>
          <a:endParaRPr lang="zh-CN" altLang="en-US"/>
        </a:p>
      </dgm:t>
    </dgm:pt>
    <dgm:pt modelId="{221B6F15-506F-41B0-8E02-574CCC96A3E4}" type="pres">
      <dgm:prSet presAssocID="{F51A8CB1-33AD-416B-AD03-05E6274935CA}" presName="sibTrans" presStyleLbl="sibTrans2D1" presStyleIdx="1" presStyleCnt="2"/>
      <dgm:spPr/>
      <dgm:t>
        <a:bodyPr/>
        <a:lstStyle/>
        <a:p>
          <a:endParaRPr lang="zh-CN" altLang="en-US"/>
        </a:p>
      </dgm:t>
    </dgm:pt>
    <dgm:pt modelId="{1F0C69E2-C046-46F8-8C8C-5F632190D998}" type="pres">
      <dgm:prSet presAssocID="{F51A8CB1-33AD-416B-AD03-05E6274935CA}" presName="connTx" presStyleLbl="sibTrans2D1" presStyleIdx="1" presStyleCnt="2"/>
      <dgm:spPr/>
      <dgm:t>
        <a:bodyPr/>
        <a:lstStyle/>
        <a:p>
          <a:endParaRPr lang="zh-CN" altLang="en-US"/>
        </a:p>
      </dgm:t>
    </dgm:pt>
    <dgm:pt modelId="{94C5C581-B56D-4494-A288-A306A8FFA339}" type="pres">
      <dgm:prSet presAssocID="{8FC14ED8-2F8A-4914-95AC-327502720699}" presName="composite" presStyleCnt="0"/>
      <dgm:spPr/>
    </dgm:pt>
    <dgm:pt modelId="{44CF33E6-A79C-4BFE-A2F2-61CE8EF018B6}" type="pres">
      <dgm:prSet presAssocID="{8FC14ED8-2F8A-4914-95AC-327502720699}" presName="parTx" presStyleLbl="node1" presStyleIdx="1" presStyleCnt="3">
        <dgm:presLayoutVars>
          <dgm:chMax val="0"/>
          <dgm:chPref val="0"/>
          <dgm:bulletEnabled val="1"/>
        </dgm:presLayoutVars>
      </dgm:prSet>
      <dgm:spPr/>
      <dgm:t>
        <a:bodyPr/>
        <a:lstStyle/>
        <a:p>
          <a:endParaRPr lang="zh-CN" altLang="en-US"/>
        </a:p>
      </dgm:t>
    </dgm:pt>
    <dgm:pt modelId="{7E1FB9F3-D099-4C9B-A01C-3C2B61134E35}" type="pres">
      <dgm:prSet presAssocID="{8FC14ED8-2F8A-4914-95AC-327502720699}" presName="parSh" presStyleLbl="node1" presStyleIdx="2" presStyleCnt="3"/>
      <dgm:spPr/>
      <dgm:t>
        <a:bodyPr/>
        <a:lstStyle/>
        <a:p>
          <a:endParaRPr lang="zh-CN" altLang="en-US"/>
        </a:p>
      </dgm:t>
    </dgm:pt>
    <dgm:pt modelId="{C02DD2D8-2562-4D6D-8899-62062AD1B437}" type="pres">
      <dgm:prSet presAssocID="{8FC14ED8-2F8A-4914-95AC-327502720699}" presName="desTx" presStyleLbl="fgAcc1" presStyleIdx="2" presStyleCnt="3" custScaleX="122551" custScaleY="59605">
        <dgm:presLayoutVars>
          <dgm:bulletEnabled val="1"/>
        </dgm:presLayoutVars>
      </dgm:prSet>
      <dgm:spPr/>
      <dgm:t>
        <a:bodyPr/>
        <a:lstStyle/>
        <a:p>
          <a:endParaRPr lang="zh-CN" altLang="en-US"/>
        </a:p>
      </dgm:t>
    </dgm:pt>
  </dgm:ptLst>
  <dgm:cxnLst>
    <dgm:cxn modelId="{F6F0165F-5D62-4FB8-9758-69D2E8A77E17}" type="presOf" srcId="{2E61E14E-4C57-4855-8F8A-E2B263D35A20}" destId="{7DF1B108-CA2A-42CF-A292-EA8B0C8E74F3}" srcOrd="0" destOrd="0" presId="urn:microsoft.com/office/officeart/2005/8/layout/process3"/>
    <dgm:cxn modelId="{A0A3F722-5772-4956-BD05-575F1516CC05}" type="presOf" srcId="{F51A8CB1-33AD-416B-AD03-05E6274935CA}" destId="{1F0C69E2-C046-46F8-8C8C-5F632190D998}" srcOrd="1" destOrd="0" presId="urn:microsoft.com/office/officeart/2005/8/layout/process3"/>
    <dgm:cxn modelId="{904C0091-6BEE-4162-9BB8-1542DAA20BE0}" type="presOf" srcId="{BDF5D2F5-0306-421D-B40E-3442EAAF435D}" destId="{4EAF5496-972D-4FB2-AD1C-DC5CBEE523F7}" srcOrd="0" destOrd="0" presId="urn:microsoft.com/office/officeart/2005/8/layout/process3"/>
    <dgm:cxn modelId="{21AB7A62-5AFA-4666-8B62-AB6E81BDF2FB}" type="presOf" srcId="{3063EA81-0372-4371-870A-20269EF5A47F}" destId="{C02DD2D8-2562-4D6D-8899-62062AD1B437}" srcOrd="0" destOrd="0" presId="urn:microsoft.com/office/officeart/2005/8/layout/process3"/>
    <dgm:cxn modelId="{D1445EC5-DE7E-48EE-86C5-C42FC01810E7}" srcId="{8FC14ED8-2F8A-4914-95AC-327502720699}" destId="{E58229BE-7D99-4960-9981-A3BEC504FB33}" srcOrd="1" destOrd="0" parTransId="{8FE6EB18-E98E-4438-94CD-110ED9FB32B7}" sibTransId="{F7B60C58-C5A1-416F-B491-221C7A961F59}"/>
    <dgm:cxn modelId="{B353F461-7889-4CFA-B718-AE0770749AD4}" type="presOf" srcId="{38ECD18F-306C-41F3-9C48-1E2BDC84F393}" destId="{F2D1A68A-AB9D-4B6A-AC89-F253839F6A6D}" srcOrd="0" destOrd="0" presId="urn:microsoft.com/office/officeart/2005/8/layout/process3"/>
    <dgm:cxn modelId="{16642306-9D83-4038-A4D6-378C6E959070}" srcId="{9DE0B9AE-1840-4138-8A8F-864A2B7CC870}" destId="{BDF5D2F5-0306-421D-B40E-3442EAAF435D}" srcOrd="0" destOrd="0" parTransId="{F2A1B7CB-AF96-42CF-A269-701DB75971C5}" sibTransId="{42CB9C67-DDC1-46D4-B481-80DE5061B14E}"/>
    <dgm:cxn modelId="{234555BF-93CE-4017-806D-B84823D87CC5}" srcId="{11443FE0-0846-4FFF-AB05-76715E592051}" destId="{2E61E14E-4C57-4855-8F8A-E2B263D35A20}" srcOrd="0" destOrd="0" parTransId="{12564714-A07D-4520-B644-573C04E1BBC9}" sibTransId="{EBD0780F-204E-4723-AE01-6346B1696624}"/>
    <dgm:cxn modelId="{6E78529B-5116-49BA-9DC2-255967E19167}" srcId="{38ECD18F-306C-41F3-9C48-1E2BDC84F393}" destId="{11443FE0-0846-4FFF-AB05-76715E592051}" srcOrd="0" destOrd="0" parTransId="{C31E4988-82BD-4A1E-B386-ABC4A0C08185}" sibTransId="{6EEAFF4F-7372-4FEB-A5ED-EACB12344EC3}"/>
    <dgm:cxn modelId="{0F647A7D-0AC5-4055-8A83-0762CE1351A8}" type="presOf" srcId="{11443FE0-0846-4FFF-AB05-76715E592051}" destId="{AAB69B32-7556-4568-930F-74B02B7DF479}" srcOrd="0" destOrd="0" presId="urn:microsoft.com/office/officeart/2005/8/layout/process3"/>
    <dgm:cxn modelId="{D846BCEA-BFE6-45CA-A0B4-7623D827B6FE}" type="presOf" srcId="{F51A8CB1-33AD-416B-AD03-05E6274935CA}" destId="{221B6F15-506F-41B0-8E02-574CCC96A3E4}" srcOrd="0" destOrd="0" presId="urn:microsoft.com/office/officeart/2005/8/layout/process3"/>
    <dgm:cxn modelId="{24A0FF83-81DC-46C8-80C9-3792BB3118C8}" srcId="{8FC14ED8-2F8A-4914-95AC-327502720699}" destId="{3063EA81-0372-4371-870A-20269EF5A47F}" srcOrd="0" destOrd="0" parTransId="{1E214772-EFB9-455C-8028-2CB962598124}" sibTransId="{FED20389-627E-456C-9BA7-5EA221ACB1CC}"/>
    <dgm:cxn modelId="{FF1D6003-8B51-454C-B63B-074DF28749F1}" srcId="{38ECD18F-306C-41F3-9C48-1E2BDC84F393}" destId="{9DE0B9AE-1840-4138-8A8F-864A2B7CC870}" srcOrd="1" destOrd="0" parTransId="{AD36593E-2F8D-449A-8D10-2A71BA92A083}" sibTransId="{F51A8CB1-33AD-416B-AD03-05E6274935CA}"/>
    <dgm:cxn modelId="{0749EAF2-6831-4747-B83C-AF8EEC7976C1}" type="presOf" srcId="{6EEAFF4F-7372-4FEB-A5ED-EACB12344EC3}" destId="{200517A6-88AB-4CB2-A3CB-036BC887E0DF}" srcOrd="1" destOrd="0" presId="urn:microsoft.com/office/officeart/2005/8/layout/process3"/>
    <dgm:cxn modelId="{A14E58AE-84C0-4C62-A7F1-23579B24B037}" type="presOf" srcId="{9DE0B9AE-1840-4138-8A8F-864A2B7CC870}" destId="{5E77F52A-C18C-4586-A65D-0B578989A543}" srcOrd="0" destOrd="0" presId="urn:microsoft.com/office/officeart/2005/8/layout/process3"/>
    <dgm:cxn modelId="{DF59B0EC-03A9-42B6-860B-48A66D1DF5E7}" type="presOf" srcId="{8FC14ED8-2F8A-4914-95AC-327502720699}" destId="{7E1FB9F3-D099-4C9B-A01C-3C2B61134E35}" srcOrd="1" destOrd="0" presId="urn:microsoft.com/office/officeart/2005/8/layout/process3"/>
    <dgm:cxn modelId="{C128956A-EAA1-45B6-980C-0385A83BA39E}" srcId="{38ECD18F-306C-41F3-9C48-1E2BDC84F393}" destId="{8FC14ED8-2F8A-4914-95AC-327502720699}" srcOrd="2" destOrd="0" parTransId="{1D2738C2-5EFC-402D-B22A-48694F92724A}" sibTransId="{300743CE-118F-4865-9037-966938128EED}"/>
    <dgm:cxn modelId="{9BE49C07-3F7B-4028-98C4-6B05961306B7}" type="presOf" srcId="{9DE0B9AE-1840-4138-8A8F-864A2B7CC870}" destId="{64896A9D-2779-40C9-A566-AA4C11A8A3DF}" srcOrd="1" destOrd="0" presId="urn:microsoft.com/office/officeart/2005/8/layout/process3"/>
    <dgm:cxn modelId="{AF1A9856-BAB4-4F79-8ADD-085AC6631177}" type="presOf" srcId="{E58229BE-7D99-4960-9981-A3BEC504FB33}" destId="{C02DD2D8-2562-4D6D-8899-62062AD1B437}" srcOrd="0" destOrd="1" presId="urn:microsoft.com/office/officeart/2005/8/layout/process3"/>
    <dgm:cxn modelId="{4F2425FF-D1D5-46FF-A8DB-201B2B0045E6}" type="presOf" srcId="{8FC14ED8-2F8A-4914-95AC-327502720699}" destId="{44CF33E6-A79C-4BFE-A2F2-61CE8EF018B6}" srcOrd="0" destOrd="0" presId="urn:microsoft.com/office/officeart/2005/8/layout/process3"/>
    <dgm:cxn modelId="{214324EF-7899-45A7-B64C-436866E60350}" type="presOf" srcId="{11443FE0-0846-4FFF-AB05-76715E592051}" destId="{2DAE6E00-E800-46C6-BCA5-525255CC6A01}" srcOrd="1" destOrd="0" presId="urn:microsoft.com/office/officeart/2005/8/layout/process3"/>
    <dgm:cxn modelId="{BBEB0569-238F-419F-AFCD-5FA55367A68F}" type="presOf" srcId="{6EEAFF4F-7372-4FEB-A5ED-EACB12344EC3}" destId="{49DFD12C-BCDB-42B7-9371-582858CDEA57}" srcOrd="0" destOrd="0" presId="urn:microsoft.com/office/officeart/2005/8/layout/process3"/>
    <dgm:cxn modelId="{EFA7E03A-872F-42B8-86AF-B59CFA2B8EFE}" type="presParOf" srcId="{F2D1A68A-AB9D-4B6A-AC89-F253839F6A6D}" destId="{F9A4446C-A25C-4764-90DC-4B5A0EF4FACA}" srcOrd="0" destOrd="0" presId="urn:microsoft.com/office/officeart/2005/8/layout/process3"/>
    <dgm:cxn modelId="{F1AE75C8-BDFE-466A-BD6F-993B6F1A2E2E}" type="presParOf" srcId="{F9A4446C-A25C-4764-90DC-4B5A0EF4FACA}" destId="{AAB69B32-7556-4568-930F-74B02B7DF479}" srcOrd="0" destOrd="0" presId="urn:microsoft.com/office/officeart/2005/8/layout/process3"/>
    <dgm:cxn modelId="{397FDDAD-78D3-4998-92E1-0EAA33D4DBFE}" type="presParOf" srcId="{F9A4446C-A25C-4764-90DC-4B5A0EF4FACA}" destId="{2DAE6E00-E800-46C6-BCA5-525255CC6A01}" srcOrd="1" destOrd="0" presId="urn:microsoft.com/office/officeart/2005/8/layout/process3"/>
    <dgm:cxn modelId="{7FFD2144-8F36-4852-93AF-1E0E823D00C6}" type="presParOf" srcId="{F9A4446C-A25C-4764-90DC-4B5A0EF4FACA}" destId="{7DF1B108-CA2A-42CF-A292-EA8B0C8E74F3}" srcOrd="2" destOrd="0" presId="urn:microsoft.com/office/officeart/2005/8/layout/process3"/>
    <dgm:cxn modelId="{B8862A68-CDD7-4BF0-98D5-D758BED16DAC}" type="presParOf" srcId="{F2D1A68A-AB9D-4B6A-AC89-F253839F6A6D}" destId="{49DFD12C-BCDB-42B7-9371-582858CDEA57}" srcOrd="1" destOrd="0" presId="urn:microsoft.com/office/officeart/2005/8/layout/process3"/>
    <dgm:cxn modelId="{CA51FEE5-2608-4DFB-AB11-5C33EA972C0E}" type="presParOf" srcId="{49DFD12C-BCDB-42B7-9371-582858CDEA57}" destId="{200517A6-88AB-4CB2-A3CB-036BC887E0DF}" srcOrd="0" destOrd="0" presId="urn:microsoft.com/office/officeart/2005/8/layout/process3"/>
    <dgm:cxn modelId="{D0406360-F3BD-42D9-86E3-C697D3571937}" type="presParOf" srcId="{F2D1A68A-AB9D-4B6A-AC89-F253839F6A6D}" destId="{20B45F42-CF71-4480-9B23-DD162F87A37E}" srcOrd="2" destOrd="0" presId="urn:microsoft.com/office/officeart/2005/8/layout/process3"/>
    <dgm:cxn modelId="{E085C18C-67ED-4857-BCA5-8E38C7EF69E9}" type="presParOf" srcId="{20B45F42-CF71-4480-9B23-DD162F87A37E}" destId="{5E77F52A-C18C-4586-A65D-0B578989A543}" srcOrd="0" destOrd="0" presId="urn:microsoft.com/office/officeart/2005/8/layout/process3"/>
    <dgm:cxn modelId="{DFE4F1C6-75C8-483A-86A3-3B0A9F5E3FD6}" type="presParOf" srcId="{20B45F42-CF71-4480-9B23-DD162F87A37E}" destId="{64896A9D-2779-40C9-A566-AA4C11A8A3DF}" srcOrd="1" destOrd="0" presId="urn:microsoft.com/office/officeart/2005/8/layout/process3"/>
    <dgm:cxn modelId="{3968B444-4999-4CF9-850F-4DA79D28EF31}" type="presParOf" srcId="{20B45F42-CF71-4480-9B23-DD162F87A37E}" destId="{4EAF5496-972D-4FB2-AD1C-DC5CBEE523F7}" srcOrd="2" destOrd="0" presId="urn:microsoft.com/office/officeart/2005/8/layout/process3"/>
    <dgm:cxn modelId="{A22880E4-0532-4F36-993F-8AF67DECE346}" type="presParOf" srcId="{F2D1A68A-AB9D-4B6A-AC89-F253839F6A6D}" destId="{221B6F15-506F-41B0-8E02-574CCC96A3E4}" srcOrd="3" destOrd="0" presId="urn:microsoft.com/office/officeart/2005/8/layout/process3"/>
    <dgm:cxn modelId="{44D47392-A36D-48D9-8E58-342CE37650F1}" type="presParOf" srcId="{221B6F15-506F-41B0-8E02-574CCC96A3E4}" destId="{1F0C69E2-C046-46F8-8C8C-5F632190D998}" srcOrd="0" destOrd="0" presId="urn:microsoft.com/office/officeart/2005/8/layout/process3"/>
    <dgm:cxn modelId="{3C48B4FC-3ADB-43D0-A2F1-C13EE949A459}" type="presParOf" srcId="{F2D1A68A-AB9D-4B6A-AC89-F253839F6A6D}" destId="{94C5C581-B56D-4494-A288-A306A8FFA339}" srcOrd="4" destOrd="0" presId="urn:microsoft.com/office/officeart/2005/8/layout/process3"/>
    <dgm:cxn modelId="{4703177A-E0B8-49FB-B86B-A92B5968DEF7}" type="presParOf" srcId="{94C5C581-B56D-4494-A288-A306A8FFA339}" destId="{44CF33E6-A79C-4BFE-A2F2-61CE8EF018B6}" srcOrd="0" destOrd="0" presId="urn:microsoft.com/office/officeart/2005/8/layout/process3"/>
    <dgm:cxn modelId="{B589336C-E4BD-4BDC-B3E8-1A786FEDEACC}" type="presParOf" srcId="{94C5C581-B56D-4494-A288-A306A8FFA339}" destId="{7E1FB9F3-D099-4C9B-A01C-3C2B61134E35}" srcOrd="1" destOrd="0" presId="urn:microsoft.com/office/officeart/2005/8/layout/process3"/>
    <dgm:cxn modelId="{7670E1AC-466D-4D7A-A80E-6E6C55B0B916}" type="presParOf" srcId="{94C5C581-B56D-4494-A288-A306A8FFA339}" destId="{C02DD2D8-2562-4D6D-8899-62062AD1B437}" srcOrd="2" destOrd="0" presId="urn:microsoft.com/office/officeart/2005/8/layout/process3"/>
  </dgm:cxnLst>
  <dgm:bg/>
  <dgm:whole/>
</dgm:dataModel>
</file>

<file path=ppt/diagrams/data9.xml><?xml version="1.0" encoding="utf-8"?>
<dgm:dataModel xmlns:dgm="http://schemas.openxmlformats.org/drawingml/2006/diagram" xmlns:a="http://schemas.openxmlformats.org/drawingml/2006/main">
  <dgm:ptLst>
    <dgm:pt modelId="{901D05C4-A2D8-4406-89BA-F59304BCCEE6}"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95F18CB4-AAAA-478C-8993-8A75E677844B}">
      <dgm:prSet phldrT="[文本]" custT="1"/>
      <dgm:spPr>
        <a:gradFill rotWithShape="0">
          <a:gsLst>
            <a:gs pos="0">
              <a:srgbClr val="FFF200"/>
            </a:gs>
            <a:gs pos="45000">
              <a:srgbClr val="FF7A00"/>
            </a:gs>
            <a:gs pos="70000">
              <a:srgbClr val="FF0300"/>
            </a:gs>
            <a:gs pos="100000">
              <a:srgbClr val="4D0808"/>
            </a:gs>
          </a:gsLst>
          <a:lin ang="5400000" scaled="0"/>
        </a:gradFill>
      </dgm:spPr>
      <dgm:t>
        <a:bodyPr/>
        <a:lstStyle/>
        <a:p>
          <a:r>
            <a:rPr lang="en-US" altLang="zh-CN" sz="3200" dirty="0" smtClean="0"/>
            <a:t>A</a:t>
          </a:r>
          <a:endParaRPr lang="zh-CN" altLang="en-US" sz="3200" dirty="0"/>
        </a:p>
      </dgm:t>
    </dgm:pt>
    <dgm:pt modelId="{0A096C3E-7853-4E25-AE78-AFCF876724AA}" type="parTrans" cxnId="{0CDAFC78-EDBD-4D84-928B-288B67AB10C1}">
      <dgm:prSet/>
      <dgm:spPr/>
      <dgm:t>
        <a:bodyPr/>
        <a:lstStyle/>
        <a:p>
          <a:endParaRPr lang="zh-CN" altLang="en-US"/>
        </a:p>
      </dgm:t>
    </dgm:pt>
    <dgm:pt modelId="{216137BC-07A4-4480-9091-86993E9F210C}" type="sibTrans" cxnId="{0CDAFC78-EDBD-4D84-928B-288B67AB10C1}">
      <dgm:prSet/>
      <dgm:spPr/>
      <dgm:t>
        <a:bodyPr/>
        <a:lstStyle/>
        <a:p>
          <a:endParaRPr lang="zh-CN" altLang="en-US"/>
        </a:p>
      </dgm:t>
    </dgm:pt>
    <dgm:pt modelId="{5C53D976-58B5-4B9E-B414-5BDA83469B6D}">
      <dgm:prSet phldrT="[文本]"/>
      <dgm:spPr>
        <a:gradFill rotWithShape="0">
          <a:gsLst>
            <a:gs pos="0">
              <a:srgbClr val="DDEBCF"/>
            </a:gs>
            <a:gs pos="50000">
              <a:srgbClr val="9CB86E"/>
            </a:gs>
            <a:gs pos="100000">
              <a:srgbClr val="156B13"/>
            </a:gs>
          </a:gsLst>
          <a:lin ang="5400000" scaled="0"/>
        </a:gradFill>
      </dgm:spPr>
      <dgm:t>
        <a:bodyPr/>
        <a:lstStyle/>
        <a:p>
          <a:r>
            <a:rPr lang="en-US" altLang="zh-CN" dirty="0" smtClean="0">
              <a:solidFill>
                <a:schemeClr val="tx1"/>
              </a:solidFill>
            </a:rPr>
            <a:t>A</a:t>
          </a:r>
          <a:r>
            <a:rPr lang="en-US" altLang="zh-CN" baseline="-25000" dirty="0" smtClean="0">
              <a:solidFill>
                <a:schemeClr val="tx1"/>
              </a:solidFill>
            </a:rPr>
            <a:t>1</a:t>
          </a:r>
        </a:p>
        <a:p>
          <a:r>
            <a:rPr lang="zh-CN" altLang="en-US" baseline="0" dirty="0" smtClean="0">
              <a:solidFill>
                <a:schemeClr val="tx1"/>
              </a:solidFill>
            </a:rPr>
            <a:t>动机</a:t>
          </a:r>
          <a:endParaRPr lang="zh-CN" altLang="en-US" baseline="0" dirty="0">
            <a:solidFill>
              <a:schemeClr val="tx1"/>
            </a:solidFill>
          </a:endParaRPr>
        </a:p>
      </dgm:t>
    </dgm:pt>
    <dgm:pt modelId="{EBF9C389-2DF0-4D34-9D4F-556AF9ECBE7E}" type="parTrans" cxnId="{46A3D116-0486-4EF7-AEB2-279191BE7A74}">
      <dgm:prSet/>
      <dgm:spPr/>
      <dgm:t>
        <a:bodyPr/>
        <a:lstStyle/>
        <a:p>
          <a:endParaRPr lang="zh-CN" altLang="en-US"/>
        </a:p>
      </dgm:t>
    </dgm:pt>
    <dgm:pt modelId="{78CEBAD6-8BD3-46C8-BDCD-B49328CB5814}" type="sibTrans" cxnId="{46A3D116-0486-4EF7-AEB2-279191BE7A74}">
      <dgm:prSet/>
      <dgm:spPr/>
      <dgm:t>
        <a:bodyPr/>
        <a:lstStyle/>
        <a:p>
          <a:endParaRPr lang="zh-CN" altLang="en-US"/>
        </a:p>
      </dgm:t>
    </dgm:pt>
    <dgm:pt modelId="{268029D6-F766-4B7D-822B-B21CC6413759}">
      <dgm:prSet phldrT="[文本]"/>
      <dgm:spPr>
        <a:gradFill rotWithShape="0">
          <a:gsLst>
            <a:gs pos="0">
              <a:srgbClr val="DDEBCF"/>
            </a:gs>
            <a:gs pos="50000">
              <a:srgbClr val="9CB86E"/>
            </a:gs>
            <a:gs pos="100000">
              <a:srgbClr val="156B13"/>
            </a:gs>
          </a:gsLst>
          <a:lin ang="5400000" scaled="0"/>
        </a:gradFill>
      </dgm:spPr>
      <dgm:t>
        <a:bodyPr/>
        <a:lstStyle/>
        <a:p>
          <a:r>
            <a:rPr lang="en-US" altLang="zh-CN" dirty="0" smtClean="0">
              <a:solidFill>
                <a:schemeClr val="tx1"/>
              </a:solidFill>
            </a:rPr>
            <a:t>A</a:t>
          </a:r>
          <a:r>
            <a:rPr lang="en-US" altLang="zh-CN" baseline="-25000" dirty="0" smtClean="0">
              <a:solidFill>
                <a:schemeClr val="tx1"/>
              </a:solidFill>
            </a:rPr>
            <a:t>2</a:t>
          </a:r>
        </a:p>
        <a:p>
          <a:r>
            <a:rPr lang="zh-CN" altLang="en-US" baseline="0" dirty="0" smtClean="0">
              <a:solidFill>
                <a:schemeClr val="tx1"/>
              </a:solidFill>
            </a:rPr>
            <a:t>个性，品质</a:t>
          </a:r>
          <a:endParaRPr lang="zh-CN" altLang="en-US" baseline="0" dirty="0">
            <a:solidFill>
              <a:schemeClr val="tx1"/>
            </a:solidFill>
          </a:endParaRPr>
        </a:p>
      </dgm:t>
    </dgm:pt>
    <dgm:pt modelId="{C3968A8D-964F-4F30-9F94-980D53DAC062}" type="parTrans" cxnId="{69EAB906-E5FE-4E79-A1E6-FD3488A5EEEC}">
      <dgm:prSet/>
      <dgm:spPr/>
      <dgm:t>
        <a:bodyPr/>
        <a:lstStyle/>
        <a:p>
          <a:endParaRPr lang="zh-CN" altLang="en-US"/>
        </a:p>
      </dgm:t>
    </dgm:pt>
    <dgm:pt modelId="{6BEA2861-E036-48C3-AEC5-33159D1ED89B}" type="sibTrans" cxnId="{69EAB906-E5FE-4E79-A1E6-FD3488A5EEEC}">
      <dgm:prSet/>
      <dgm:spPr/>
      <dgm:t>
        <a:bodyPr/>
        <a:lstStyle/>
        <a:p>
          <a:endParaRPr lang="zh-CN" altLang="en-US"/>
        </a:p>
      </dgm:t>
    </dgm:pt>
    <dgm:pt modelId="{12D3026A-73D0-435C-A4A0-D007700CFA16}">
      <dgm:prSet/>
      <dgm:spPr>
        <a:gradFill rotWithShape="0">
          <a:gsLst>
            <a:gs pos="0">
              <a:srgbClr val="DDEBCF"/>
            </a:gs>
            <a:gs pos="50000">
              <a:srgbClr val="9CB86E"/>
            </a:gs>
            <a:gs pos="100000">
              <a:srgbClr val="156B13"/>
            </a:gs>
          </a:gsLst>
          <a:lin ang="5400000" scaled="0"/>
        </a:gradFill>
      </dgm:spPr>
      <dgm:t>
        <a:bodyPr/>
        <a:lstStyle/>
        <a:p>
          <a:r>
            <a:rPr lang="en-US" altLang="zh-CN" dirty="0" smtClean="0">
              <a:solidFill>
                <a:schemeClr val="tx1"/>
              </a:solidFill>
            </a:rPr>
            <a:t>A</a:t>
          </a:r>
          <a:r>
            <a:rPr lang="en-US" altLang="zh-CN" baseline="-25000" dirty="0" smtClean="0">
              <a:solidFill>
                <a:schemeClr val="tx1"/>
              </a:solidFill>
            </a:rPr>
            <a:t>4</a:t>
          </a:r>
        </a:p>
        <a:p>
          <a:r>
            <a:rPr lang="zh-CN" altLang="en-US" baseline="0" dirty="0" smtClean="0">
              <a:solidFill>
                <a:schemeClr val="tx1"/>
              </a:solidFill>
            </a:rPr>
            <a:t>知识，技能</a:t>
          </a:r>
          <a:endParaRPr lang="zh-CN" altLang="en-US" baseline="0" dirty="0">
            <a:solidFill>
              <a:schemeClr val="tx1"/>
            </a:solidFill>
          </a:endParaRPr>
        </a:p>
      </dgm:t>
    </dgm:pt>
    <dgm:pt modelId="{E0334265-F6ED-48CC-BFB8-76CA6AC3D8E4}" type="parTrans" cxnId="{BB495539-0F18-44BC-88CF-8226D2ADCD96}">
      <dgm:prSet/>
      <dgm:spPr/>
      <dgm:t>
        <a:bodyPr/>
        <a:lstStyle/>
        <a:p>
          <a:endParaRPr lang="zh-CN" altLang="en-US"/>
        </a:p>
      </dgm:t>
    </dgm:pt>
    <dgm:pt modelId="{0C5CF688-0C0B-4D34-BB29-F88346806B5A}" type="sibTrans" cxnId="{BB495539-0F18-44BC-88CF-8226D2ADCD96}">
      <dgm:prSet/>
      <dgm:spPr/>
      <dgm:t>
        <a:bodyPr/>
        <a:lstStyle/>
        <a:p>
          <a:endParaRPr lang="zh-CN" altLang="en-US"/>
        </a:p>
      </dgm:t>
    </dgm:pt>
    <dgm:pt modelId="{357E2A64-C28E-4B0E-841C-CE98FD7B82A3}">
      <dgm:prSet/>
      <dgm:spPr>
        <a:gradFill rotWithShape="0">
          <a:gsLst>
            <a:gs pos="0">
              <a:srgbClr val="DDEBCF"/>
            </a:gs>
            <a:gs pos="50000">
              <a:srgbClr val="9CB86E"/>
            </a:gs>
            <a:gs pos="100000">
              <a:srgbClr val="156B13"/>
            </a:gs>
          </a:gsLst>
          <a:lin ang="5400000" scaled="0"/>
        </a:gradFill>
      </dgm:spPr>
      <dgm:t>
        <a:bodyPr/>
        <a:lstStyle/>
        <a:p>
          <a:pPr algn="ctr"/>
          <a:r>
            <a:rPr lang="en-US" altLang="zh-CN" dirty="0" smtClean="0">
              <a:solidFill>
                <a:schemeClr val="tx1"/>
              </a:solidFill>
            </a:rPr>
            <a:t>A</a:t>
          </a:r>
          <a:r>
            <a:rPr lang="en-US" altLang="zh-CN" baseline="-25000" dirty="0" smtClean="0">
              <a:solidFill>
                <a:schemeClr val="tx1"/>
              </a:solidFill>
            </a:rPr>
            <a:t>3</a:t>
          </a:r>
        </a:p>
        <a:p>
          <a:pPr algn="ctr"/>
          <a:r>
            <a:rPr lang="zh-CN" altLang="en-US" baseline="0" dirty="0" smtClean="0">
              <a:solidFill>
                <a:schemeClr val="tx1"/>
              </a:solidFill>
            </a:rPr>
            <a:t>自我形象，社会角色</a:t>
          </a:r>
          <a:endParaRPr lang="zh-CN" altLang="en-US" baseline="0" dirty="0">
            <a:solidFill>
              <a:schemeClr val="tx1"/>
            </a:solidFill>
          </a:endParaRPr>
        </a:p>
      </dgm:t>
    </dgm:pt>
    <dgm:pt modelId="{45262F03-018A-400D-A301-77E1C121E30F}" type="parTrans" cxnId="{81DB3C63-09C4-42F7-BAC6-DBFA5908ED00}">
      <dgm:prSet/>
      <dgm:spPr/>
      <dgm:t>
        <a:bodyPr/>
        <a:lstStyle/>
        <a:p>
          <a:endParaRPr lang="zh-CN" altLang="en-US"/>
        </a:p>
      </dgm:t>
    </dgm:pt>
    <dgm:pt modelId="{9B3431EA-2097-47A6-9A69-A571B3CFEBE3}" type="sibTrans" cxnId="{81DB3C63-09C4-42F7-BAC6-DBFA5908ED00}">
      <dgm:prSet/>
      <dgm:spPr/>
      <dgm:t>
        <a:bodyPr/>
        <a:lstStyle/>
        <a:p>
          <a:endParaRPr lang="zh-CN" altLang="en-US"/>
        </a:p>
      </dgm:t>
    </dgm:pt>
    <dgm:pt modelId="{3FC9569E-CE8F-4DA6-94D3-33C407009F84}" type="pres">
      <dgm:prSet presAssocID="{901D05C4-A2D8-4406-89BA-F59304BCCEE6}" presName="diagram" presStyleCnt="0">
        <dgm:presLayoutVars>
          <dgm:chMax val="1"/>
          <dgm:dir/>
          <dgm:animLvl val="ctr"/>
          <dgm:resizeHandles val="exact"/>
        </dgm:presLayoutVars>
      </dgm:prSet>
      <dgm:spPr/>
      <dgm:t>
        <a:bodyPr/>
        <a:lstStyle/>
        <a:p>
          <a:endParaRPr lang="zh-CN" altLang="en-US"/>
        </a:p>
      </dgm:t>
    </dgm:pt>
    <dgm:pt modelId="{0A2FB679-3701-44DC-BED8-A1E9C5A06BE9}" type="pres">
      <dgm:prSet presAssocID="{901D05C4-A2D8-4406-89BA-F59304BCCEE6}" presName="matrix" presStyleCnt="0"/>
      <dgm:spPr/>
    </dgm:pt>
    <dgm:pt modelId="{98DA2D9F-3D81-4253-B7C1-C2759E02506D}" type="pres">
      <dgm:prSet presAssocID="{901D05C4-A2D8-4406-89BA-F59304BCCEE6}" presName="tile1" presStyleLbl="node1" presStyleIdx="0" presStyleCnt="4"/>
      <dgm:spPr/>
      <dgm:t>
        <a:bodyPr/>
        <a:lstStyle/>
        <a:p>
          <a:endParaRPr lang="zh-CN" altLang="en-US"/>
        </a:p>
      </dgm:t>
    </dgm:pt>
    <dgm:pt modelId="{68E790FE-3CF2-4DBB-81E7-9DAE9694E848}" type="pres">
      <dgm:prSet presAssocID="{901D05C4-A2D8-4406-89BA-F59304BCCEE6}" presName="tile1text" presStyleLbl="node1" presStyleIdx="0" presStyleCnt="4">
        <dgm:presLayoutVars>
          <dgm:chMax val="0"/>
          <dgm:chPref val="0"/>
          <dgm:bulletEnabled val="1"/>
        </dgm:presLayoutVars>
      </dgm:prSet>
      <dgm:spPr/>
      <dgm:t>
        <a:bodyPr/>
        <a:lstStyle/>
        <a:p>
          <a:endParaRPr lang="zh-CN" altLang="en-US"/>
        </a:p>
      </dgm:t>
    </dgm:pt>
    <dgm:pt modelId="{E241B2BE-7195-460D-A0DC-B04A1DBCE02D}" type="pres">
      <dgm:prSet presAssocID="{901D05C4-A2D8-4406-89BA-F59304BCCEE6}" presName="tile2" presStyleLbl="node1" presStyleIdx="1" presStyleCnt="4" custLinFactNeighborX="2327" custLinFactNeighborY="-2778"/>
      <dgm:spPr/>
      <dgm:t>
        <a:bodyPr/>
        <a:lstStyle/>
        <a:p>
          <a:endParaRPr lang="zh-CN" altLang="en-US"/>
        </a:p>
      </dgm:t>
    </dgm:pt>
    <dgm:pt modelId="{428B65D2-01AE-48B0-8DDF-4BD905114C4E}" type="pres">
      <dgm:prSet presAssocID="{901D05C4-A2D8-4406-89BA-F59304BCCEE6}" presName="tile2text" presStyleLbl="node1" presStyleIdx="1" presStyleCnt="4">
        <dgm:presLayoutVars>
          <dgm:chMax val="0"/>
          <dgm:chPref val="0"/>
          <dgm:bulletEnabled val="1"/>
        </dgm:presLayoutVars>
      </dgm:prSet>
      <dgm:spPr/>
      <dgm:t>
        <a:bodyPr/>
        <a:lstStyle/>
        <a:p>
          <a:endParaRPr lang="zh-CN" altLang="en-US"/>
        </a:p>
      </dgm:t>
    </dgm:pt>
    <dgm:pt modelId="{B1C030B4-850F-41BA-B289-7A6D9562470F}" type="pres">
      <dgm:prSet presAssocID="{901D05C4-A2D8-4406-89BA-F59304BCCEE6}" presName="tile3" presStyleLbl="node1" presStyleIdx="2" presStyleCnt="4"/>
      <dgm:spPr/>
      <dgm:t>
        <a:bodyPr/>
        <a:lstStyle/>
        <a:p>
          <a:endParaRPr lang="zh-CN" altLang="en-US"/>
        </a:p>
      </dgm:t>
    </dgm:pt>
    <dgm:pt modelId="{1AC2FA0A-BCD3-492F-9EEB-E56D27D74C9E}" type="pres">
      <dgm:prSet presAssocID="{901D05C4-A2D8-4406-89BA-F59304BCCEE6}" presName="tile3text" presStyleLbl="node1" presStyleIdx="2" presStyleCnt="4">
        <dgm:presLayoutVars>
          <dgm:chMax val="0"/>
          <dgm:chPref val="0"/>
          <dgm:bulletEnabled val="1"/>
        </dgm:presLayoutVars>
      </dgm:prSet>
      <dgm:spPr/>
      <dgm:t>
        <a:bodyPr/>
        <a:lstStyle/>
        <a:p>
          <a:endParaRPr lang="zh-CN" altLang="en-US"/>
        </a:p>
      </dgm:t>
    </dgm:pt>
    <dgm:pt modelId="{E4C7D3E7-D41E-4E56-BED0-55BBFD21E564}" type="pres">
      <dgm:prSet presAssocID="{901D05C4-A2D8-4406-89BA-F59304BCCEE6}" presName="tile4" presStyleLbl="node1" presStyleIdx="3" presStyleCnt="4"/>
      <dgm:spPr/>
      <dgm:t>
        <a:bodyPr/>
        <a:lstStyle/>
        <a:p>
          <a:endParaRPr lang="zh-CN" altLang="en-US"/>
        </a:p>
      </dgm:t>
    </dgm:pt>
    <dgm:pt modelId="{BE3F2DD0-B966-4BF3-B2F0-46C675EE5568}" type="pres">
      <dgm:prSet presAssocID="{901D05C4-A2D8-4406-89BA-F59304BCCEE6}" presName="tile4text" presStyleLbl="node1" presStyleIdx="3" presStyleCnt="4">
        <dgm:presLayoutVars>
          <dgm:chMax val="0"/>
          <dgm:chPref val="0"/>
          <dgm:bulletEnabled val="1"/>
        </dgm:presLayoutVars>
      </dgm:prSet>
      <dgm:spPr/>
      <dgm:t>
        <a:bodyPr/>
        <a:lstStyle/>
        <a:p>
          <a:endParaRPr lang="zh-CN" altLang="en-US"/>
        </a:p>
      </dgm:t>
    </dgm:pt>
    <dgm:pt modelId="{197A9A4D-54CF-40B0-8868-D61DB73EEE03}" type="pres">
      <dgm:prSet presAssocID="{901D05C4-A2D8-4406-89BA-F59304BCCEE6}" presName="centerTile" presStyleLbl="fgShp" presStyleIdx="0" presStyleCnt="1">
        <dgm:presLayoutVars>
          <dgm:chMax val="0"/>
          <dgm:chPref val="0"/>
        </dgm:presLayoutVars>
      </dgm:prSet>
      <dgm:spPr/>
      <dgm:t>
        <a:bodyPr/>
        <a:lstStyle/>
        <a:p>
          <a:endParaRPr lang="zh-CN" altLang="en-US"/>
        </a:p>
      </dgm:t>
    </dgm:pt>
  </dgm:ptLst>
  <dgm:cxnLst>
    <dgm:cxn modelId="{F6C1ED12-586B-4125-BC72-3D902D2D323E}" type="presOf" srcId="{5C53D976-58B5-4B9E-B414-5BDA83469B6D}" destId="{98DA2D9F-3D81-4253-B7C1-C2759E02506D}" srcOrd="0" destOrd="0" presId="urn:microsoft.com/office/officeart/2005/8/layout/matrix1"/>
    <dgm:cxn modelId="{424C82B5-852F-47D7-AE75-AB746E2788EB}" type="presOf" srcId="{268029D6-F766-4B7D-822B-B21CC6413759}" destId="{428B65D2-01AE-48B0-8DDF-4BD905114C4E}" srcOrd="1" destOrd="0" presId="urn:microsoft.com/office/officeart/2005/8/layout/matrix1"/>
    <dgm:cxn modelId="{0E8D79DF-7296-4A8F-BC22-63855FC3BF44}" type="presOf" srcId="{268029D6-F766-4B7D-822B-B21CC6413759}" destId="{E241B2BE-7195-460D-A0DC-B04A1DBCE02D}" srcOrd="0" destOrd="0" presId="urn:microsoft.com/office/officeart/2005/8/layout/matrix1"/>
    <dgm:cxn modelId="{79AB2E48-6CBC-40E4-BC1E-9BD2634CB7E4}" type="presOf" srcId="{5C53D976-58B5-4B9E-B414-5BDA83469B6D}" destId="{68E790FE-3CF2-4DBB-81E7-9DAE9694E848}" srcOrd="1" destOrd="0" presId="urn:microsoft.com/office/officeart/2005/8/layout/matrix1"/>
    <dgm:cxn modelId="{46A3D116-0486-4EF7-AEB2-279191BE7A74}" srcId="{95F18CB4-AAAA-478C-8993-8A75E677844B}" destId="{5C53D976-58B5-4B9E-B414-5BDA83469B6D}" srcOrd="0" destOrd="0" parTransId="{EBF9C389-2DF0-4D34-9D4F-556AF9ECBE7E}" sibTransId="{78CEBAD6-8BD3-46C8-BDCD-B49328CB5814}"/>
    <dgm:cxn modelId="{69EAB906-E5FE-4E79-A1E6-FD3488A5EEEC}" srcId="{95F18CB4-AAAA-478C-8993-8A75E677844B}" destId="{268029D6-F766-4B7D-822B-B21CC6413759}" srcOrd="1" destOrd="0" parTransId="{C3968A8D-964F-4F30-9F94-980D53DAC062}" sibTransId="{6BEA2861-E036-48C3-AEC5-33159D1ED89B}"/>
    <dgm:cxn modelId="{81DB3C63-09C4-42F7-BAC6-DBFA5908ED00}" srcId="{95F18CB4-AAAA-478C-8993-8A75E677844B}" destId="{357E2A64-C28E-4B0E-841C-CE98FD7B82A3}" srcOrd="3" destOrd="0" parTransId="{45262F03-018A-400D-A301-77E1C121E30F}" sibTransId="{9B3431EA-2097-47A6-9A69-A571B3CFEBE3}"/>
    <dgm:cxn modelId="{8A10EC8F-04D7-4FC4-B3C9-8927B3E671FB}" type="presOf" srcId="{357E2A64-C28E-4B0E-841C-CE98FD7B82A3}" destId="{BE3F2DD0-B966-4BF3-B2F0-46C675EE5568}" srcOrd="1" destOrd="0" presId="urn:microsoft.com/office/officeart/2005/8/layout/matrix1"/>
    <dgm:cxn modelId="{5D70FF2F-ECF9-499F-B9FF-E50BE3541505}" type="presOf" srcId="{357E2A64-C28E-4B0E-841C-CE98FD7B82A3}" destId="{E4C7D3E7-D41E-4E56-BED0-55BBFD21E564}" srcOrd="0" destOrd="0" presId="urn:microsoft.com/office/officeart/2005/8/layout/matrix1"/>
    <dgm:cxn modelId="{3877A18B-33AD-4338-8C55-80C3B06B5727}" type="presOf" srcId="{901D05C4-A2D8-4406-89BA-F59304BCCEE6}" destId="{3FC9569E-CE8F-4DA6-94D3-33C407009F84}" srcOrd="0" destOrd="0" presId="urn:microsoft.com/office/officeart/2005/8/layout/matrix1"/>
    <dgm:cxn modelId="{0CDAFC78-EDBD-4D84-928B-288B67AB10C1}" srcId="{901D05C4-A2D8-4406-89BA-F59304BCCEE6}" destId="{95F18CB4-AAAA-478C-8993-8A75E677844B}" srcOrd="0" destOrd="0" parTransId="{0A096C3E-7853-4E25-AE78-AFCF876724AA}" sibTransId="{216137BC-07A4-4480-9091-86993E9F210C}"/>
    <dgm:cxn modelId="{CB3546A9-2587-4499-86ED-85849AE49562}" type="presOf" srcId="{95F18CB4-AAAA-478C-8993-8A75E677844B}" destId="{197A9A4D-54CF-40B0-8868-D61DB73EEE03}" srcOrd="0" destOrd="0" presId="urn:microsoft.com/office/officeart/2005/8/layout/matrix1"/>
    <dgm:cxn modelId="{BB495539-0F18-44BC-88CF-8226D2ADCD96}" srcId="{95F18CB4-AAAA-478C-8993-8A75E677844B}" destId="{12D3026A-73D0-435C-A4A0-D007700CFA16}" srcOrd="2" destOrd="0" parTransId="{E0334265-F6ED-48CC-BFB8-76CA6AC3D8E4}" sibTransId="{0C5CF688-0C0B-4D34-BB29-F88346806B5A}"/>
    <dgm:cxn modelId="{C3A5B66A-D23C-47FC-8C68-E4C507A5724D}" type="presOf" srcId="{12D3026A-73D0-435C-A4A0-D007700CFA16}" destId="{1AC2FA0A-BCD3-492F-9EEB-E56D27D74C9E}" srcOrd="1" destOrd="0" presId="urn:microsoft.com/office/officeart/2005/8/layout/matrix1"/>
    <dgm:cxn modelId="{F52D4F65-386B-4007-A07B-A917903B620B}" type="presOf" srcId="{12D3026A-73D0-435C-A4A0-D007700CFA16}" destId="{B1C030B4-850F-41BA-B289-7A6D9562470F}" srcOrd="0" destOrd="0" presId="urn:microsoft.com/office/officeart/2005/8/layout/matrix1"/>
    <dgm:cxn modelId="{B6AAC1F8-50F0-4270-AAE3-CC696D9A1648}" type="presParOf" srcId="{3FC9569E-CE8F-4DA6-94D3-33C407009F84}" destId="{0A2FB679-3701-44DC-BED8-A1E9C5A06BE9}" srcOrd="0" destOrd="0" presId="urn:microsoft.com/office/officeart/2005/8/layout/matrix1"/>
    <dgm:cxn modelId="{71382D23-473A-4A64-A7A6-4DEEA91E766A}" type="presParOf" srcId="{0A2FB679-3701-44DC-BED8-A1E9C5A06BE9}" destId="{98DA2D9F-3D81-4253-B7C1-C2759E02506D}" srcOrd="0" destOrd="0" presId="urn:microsoft.com/office/officeart/2005/8/layout/matrix1"/>
    <dgm:cxn modelId="{5961E3B4-39C0-4DD5-9138-97AFF2640BB8}" type="presParOf" srcId="{0A2FB679-3701-44DC-BED8-A1E9C5A06BE9}" destId="{68E790FE-3CF2-4DBB-81E7-9DAE9694E848}" srcOrd="1" destOrd="0" presId="urn:microsoft.com/office/officeart/2005/8/layout/matrix1"/>
    <dgm:cxn modelId="{E2EC4304-F3FA-488C-A823-D1355BD24893}" type="presParOf" srcId="{0A2FB679-3701-44DC-BED8-A1E9C5A06BE9}" destId="{E241B2BE-7195-460D-A0DC-B04A1DBCE02D}" srcOrd="2" destOrd="0" presId="urn:microsoft.com/office/officeart/2005/8/layout/matrix1"/>
    <dgm:cxn modelId="{78FCBD46-37CC-4057-B70E-9E2C1786BEB2}" type="presParOf" srcId="{0A2FB679-3701-44DC-BED8-A1E9C5A06BE9}" destId="{428B65D2-01AE-48B0-8DDF-4BD905114C4E}" srcOrd="3" destOrd="0" presId="urn:microsoft.com/office/officeart/2005/8/layout/matrix1"/>
    <dgm:cxn modelId="{7D6CBE39-93DA-4AD8-9ED3-E1816081F416}" type="presParOf" srcId="{0A2FB679-3701-44DC-BED8-A1E9C5A06BE9}" destId="{B1C030B4-850F-41BA-B289-7A6D9562470F}" srcOrd="4" destOrd="0" presId="urn:microsoft.com/office/officeart/2005/8/layout/matrix1"/>
    <dgm:cxn modelId="{963B545B-D7A6-4A9E-ACAC-E7749FB71D29}" type="presParOf" srcId="{0A2FB679-3701-44DC-BED8-A1E9C5A06BE9}" destId="{1AC2FA0A-BCD3-492F-9EEB-E56D27D74C9E}" srcOrd="5" destOrd="0" presId="urn:microsoft.com/office/officeart/2005/8/layout/matrix1"/>
    <dgm:cxn modelId="{F9E33E5F-6F06-49E6-9F17-646A31DCC902}" type="presParOf" srcId="{0A2FB679-3701-44DC-BED8-A1E9C5A06BE9}" destId="{E4C7D3E7-D41E-4E56-BED0-55BBFD21E564}" srcOrd="6" destOrd="0" presId="urn:microsoft.com/office/officeart/2005/8/layout/matrix1"/>
    <dgm:cxn modelId="{0F0EB15B-3450-4514-9AD0-7FC1E5678807}" type="presParOf" srcId="{0A2FB679-3701-44DC-BED8-A1E9C5A06BE9}" destId="{BE3F2DD0-B966-4BF3-B2F0-46C675EE5568}" srcOrd="7" destOrd="0" presId="urn:microsoft.com/office/officeart/2005/8/layout/matrix1"/>
    <dgm:cxn modelId="{A24B7599-5CC1-4353-A72D-AAAA37110C7D}" type="presParOf" srcId="{3FC9569E-CE8F-4DA6-94D3-33C407009F84}" destId="{197A9A4D-54CF-40B0-8868-D61DB73EEE03}" srcOrd="1" destOrd="0" presId="urn:microsoft.com/office/officeart/2005/8/layout/matrix1"/>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0.2375</cdr:x>
      <cdr:y>0.21315</cdr:y>
    </cdr:from>
    <cdr:to>
      <cdr:x>0.3075</cdr:x>
      <cdr:y>0.34043</cdr:y>
    </cdr:to>
    <cdr:sp macro="" textlink="">
      <cdr:nvSpPr>
        <cdr:cNvPr id="2" name="矩形 1"/>
        <cdr:cNvSpPr/>
      </cdr:nvSpPr>
      <cdr:spPr>
        <a:xfrm xmlns:a="http://schemas.openxmlformats.org/drawingml/2006/main">
          <a:off x="1954560" y="964704"/>
          <a:ext cx="576064" cy="576064"/>
        </a:xfrm>
        <a:prstGeom xmlns:a="http://schemas.openxmlformats.org/drawingml/2006/main" prst="rect">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r>
            <a:rPr lang="en-US" altLang="zh-CN" sz="1600" dirty="0" smtClean="0"/>
            <a:t>23%</a:t>
          </a:r>
          <a:endParaRPr lang="zh-CN" sz="1600" dirty="0"/>
        </a:p>
      </cdr:txBody>
    </cdr:sp>
  </cdr:relSizeAnchor>
  <cdr:relSizeAnchor xmlns:cdr="http://schemas.openxmlformats.org/drawingml/2006/chartDrawing">
    <cdr:from>
      <cdr:x>0.04501</cdr:x>
      <cdr:y>0.38816</cdr:y>
    </cdr:from>
    <cdr:to>
      <cdr:x>0.10626</cdr:x>
      <cdr:y>0.46771</cdr:y>
    </cdr:to>
    <cdr:sp macro="" textlink="">
      <cdr:nvSpPr>
        <cdr:cNvPr id="3" name="矩形 2"/>
        <cdr:cNvSpPr/>
      </cdr:nvSpPr>
      <cdr:spPr>
        <a:xfrm xmlns:a="http://schemas.openxmlformats.org/drawingml/2006/main">
          <a:off x="370384" y="1756792"/>
          <a:ext cx="504056" cy="360040"/>
        </a:xfrm>
        <a:prstGeom xmlns:a="http://schemas.openxmlformats.org/drawingml/2006/main" prst="rect">
          <a:avLst/>
        </a:prstGeom>
        <a:solidFill xmlns:a="http://schemas.openxmlformats.org/drawingml/2006/main">
          <a:schemeClr val="accent4"/>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r>
            <a:rPr lang="en-US" altLang="zh-CN" sz="1800" dirty="0" smtClean="0"/>
            <a:t>4%</a:t>
          </a:r>
          <a:endParaRPr lang="zh-CN" sz="1800" dirty="0"/>
        </a:p>
      </cdr:txBody>
    </cdr:sp>
  </cdr:relSizeAnchor>
</c:userShapes>
</file>

<file path=ppt/drawings/drawing2.xml><?xml version="1.0" encoding="utf-8"?>
<c:userShapes xmlns:c="http://schemas.openxmlformats.org/drawingml/2006/chart">
  <cdr:relSizeAnchor xmlns:cdr="http://schemas.openxmlformats.org/drawingml/2006/chartDrawing">
    <cdr:from>
      <cdr:x>0.745</cdr:x>
      <cdr:y>0.14951</cdr:y>
    </cdr:from>
    <cdr:to>
      <cdr:x>0.95499</cdr:x>
      <cdr:y>0.27679</cdr:y>
    </cdr:to>
    <cdr:sp macro="" textlink="">
      <cdr:nvSpPr>
        <cdr:cNvPr id="2" name="圆角矩形 1"/>
        <cdr:cNvSpPr/>
      </cdr:nvSpPr>
      <cdr:spPr>
        <a:xfrm xmlns:a="http://schemas.openxmlformats.org/drawingml/2006/main">
          <a:off x="6131024" y="676672"/>
          <a:ext cx="1728192" cy="576064"/>
        </a:xfrm>
        <a:prstGeom xmlns:a="http://schemas.openxmlformats.org/drawingml/2006/main" prst="round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r>
            <a:rPr lang="zh-CN" altLang="en-US" sz="2000" dirty="0" smtClean="0"/>
            <a:t> </a:t>
          </a:r>
          <a:r>
            <a:rPr lang="zh-CN" altLang="en-US" sz="2000" dirty="0" smtClean="0">
              <a:solidFill>
                <a:schemeClr val="tx1"/>
              </a:solidFill>
            </a:rPr>
            <a:t>样本数</a:t>
          </a:r>
          <a:r>
            <a:rPr lang="en-US" altLang="zh-CN" sz="2000" dirty="0" smtClean="0">
              <a:solidFill>
                <a:schemeClr val="tx1"/>
              </a:solidFill>
            </a:rPr>
            <a:t>N=17</a:t>
          </a:r>
          <a:endParaRPr lang="zh-CN" sz="2000" dirty="0">
            <a:solidFill>
              <a:schemeClr val="tx1"/>
            </a:solidFill>
          </a:endParaRPr>
        </a:p>
      </cdr:txBody>
    </cdr:sp>
  </cdr:relSizeAnchor>
  <cdr:relSizeAnchor xmlns:cdr="http://schemas.openxmlformats.org/drawingml/2006/chartDrawing">
    <cdr:from>
      <cdr:x>0.56125</cdr:x>
      <cdr:y>0.77</cdr:y>
    </cdr:from>
    <cdr:to>
      <cdr:x>0.64</cdr:x>
      <cdr:y>0.78591</cdr:y>
    </cdr:to>
    <cdr:sp macro="" textlink="">
      <cdr:nvSpPr>
        <cdr:cNvPr id="4" name="直接连接符 3"/>
        <cdr:cNvSpPr/>
      </cdr:nvSpPr>
      <cdr:spPr>
        <a:xfrm xmlns:a="http://schemas.openxmlformats.org/drawingml/2006/main">
          <a:off x="4618856" y="3484984"/>
          <a:ext cx="648072" cy="72008"/>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zh-CN"/>
        </a:p>
      </cdr:txBody>
    </cdr:sp>
  </cdr:relSizeAnchor>
  <cdr:relSizeAnchor xmlns:cdr="http://schemas.openxmlformats.org/drawingml/2006/chartDrawing">
    <cdr:from>
      <cdr:x>0.64</cdr:x>
      <cdr:y>0.73818</cdr:y>
    </cdr:from>
    <cdr:to>
      <cdr:x>0.86749</cdr:x>
      <cdr:y>0.86546</cdr:y>
    </cdr:to>
    <cdr:sp macro="" textlink="">
      <cdr:nvSpPr>
        <cdr:cNvPr id="5" name="圆角矩形 4"/>
        <cdr:cNvSpPr/>
      </cdr:nvSpPr>
      <cdr:spPr>
        <a:xfrm xmlns:a="http://schemas.openxmlformats.org/drawingml/2006/main">
          <a:off x="5266928" y="3340968"/>
          <a:ext cx="1872208" cy="576064"/>
        </a:xfrm>
        <a:prstGeom xmlns:a="http://schemas.openxmlformats.org/drawingml/2006/main" prst="round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r>
            <a:rPr lang="zh-CN" altLang="en-US" sz="2000" dirty="0" smtClean="0">
              <a:solidFill>
                <a:schemeClr val="tx1"/>
              </a:solidFill>
            </a:rPr>
            <a:t>积极作用</a:t>
          </a:r>
          <a:r>
            <a:rPr lang="en-US" altLang="zh-CN" sz="2000" dirty="0" smtClean="0">
              <a:solidFill>
                <a:schemeClr val="tx1"/>
              </a:solidFill>
            </a:rPr>
            <a:t>65%</a:t>
          </a:r>
          <a:endParaRPr lang="zh-CN" sz="2000" dirty="0">
            <a:solidFill>
              <a:schemeClr val="tx1"/>
            </a:solidFill>
          </a:endParaRPr>
        </a:p>
      </cdr:txBody>
    </cdr:sp>
  </cdr:relSizeAnchor>
  <cdr:relSizeAnchor xmlns:cdr="http://schemas.openxmlformats.org/drawingml/2006/chartDrawing">
    <cdr:from>
      <cdr:x>0.1675</cdr:x>
      <cdr:y>0.21315</cdr:y>
    </cdr:from>
    <cdr:to>
      <cdr:x>0.22</cdr:x>
      <cdr:y>0.27679</cdr:y>
    </cdr:to>
    <cdr:sp macro="" textlink="">
      <cdr:nvSpPr>
        <cdr:cNvPr id="7" name="直接连接符 6"/>
        <cdr:cNvSpPr/>
      </cdr:nvSpPr>
      <cdr:spPr>
        <a:xfrm xmlns:a="http://schemas.openxmlformats.org/drawingml/2006/main">
          <a:off x="1378496" y="964704"/>
          <a:ext cx="432048" cy="288032"/>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zh-CN"/>
        </a:p>
      </cdr:txBody>
    </cdr:sp>
  </cdr:relSizeAnchor>
  <cdr:relSizeAnchor xmlns:cdr="http://schemas.openxmlformats.org/drawingml/2006/chartDrawing">
    <cdr:from>
      <cdr:x>0.01001</cdr:x>
      <cdr:y>0.80182</cdr:y>
    </cdr:from>
    <cdr:to>
      <cdr:x>0.21125</cdr:x>
      <cdr:y>0.9291</cdr:y>
    </cdr:to>
    <cdr:sp macro="" textlink="">
      <cdr:nvSpPr>
        <cdr:cNvPr id="8" name="圆角矩形 7"/>
        <cdr:cNvSpPr/>
      </cdr:nvSpPr>
      <cdr:spPr>
        <a:xfrm xmlns:a="http://schemas.openxmlformats.org/drawingml/2006/main">
          <a:off x="82352" y="3629000"/>
          <a:ext cx="1656184" cy="576064"/>
        </a:xfrm>
        <a:prstGeom xmlns:a="http://schemas.openxmlformats.org/drawingml/2006/main" prst="round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r>
            <a:rPr lang="zh-CN" altLang="en-US" sz="2000" dirty="0" smtClean="0">
              <a:solidFill>
                <a:schemeClr val="tx1"/>
              </a:solidFill>
            </a:rPr>
            <a:t>消极作用</a:t>
          </a:r>
          <a:r>
            <a:rPr lang="en-US" altLang="zh-CN" sz="2000" dirty="0" smtClean="0">
              <a:solidFill>
                <a:schemeClr val="tx1"/>
              </a:solidFill>
            </a:rPr>
            <a:t>6%</a:t>
          </a:r>
          <a:endParaRPr lang="zh-CN" sz="2000"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AD2B0F-13A2-42FB-9DC3-B72E0DA4CF58}" type="datetimeFigureOut">
              <a:rPr lang="zh-CN" altLang="en-US" smtClean="0"/>
              <a:pPr/>
              <a:t>2010/12/31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B601F2-C9E3-48E3-AA64-1EEF16EB83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8B601F2-C9E3-48E3-AA64-1EEF16EB83EA}"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8B601F2-C9E3-48E3-AA64-1EEF16EB83EA}"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8B601F2-C9E3-48E3-AA64-1EEF16EB83EA}" type="slidenum">
              <a:rPr lang="zh-CN" altLang="en-US" smtClean="0"/>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8B601F2-C9E3-48E3-AA64-1EEF16EB83EA}" type="slidenum">
              <a:rPr lang="zh-CN" altLang="en-US" smtClean="0"/>
              <a:pPr/>
              <a:t>86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2010/12/31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diagramLayout" Target="../diagrams/layout9.xml"/><Relationship Id="rId7" Type="http://schemas.openxmlformats.org/officeDocument/2006/relationships/diagramLayout" Target="../diagrams/layout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openxmlformats.org/officeDocument/2006/relationships/diagramData" Target="../diagrams/data10.xml"/><Relationship Id="rId5" Type="http://schemas.openxmlformats.org/officeDocument/2006/relationships/diagramColors" Target="../diagrams/colors9.xml"/><Relationship Id="rId4" Type="http://schemas.openxmlformats.org/officeDocument/2006/relationships/diagramQuickStyle" Target="../diagrams/quickStyle9.xml"/><Relationship Id="rId9" Type="http://schemas.openxmlformats.org/officeDocument/2006/relationships/diagramColors" Target="../diagrams/colors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FF0000"/>
                </a:solidFill>
              </a:rPr>
              <a:t>第一章   员工素质的五大现象及问题的提出</a:t>
            </a:r>
            <a:endParaRPr lang="zh-CN" altLang="en-US" sz="3200" b="1" dirty="0">
              <a:solidFill>
                <a:srgbClr val="FF0000"/>
              </a:solidFill>
            </a:endParaRPr>
          </a:p>
        </p:txBody>
      </p:sp>
      <p:graphicFrame>
        <p:nvGraphicFramePr>
          <p:cNvPr id="5" name="内容占位符 4"/>
          <p:cNvGraphicFramePr>
            <a:graphicFrameLocks noGrp="1"/>
          </p:cNvGraphicFramePr>
          <p:nvPr>
            <p:ph idx="1"/>
          </p:nvPr>
        </p:nvGraphicFramePr>
        <p:xfrm>
          <a:off x="457200" y="1600201"/>
          <a:ext cx="7643192" cy="3556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r>
              <a:rPr lang="zh-CN" altLang="en-US" sz="4000" b="1" dirty="0" smtClean="0">
                <a:solidFill>
                  <a:srgbClr val="FF0000"/>
                </a:solidFill>
              </a:rPr>
              <a:t>素质与行为的驱动关系示例（</a:t>
            </a:r>
            <a:r>
              <a:rPr lang="en-US" altLang="zh-CN" sz="4000" b="1" dirty="0" smtClean="0">
                <a:solidFill>
                  <a:srgbClr val="FF0000"/>
                </a:solidFill>
              </a:rPr>
              <a:t>1</a:t>
            </a:r>
            <a:r>
              <a:rPr lang="zh-CN" altLang="en-US" sz="4000" b="1" dirty="0" smtClean="0">
                <a:solidFill>
                  <a:srgbClr val="FF0000"/>
                </a:solidFill>
              </a:rPr>
              <a:t>）</a:t>
            </a:r>
            <a:endParaRPr lang="zh-CN" altLang="en-US" sz="4000" b="1" dirty="0">
              <a:solidFill>
                <a:srgbClr val="FF0000"/>
              </a:solidFill>
            </a:endParaRPr>
          </a:p>
        </p:txBody>
      </p:sp>
      <p:graphicFrame>
        <p:nvGraphicFramePr>
          <p:cNvPr id="4" name="内容占位符 3"/>
          <p:cNvGraphicFramePr>
            <a:graphicFrameLocks noGrp="1"/>
          </p:cNvGraphicFramePr>
          <p:nvPr>
            <p:ph idx="1"/>
          </p:nvPr>
        </p:nvGraphicFramePr>
        <p:xfrm>
          <a:off x="3707904" y="1556792"/>
          <a:ext cx="4896544" cy="3960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左箭头 4"/>
          <p:cNvSpPr/>
          <p:nvPr/>
        </p:nvSpPr>
        <p:spPr>
          <a:xfrm>
            <a:off x="2699792" y="1484784"/>
            <a:ext cx="936104" cy="4248472"/>
          </a:xfrm>
          <a:prstGeom prst="lef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27584" y="1628800"/>
            <a:ext cx="1656184" cy="3528392"/>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t>
            </a:r>
            <a:r>
              <a:rPr lang="zh-CN" altLang="en-US" dirty="0" smtClean="0">
                <a:solidFill>
                  <a:schemeClr val="tx1"/>
                </a:solidFill>
              </a:rPr>
              <a:t>能有效地工作，并与他人进行沟通交流</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r>
              <a:rPr lang="zh-CN" altLang="en-US" sz="3600" b="1" dirty="0" smtClean="0">
                <a:solidFill>
                  <a:srgbClr val="FF0000"/>
                </a:solidFill>
              </a:rPr>
              <a:t>素质与行为的驱动关系示例（</a:t>
            </a:r>
            <a:r>
              <a:rPr lang="en-US" altLang="zh-CN" sz="3600" b="1" dirty="0" smtClean="0">
                <a:solidFill>
                  <a:srgbClr val="FF0000"/>
                </a:solidFill>
              </a:rPr>
              <a:t>2</a:t>
            </a:r>
            <a:r>
              <a:rPr lang="zh-CN" altLang="en-US" sz="3600" b="1" dirty="0" smtClean="0">
                <a:solidFill>
                  <a:srgbClr val="FF0000"/>
                </a:solidFill>
              </a:rPr>
              <a:t>）</a:t>
            </a:r>
            <a:endParaRPr lang="zh-CN" altLang="en-US" sz="3600" b="1" dirty="0">
              <a:solidFill>
                <a:srgbClr val="FF0000"/>
              </a:solidFill>
            </a:endParaRPr>
          </a:p>
        </p:txBody>
      </p:sp>
      <p:graphicFrame>
        <p:nvGraphicFramePr>
          <p:cNvPr id="4" name="内容占位符 3"/>
          <p:cNvGraphicFramePr>
            <a:graphicFrameLocks noGrp="1"/>
          </p:cNvGraphicFramePr>
          <p:nvPr>
            <p:ph idx="1"/>
          </p:nvPr>
        </p:nvGraphicFramePr>
        <p:xfrm>
          <a:off x="1547664" y="1124744"/>
          <a:ext cx="5976664" cy="3240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 4"/>
          <p:cNvSpPr/>
          <p:nvPr/>
        </p:nvSpPr>
        <p:spPr>
          <a:xfrm>
            <a:off x="1835696" y="4077072"/>
            <a:ext cx="4968552" cy="1872208"/>
          </a:xfrm>
          <a:prstGeom prst="round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管理启示：如果企业不关注员工成就动机的培养，员工的绩效将不会有大的改进，企业的业绩增长也会受到相应的阻碍</a:t>
            </a:r>
            <a:endParaRPr lang="zh-CN" altLang="en-US" sz="2400" dirty="0"/>
          </a:p>
        </p:txBody>
      </p:sp>
      <p:cxnSp>
        <p:nvCxnSpPr>
          <p:cNvPr id="9" name="直接连接符 8"/>
          <p:cNvCxnSpPr/>
          <p:nvPr/>
        </p:nvCxnSpPr>
        <p:spPr>
          <a:xfrm>
            <a:off x="7740352" y="2564904"/>
            <a:ext cx="648072" cy="1588"/>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0800000">
            <a:off x="7164288" y="4797152"/>
            <a:ext cx="1224136" cy="158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7273094" y="3680234"/>
            <a:ext cx="2232248" cy="1588"/>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683568" y="2708920"/>
            <a:ext cx="648072" cy="158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576572" y="3969060"/>
            <a:ext cx="2520280" cy="1588"/>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83568" y="5229200"/>
            <a:ext cx="792088" cy="1588"/>
          </a:xfrm>
          <a:prstGeom prst="line">
            <a:avLst/>
          </a:prstGeom>
          <a:ln w="508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r>
              <a:rPr lang="zh-CN" altLang="en-US" sz="3600" b="1" dirty="0" smtClean="0">
                <a:solidFill>
                  <a:srgbClr val="FF0000"/>
                </a:solidFill>
              </a:rPr>
              <a:t>素质模型驱动工作绩效达成</a:t>
            </a:r>
            <a:endParaRPr lang="zh-CN" altLang="en-US" sz="3600" b="1" dirty="0">
              <a:solidFill>
                <a:srgbClr val="FF0000"/>
              </a:solidFill>
            </a:endParaRPr>
          </a:p>
        </p:txBody>
      </p:sp>
      <p:graphicFrame>
        <p:nvGraphicFramePr>
          <p:cNvPr id="4" name="内容占位符 3"/>
          <p:cNvGraphicFramePr>
            <a:graphicFrameLocks noGrp="1"/>
          </p:cNvGraphicFramePr>
          <p:nvPr>
            <p:ph idx="1"/>
          </p:nvPr>
        </p:nvGraphicFramePr>
        <p:xfrm>
          <a:off x="1115616" y="1268760"/>
          <a:ext cx="2736304" cy="2448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5004048" y="1340768"/>
          <a:ext cx="2808312" cy="237626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下箭头 5"/>
          <p:cNvSpPr/>
          <p:nvPr/>
        </p:nvSpPr>
        <p:spPr>
          <a:xfrm>
            <a:off x="2411760" y="4149080"/>
            <a:ext cx="4176464" cy="864096"/>
          </a:xfrm>
          <a:prstGeom prst="downArrow">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素质模型</a:t>
            </a:r>
            <a:r>
              <a:rPr lang="en-US" altLang="zh-CN" dirty="0" smtClean="0">
                <a:solidFill>
                  <a:schemeClr val="tx1"/>
                </a:solidFill>
              </a:rPr>
              <a:t>A/B</a:t>
            </a:r>
            <a:endParaRPr lang="zh-CN" altLang="en-US" dirty="0">
              <a:solidFill>
                <a:schemeClr val="tx1"/>
              </a:solidFill>
            </a:endParaRPr>
          </a:p>
        </p:txBody>
      </p:sp>
      <p:sp>
        <p:nvSpPr>
          <p:cNvPr id="7" name="圆角矩形 6"/>
          <p:cNvSpPr/>
          <p:nvPr/>
        </p:nvSpPr>
        <p:spPr>
          <a:xfrm>
            <a:off x="3059832" y="5157192"/>
            <a:ext cx="2952328" cy="864096"/>
          </a:xfrm>
          <a:prstGeom prst="round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导致不同的工作绩效</a:t>
            </a:r>
            <a:r>
              <a:rPr lang="en-US" altLang="zh-CN" dirty="0" smtClean="0">
                <a:solidFill>
                  <a:schemeClr val="tx1"/>
                </a:solidFill>
              </a:rPr>
              <a:t>A/B</a:t>
            </a:r>
            <a:endParaRPr lang="zh-CN" altLang="en-US" dirty="0">
              <a:solidFill>
                <a:schemeClr val="tx1"/>
              </a:solidFill>
            </a:endParaRPr>
          </a:p>
        </p:txBody>
      </p:sp>
      <p:cxnSp>
        <p:nvCxnSpPr>
          <p:cNvPr id="9" name="直接箭头连接符 8"/>
          <p:cNvCxnSpPr/>
          <p:nvPr/>
        </p:nvCxnSpPr>
        <p:spPr>
          <a:xfrm>
            <a:off x="2339752" y="3789040"/>
            <a:ext cx="936104" cy="360040"/>
          </a:xfrm>
          <a:prstGeom prst="straightConnector1">
            <a:avLst/>
          </a:prstGeom>
          <a:ln w="635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rot="10800000" flipV="1">
            <a:off x="5724128" y="3789040"/>
            <a:ext cx="792088" cy="432048"/>
          </a:xfrm>
          <a:prstGeom prst="straightConnector1">
            <a:avLst/>
          </a:prstGeom>
          <a:ln w="635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0"/>
            <a:ext cx="8229600" cy="1143000"/>
          </a:xfrm>
        </p:spPr>
        <p:txBody>
          <a:bodyPr>
            <a:normAutofit/>
          </a:bodyPr>
          <a:lstStyle/>
          <a:p>
            <a:pPr algn="l"/>
            <a:r>
              <a:rPr lang="zh-CN" altLang="en-US" sz="3200" dirty="0" smtClean="0">
                <a:solidFill>
                  <a:srgbClr val="FF0000"/>
                </a:solidFill>
              </a:rPr>
              <a:t>同一职业生涯序列的素质分级举例</a:t>
            </a:r>
            <a:endParaRPr lang="zh-CN" altLang="en-US" sz="3200" dirty="0">
              <a:solidFill>
                <a:srgbClr val="FF0000"/>
              </a:solidFill>
            </a:endParaRPr>
          </a:p>
        </p:txBody>
      </p:sp>
      <p:graphicFrame>
        <p:nvGraphicFramePr>
          <p:cNvPr id="8" name="内容占位符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直接箭头连接符 9"/>
          <p:cNvCxnSpPr/>
          <p:nvPr/>
        </p:nvCxnSpPr>
        <p:spPr>
          <a:xfrm>
            <a:off x="971600" y="6021288"/>
            <a:ext cx="6984776" cy="1588"/>
          </a:xfrm>
          <a:prstGeom prst="straightConnector1">
            <a:avLst/>
          </a:prstGeom>
          <a:ln w="635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flipH="1" flipV="1">
            <a:off x="-1007826" y="4040274"/>
            <a:ext cx="3960440" cy="1588"/>
          </a:xfrm>
          <a:prstGeom prst="straightConnector1">
            <a:avLst/>
          </a:prstGeom>
          <a:ln w="635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6588224" y="5229200"/>
            <a:ext cx="1296144" cy="64807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技术类</a:t>
            </a:r>
            <a:endParaRPr lang="zh-CN" altLang="en-US" dirty="0">
              <a:solidFill>
                <a:schemeClr val="tx1"/>
              </a:solidFill>
            </a:endParaRPr>
          </a:p>
        </p:txBody>
      </p:sp>
      <p:sp>
        <p:nvSpPr>
          <p:cNvPr id="14" name="矩形 13"/>
          <p:cNvSpPr/>
          <p:nvPr/>
        </p:nvSpPr>
        <p:spPr>
          <a:xfrm>
            <a:off x="611560" y="1412776"/>
            <a:ext cx="1368152"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素质级别</a:t>
            </a:r>
            <a:endParaRPr lang="zh-CN" altLang="en-US" dirty="0">
              <a:solidFill>
                <a:schemeClr val="tx1"/>
              </a:solidFill>
            </a:endParaRPr>
          </a:p>
        </p:txBody>
      </p:sp>
      <p:cxnSp>
        <p:nvCxnSpPr>
          <p:cNvPr id="16" name="直接箭头连接符 15"/>
          <p:cNvCxnSpPr/>
          <p:nvPr/>
        </p:nvCxnSpPr>
        <p:spPr>
          <a:xfrm flipV="1">
            <a:off x="1835696" y="1844824"/>
            <a:ext cx="3240360" cy="1728192"/>
          </a:xfrm>
          <a:prstGeom prst="straightConnector1">
            <a:avLst/>
          </a:prstGeom>
          <a:ln w="508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7" name="虚尾箭头 16"/>
          <p:cNvSpPr/>
          <p:nvPr/>
        </p:nvSpPr>
        <p:spPr>
          <a:xfrm>
            <a:off x="1547664" y="1772816"/>
            <a:ext cx="1944216" cy="720080"/>
          </a:xfrm>
          <a:prstGeom prst="stripedRight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职业生涯规划</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FF0000"/>
                </a:solidFill>
              </a:rPr>
              <a:t>不同职业生涯序列的素质分级举例</a:t>
            </a:r>
            <a:endParaRPr lang="zh-CN" altLang="en-US" sz="3200" b="1" dirty="0">
              <a:solidFill>
                <a:srgbClr val="FF0000"/>
              </a:solidFill>
            </a:endParaRPr>
          </a:p>
        </p:txBody>
      </p:sp>
      <p:sp>
        <p:nvSpPr>
          <p:cNvPr id="4" name="矩形 3"/>
          <p:cNvSpPr/>
          <p:nvPr/>
        </p:nvSpPr>
        <p:spPr>
          <a:xfrm>
            <a:off x="899592" y="1700808"/>
            <a:ext cx="7128792" cy="4104456"/>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连接符 5"/>
          <p:cNvCxnSpPr>
            <a:stCxn id="4" idx="1"/>
            <a:endCxn id="4" idx="3"/>
          </p:cNvCxnSpPr>
          <p:nvPr/>
        </p:nvCxnSpPr>
        <p:spPr>
          <a:xfrm rot="10800000" flipH="1">
            <a:off x="899592" y="3753036"/>
            <a:ext cx="712879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5400000" flipH="1" flipV="1">
            <a:off x="683568" y="1484784"/>
            <a:ext cx="432048"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5400000">
            <a:off x="611560" y="6021288"/>
            <a:ext cx="576064"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331640" y="1988840"/>
            <a:ext cx="1008112" cy="18002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5</a:t>
            </a:r>
            <a:r>
              <a:rPr lang="zh-CN" altLang="en-US" sz="2800" dirty="0" smtClean="0">
                <a:solidFill>
                  <a:schemeClr val="tx1"/>
                </a:solidFill>
              </a:rPr>
              <a:t>级</a:t>
            </a:r>
            <a:endParaRPr lang="zh-CN" altLang="en-US" sz="2800" dirty="0">
              <a:solidFill>
                <a:schemeClr val="tx1"/>
              </a:solidFill>
            </a:endParaRPr>
          </a:p>
        </p:txBody>
      </p:sp>
      <p:sp>
        <p:nvSpPr>
          <p:cNvPr id="12" name="矩形 11"/>
          <p:cNvSpPr/>
          <p:nvPr/>
        </p:nvSpPr>
        <p:spPr>
          <a:xfrm>
            <a:off x="2483768" y="3789040"/>
            <a:ext cx="864096" cy="108012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3</a:t>
            </a:r>
            <a:r>
              <a:rPr lang="zh-CN" altLang="en-US" sz="2800" dirty="0" smtClean="0">
                <a:solidFill>
                  <a:schemeClr val="tx1"/>
                </a:solidFill>
              </a:rPr>
              <a:t>级</a:t>
            </a:r>
            <a:endParaRPr lang="zh-CN" altLang="en-US" sz="2800" dirty="0">
              <a:solidFill>
                <a:schemeClr val="tx1"/>
              </a:solidFill>
            </a:endParaRPr>
          </a:p>
        </p:txBody>
      </p:sp>
      <p:sp>
        <p:nvSpPr>
          <p:cNvPr id="13" name="矩形 12"/>
          <p:cNvSpPr/>
          <p:nvPr/>
        </p:nvSpPr>
        <p:spPr>
          <a:xfrm>
            <a:off x="3419872" y="3140968"/>
            <a:ext cx="720080" cy="648072"/>
          </a:xfrm>
          <a:prstGeom prst="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2</a:t>
            </a:r>
            <a:r>
              <a:rPr lang="zh-CN" altLang="en-US" sz="2800" dirty="0" smtClean="0">
                <a:solidFill>
                  <a:schemeClr val="tx1"/>
                </a:solidFill>
              </a:rPr>
              <a:t>级</a:t>
            </a:r>
            <a:endParaRPr lang="zh-CN" altLang="en-US" sz="2800" dirty="0">
              <a:solidFill>
                <a:schemeClr val="tx1"/>
              </a:solidFill>
            </a:endParaRPr>
          </a:p>
        </p:txBody>
      </p:sp>
      <p:sp>
        <p:nvSpPr>
          <p:cNvPr id="14" name="矩形 13"/>
          <p:cNvSpPr/>
          <p:nvPr/>
        </p:nvSpPr>
        <p:spPr>
          <a:xfrm>
            <a:off x="4283968" y="3789040"/>
            <a:ext cx="864096" cy="1296144"/>
          </a:xfrm>
          <a:prstGeom prst="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4</a:t>
            </a:r>
            <a:r>
              <a:rPr lang="zh-CN" altLang="en-US" sz="2800" dirty="0" smtClean="0">
                <a:solidFill>
                  <a:schemeClr val="tx1"/>
                </a:solidFill>
              </a:rPr>
              <a:t>级</a:t>
            </a:r>
            <a:endParaRPr lang="zh-CN" altLang="en-US" sz="2800" dirty="0">
              <a:solidFill>
                <a:schemeClr val="tx1"/>
              </a:solidFill>
            </a:endParaRPr>
          </a:p>
        </p:txBody>
      </p:sp>
      <p:sp>
        <p:nvSpPr>
          <p:cNvPr id="15" name="矩形 14"/>
          <p:cNvSpPr/>
          <p:nvPr/>
        </p:nvSpPr>
        <p:spPr>
          <a:xfrm>
            <a:off x="5220072" y="1844824"/>
            <a:ext cx="936104" cy="1944216"/>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6</a:t>
            </a:r>
            <a:r>
              <a:rPr lang="zh-CN" altLang="en-US" sz="2800" dirty="0" smtClean="0">
                <a:solidFill>
                  <a:schemeClr val="tx1"/>
                </a:solidFill>
              </a:rPr>
              <a:t>级</a:t>
            </a:r>
            <a:endParaRPr lang="zh-CN" altLang="en-US" sz="2800" dirty="0">
              <a:solidFill>
                <a:schemeClr val="tx1"/>
              </a:solidFill>
            </a:endParaRPr>
          </a:p>
        </p:txBody>
      </p:sp>
      <p:sp>
        <p:nvSpPr>
          <p:cNvPr id="16" name="矩形 15"/>
          <p:cNvSpPr/>
          <p:nvPr/>
        </p:nvSpPr>
        <p:spPr>
          <a:xfrm>
            <a:off x="6444208" y="3789040"/>
            <a:ext cx="936104" cy="1656184"/>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rPr>
              <a:t>5</a:t>
            </a:r>
            <a:r>
              <a:rPr lang="zh-CN" altLang="en-US" sz="2800" dirty="0" smtClean="0">
                <a:solidFill>
                  <a:schemeClr val="tx1"/>
                </a:solidFill>
              </a:rPr>
              <a:t>级</a:t>
            </a:r>
            <a:endParaRPr lang="zh-CN" altLang="en-US" sz="2800" dirty="0">
              <a:solidFill>
                <a:schemeClr val="tx1"/>
              </a:solidFill>
            </a:endParaRPr>
          </a:p>
        </p:txBody>
      </p:sp>
      <p:sp>
        <p:nvSpPr>
          <p:cNvPr id="19" name="云形标注 18"/>
          <p:cNvSpPr/>
          <p:nvPr/>
        </p:nvSpPr>
        <p:spPr>
          <a:xfrm>
            <a:off x="1835696" y="1268760"/>
            <a:ext cx="1872208" cy="648072"/>
          </a:xfrm>
          <a:prstGeom prst="cloud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人际理解力</a:t>
            </a:r>
            <a:endParaRPr lang="zh-CN" altLang="en-US" sz="1600" dirty="0">
              <a:solidFill>
                <a:schemeClr val="tx1"/>
              </a:solidFill>
            </a:endParaRPr>
          </a:p>
        </p:txBody>
      </p:sp>
      <p:sp>
        <p:nvSpPr>
          <p:cNvPr id="20" name="云形标注 19"/>
          <p:cNvSpPr/>
          <p:nvPr/>
        </p:nvSpPr>
        <p:spPr>
          <a:xfrm>
            <a:off x="3203848" y="2420888"/>
            <a:ext cx="1584176" cy="576064"/>
          </a:xfrm>
          <a:prstGeom prst="cloudCallou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演绎思维</a:t>
            </a:r>
            <a:endParaRPr lang="zh-CN" altLang="en-US" sz="1600" dirty="0">
              <a:solidFill>
                <a:schemeClr val="tx1"/>
              </a:solidFill>
            </a:endParaRPr>
          </a:p>
        </p:txBody>
      </p:sp>
      <p:sp>
        <p:nvSpPr>
          <p:cNvPr id="22" name="云形标注 21"/>
          <p:cNvSpPr/>
          <p:nvPr/>
        </p:nvSpPr>
        <p:spPr>
          <a:xfrm>
            <a:off x="5868144" y="1340768"/>
            <a:ext cx="1512168" cy="504056"/>
          </a:xfrm>
          <a:prstGeom prst="cloudCallou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影响力</a:t>
            </a:r>
            <a:endParaRPr lang="zh-CN" altLang="en-US" dirty="0">
              <a:solidFill>
                <a:schemeClr val="tx1"/>
              </a:solidFill>
            </a:endParaRPr>
          </a:p>
        </p:txBody>
      </p:sp>
      <p:sp>
        <p:nvSpPr>
          <p:cNvPr id="23" name="矩形 22"/>
          <p:cNvSpPr/>
          <p:nvPr/>
        </p:nvSpPr>
        <p:spPr>
          <a:xfrm>
            <a:off x="251520" y="764704"/>
            <a:ext cx="1296144"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素质级别</a:t>
            </a:r>
            <a:endParaRPr lang="zh-CN" altLang="en-US" dirty="0">
              <a:solidFill>
                <a:schemeClr val="tx1"/>
              </a:solidFill>
            </a:endParaRPr>
          </a:p>
        </p:txBody>
      </p:sp>
      <p:sp>
        <p:nvSpPr>
          <p:cNvPr id="24" name="矩形 23"/>
          <p:cNvSpPr/>
          <p:nvPr/>
        </p:nvSpPr>
        <p:spPr>
          <a:xfrm>
            <a:off x="539552" y="2348880"/>
            <a:ext cx="28803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营销类</a:t>
            </a:r>
            <a:endParaRPr lang="zh-CN" altLang="en-US" dirty="0">
              <a:solidFill>
                <a:schemeClr val="tx1"/>
              </a:solidFill>
            </a:endParaRPr>
          </a:p>
        </p:txBody>
      </p:sp>
      <p:sp>
        <p:nvSpPr>
          <p:cNvPr id="25" name="矩形 24"/>
          <p:cNvSpPr/>
          <p:nvPr/>
        </p:nvSpPr>
        <p:spPr>
          <a:xfrm>
            <a:off x="539552" y="4149080"/>
            <a:ext cx="288032"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技术类</a:t>
            </a:r>
            <a:endParaRPr lang="zh-CN" altLang="en-US" dirty="0">
              <a:solidFill>
                <a:schemeClr val="tx1"/>
              </a:solidFill>
            </a:endParaRPr>
          </a:p>
        </p:txBody>
      </p:sp>
      <p:sp>
        <p:nvSpPr>
          <p:cNvPr id="26" name="矩形 25"/>
          <p:cNvSpPr/>
          <p:nvPr/>
        </p:nvSpPr>
        <p:spPr>
          <a:xfrm>
            <a:off x="8100392" y="3501008"/>
            <a:ext cx="64807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素质类别</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solidFill>
                  <a:srgbClr val="FF0000"/>
                </a:solidFill>
              </a:rPr>
              <a:t>员工素质模型驱动企业战略目标达成</a:t>
            </a:r>
            <a:endParaRPr lang="zh-CN" altLang="en-US" sz="3600" b="1" dirty="0">
              <a:solidFill>
                <a:srgbClr val="FF0000"/>
              </a:solidFill>
            </a:endParaRPr>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3419872" y="1268760"/>
            <a:ext cx="2304256" cy="1296144"/>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绩效目标</a:t>
            </a:r>
            <a:endParaRPr lang="en-US" altLang="zh-CN" dirty="0" smtClean="0">
              <a:solidFill>
                <a:schemeClr val="tx1"/>
              </a:solidFill>
            </a:endParaRPr>
          </a:p>
          <a:p>
            <a:pPr algn="ctr"/>
            <a:r>
              <a:rPr lang="zh-CN" altLang="en-US" dirty="0" smtClean="0">
                <a:solidFill>
                  <a:schemeClr val="tx1"/>
                </a:solidFill>
              </a:rPr>
              <a:t>素质模型</a:t>
            </a:r>
            <a:endParaRPr lang="en-US" altLang="zh-CN" dirty="0" smtClean="0">
              <a:solidFill>
                <a:schemeClr val="tx1"/>
              </a:solidFill>
            </a:endParaRPr>
          </a:p>
          <a:p>
            <a:pPr algn="ctr"/>
            <a:r>
              <a:rPr lang="zh-CN" altLang="en-US" dirty="0" smtClean="0">
                <a:solidFill>
                  <a:schemeClr val="tx1"/>
                </a:solidFill>
              </a:rPr>
              <a:t>行为</a:t>
            </a:r>
            <a:endParaRPr lang="zh-CN" altLang="en-US" dirty="0">
              <a:solidFill>
                <a:schemeClr val="tx1"/>
              </a:solidFill>
            </a:endParaRPr>
          </a:p>
        </p:txBody>
      </p:sp>
      <p:sp>
        <p:nvSpPr>
          <p:cNvPr id="5" name="椭圆 4"/>
          <p:cNvSpPr/>
          <p:nvPr/>
        </p:nvSpPr>
        <p:spPr>
          <a:xfrm>
            <a:off x="6372200" y="2996952"/>
            <a:ext cx="2376264" cy="1368152"/>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绩效目标</a:t>
            </a:r>
            <a:endParaRPr lang="en-US" altLang="zh-CN" dirty="0" smtClean="0">
              <a:solidFill>
                <a:schemeClr val="tx1"/>
              </a:solidFill>
            </a:endParaRPr>
          </a:p>
          <a:p>
            <a:pPr algn="ctr"/>
            <a:r>
              <a:rPr lang="zh-CN" altLang="en-US" dirty="0" smtClean="0">
                <a:solidFill>
                  <a:schemeClr val="tx1"/>
                </a:solidFill>
              </a:rPr>
              <a:t>素质模型</a:t>
            </a:r>
            <a:endParaRPr lang="en-US" altLang="zh-CN" dirty="0" smtClean="0">
              <a:solidFill>
                <a:schemeClr val="tx1"/>
              </a:solidFill>
            </a:endParaRPr>
          </a:p>
          <a:p>
            <a:pPr algn="ctr"/>
            <a:r>
              <a:rPr lang="zh-CN" altLang="en-US" dirty="0" smtClean="0">
                <a:solidFill>
                  <a:schemeClr val="tx1"/>
                </a:solidFill>
              </a:rPr>
              <a:t>行为</a:t>
            </a:r>
            <a:endParaRPr lang="zh-CN" altLang="en-US" dirty="0">
              <a:solidFill>
                <a:schemeClr val="tx1"/>
              </a:solidFill>
            </a:endParaRPr>
          </a:p>
        </p:txBody>
      </p:sp>
      <p:sp>
        <p:nvSpPr>
          <p:cNvPr id="6" name="椭圆 5"/>
          <p:cNvSpPr/>
          <p:nvPr/>
        </p:nvSpPr>
        <p:spPr>
          <a:xfrm>
            <a:off x="683568" y="3140968"/>
            <a:ext cx="2376264" cy="1368152"/>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绩效目标</a:t>
            </a:r>
            <a:endParaRPr lang="en-US" altLang="zh-CN" dirty="0" smtClean="0">
              <a:solidFill>
                <a:schemeClr val="tx1"/>
              </a:solidFill>
            </a:endParaRPr>
          </a:p>
          <a:p>
            <a:pPr algn="ctr"/>
            <a:r>
              <a:rPr lang="zh-CN" altLang="en-US" dirty="0" smtClean="0">
                <a:solidFill>
                  <a:schemeClr val="tx1"/>
                </a:solidFill>
              </a:rPr>
              <a:t>素质模型</a:t>
            </a:r>
            <a:endParaRPr lang="en-US" altLang="zh-CN" dirty="0" smtClean="0">
              <a:solidFill>
                <a:schemeClr val="tx1"/>
              </a:solidFill>
            </a:endParaRPr>
          </a:p>
          <a:p>
            <a:pPr algn="ctr"/>
            <a:r>
              <a:rPr lang="zh-CN" altLang="en-US" dirty="0" smtClean="0">
                <a:solidFill>
                  <a:schemeClr val="tx1"/>
                </a:solidFill>
              </a:rPr>
              <a:t>行为</a:t>
            </a:r>
            <a:endParaRPr lang="zh-CN" altLang="en-US" dirty="0">
              <a:solidFill>
                <a:schemeClr val="tx1"/>
              </a:solidFill>
            </a:endParaRPr>
          </a:p>
        </p:txBody>
      </p:sp>
      <p:sp>
        <p:nvSpPr>
          <p:cNvPr id="7" name="椭圆 6"/>
          <p:cNvSpPr/>
          <p:nvPr/>
        </p:nvSpPr>
        <p:spPr>
          <a:xfrm>
            <a:off x="3419872" y="5301208"/>
            <a:ext cx="2376264" cy="1296144"/>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绩效目标</a:t>
            </a:r>
            <a:endParaRPr lang="en-US" altLang="zh-CN" dirty="0" smtClean="0">
              <a:solidFill>
                <a:schemeClr val="tx1"/>
              </a:solidFill>
            </a:endParaRPr>
          </a:p>
          <a:p>
            <a:pPr algn="ctr"/>
            <a:r>
              <a:rPr lang="zh-CN" altLang="en-US" dirty="0" smtClean="0">
                <a:solidFill>
                  <a:schemeClr val="tx1"/>
                </a:solidFill>
              </a:rPr>
              <a:t>素质模型</a:t>
            </a:r>
            <a:endParaRPr lang="en-US" altLang="zh-CN" dirty="0" smtClean="0">
              <a:solidFill>
                <a:schemeClr val="tx1"/>
              </a:solidFill>
            </a:endParaRPr>
          </a:p>
          <a:p>
            <a:pPr algn="ctr"/>
            <a:r>
              <a:rPr lang="zh-CN" altLang="en-US" dirty="0" smtClean="0">
                <a:solidFill>
                  <a:schemeClr val="tx1"/>
                </a:solidFill>
              </a:rPr>
              <a:t>行为</a:t>
            </a:r>
            <a:endParaRPr lang="zh-CN" altLang="en-US" dirty="0">
              <a:solidFill>
                <a:schemeClr val="tx1"/>
              </a:solidFill>
            </a:endParaRPr>
          </a:p>
        </p:txBody>
      </p:sp>
      <p:sp>
        <p:nvSpPr>
          <p:cNvPr id="8" name="六角星 7"/>
          <p:cNvSpPr/>
          <p:nvPr/>
        </p:nvSpPr>
        <p:spPr>
          <a:xfrm>
            <a:off x="3275856" y="2636912"/>
            <a:ext cx="2520280" cy="2592288"/>
          </a:xfrm>
          <a:prstGeom prst="star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a:t>
            </a:r>
            <a:endParaRPr lang="en-US" altLang="zh-CN" dirty="0" smtClean="0">
              <a:solidFill>
                <a:schemeClr val="tx1"/>
              </a:solidFill>
            </a:endParaRPr>
          </a:p>
          <a:p>
            <a:pPr algn="ctr"/>
            <a:endParaRPr lang="en-US" altLang="zh-CN" dirty="0" smtClean="0">
              <a:solidFill>
                <a:schemeClr val="tx1"/>
              </a:solidFill>
            </a:endParaRPr>
          </a:p>
          <a:p>
            <a:pPr algn="ctr"/>
            <a:r>
              <a:rPr lang="zh-CN" altLang="en-US" dirty="0" smtClean="0">
                <a:solidFill>
                  <a:schemeClr val="tx1"/>
                </a:solidFill>
              </a:rPr>
              <a:t>战略</a:t>
            </a:r>
            <a:endParaRPr lang="en-US" altLang="zh-CN" dirty="0" smtClean="0">
              <a:solidFill>
                <a:schemeClr val="tx1"/>
              </a:solidFill>
            </a:endParaRPr>
          </a:p>
          <a:p>
            <a:pPr algn="ctr"/>
            <a:endParaRPr lang="en-US" altLang="zh-CN" dirty="0" smtClean="0">
              <a:solidFill>
                <a:schemeClr val="tx1"/>
              </a:solidFill>
            </a:endParaRPr>
          </a:p>
          <a:p>
            <a:pPr algn="ctr"/>
            <a:r>
              <a:rPr lang="zh-CN" altLang="en-US" dirty="0" smtClean="0">
                <a:solidFill>
                  <a:schemeClr val="tx1"/>
                </a:solidFill>
              </a:rPr>
              <a:t>目标</a:t>
            </a:r>
            <a:endParaRPr lang="zh-CN" altLang="en-US" dirty="0">
              <a:solidFill>
                <a:schemeClr val="tx1"/>
              </a:solidFill>
            </a:endParaRPr>
          </a:p>
        </p:txBody>
      </p:sp>
      <p:cxnSp>
        <p:nvCxnSpPr>
          <p:cNvPr id="10" name="直接箭头连接符 9"/>
          <p:cNvCxnSpPr/>
          <p:nvPr/>
        </p:nvCxnSpPr>
        <p:spPr>
          <a:xfrm flipV="1">
            <a:off x="1835696" y="2132856"/>
            <a:ext cx="1512168" cy="86409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796136" y="1844824"/>
            <a:ext cx="1656184" cy="100811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0800000" flipV="1">
            <a:off x="5796136" y="4437112"/>
            <a:ext cx="1728192" cy="115212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16200000" flipV="1">
            <a:off x="1871700" y="4617132"/>
            <a:ext cx="1440160" cy="136815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FF0000"/>
                </a:solidFill>
              </a:rPr>
              <a:t>组织的系统能力</a:t>
            </a:r>
            <a:endParaRPr lang="zh-CN" altLang="en-US" sz="3600" b="1" dirty="0">
              <a:solidFill>
                <a:srgbClr val="FF0000"/>
              </a:solidFill>
            </a:endParaRPr>
          </a:p>
        </p:txBody>
      </p:sp>
      <p:sp>
        <p:nvSpPr>
          <p:cNvPr id="3" name="内容占位符 2"/>
          <p:cNvSpPr>
            <a:spLocks noGrp="1"/>
          </p:cNvSpPr>
          <p:nvPr>
            <p:ph idx="1"/>
          </p:nvPr>
        </p:nvSpPr>
        <p:spPr/>
        <p:txBody>
          <a:bodyPr/>
          <a:lstStyle/>
          <a:p>
            <a:endParaRPr lang="zh-CN" altLang="en-US" dirty="0"/>
          </a:p>
        </p:txBody>
      </p:sp>
      <p:sp>
        <p:nvSpPr>
          <p:cNvPr id="4" name="下箭头标注 3"/>
          <p:cNvSpPr/>
          <p:nvPr/>
        </p:nvSpPr>
        <p:spPr>
          <a:xfrm>
            <a:off x="755576" y="1700808"/>
            <a:ext cx="2232248" cy="1512168"/>
          </a:xfrm>
          <a:prstGeom prst="down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市场拓展</a:t>
            </a:r>
            <a:endParaRPr lang="en-US" altLang="zh-CN" dirty="0" smtClean="0">
              <a:solidFill>
                <a:schemeClr val="tx1"/>
              </a:solidFill>
            </a:endParaRPr>
          </a:p>
          <a:p>
            <a:pPr algn="ctr"/>
            <a:r>
              <a:rPr lang="zh-CN" altLang="en-US" dirty="0" smtClean="0">
                <a:solidFill>
                  <a:schemeClr val="tx1"/>
                </a:solidFill>
              </a:rPr>
              <a:t>能力</a:t>
            </a:r>
            <a:endParaRPr lang="zh-CN" altLang="en-US" dirty="0">
              <a:solidFill>
                <a:schemeClr val="tx1"/>
              </a:solidFill>
            </a:endParaRPr>
          </a:p>
        </p:txBody>
      </p:sp>
      <p:sp>
        <p:nvSpPr>
          <p:cNvPr id="5" name="下箭头标注 4"/>
          <p:cNvSpPr/>
          <p:nvPr/>
        </p:nvSpPr>
        <p:spPr>
          <a:xfrm>
            <a:off x="3491880" y="1700808"/>
            <a:ext cx="2160240" cy="1584176"/>
          </a:xfrm>
          <a:prstGeom prst="down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技术创新</a:t>
            </a:r>
            <a:endParaRPr lang="en-US" altLang="zh-CN" dirty="0" smtClean="0">
              <a:solidFill>
                <a:schemeClr val="tx1"/>
              </a:solidFill>
            </a:endParaRPr>
          </a:p>
          <a:p>
            <a:pPr algn="ctr"/>
            <a:r>
              <a:rPr lang="zh-CN" altLang="en-US" dirty="0" smtClean="0">
                <a:solidFill>
                  <a:schemeClr val="tx1"/>
                </a:solidFill>
              </a:rPr>
              <a:t>能力</a:t>
            </a:r>
            <a:endParaRPr lang="zh-CN" altLang="en-US" dirty="0">
              <a:solidFill>
                <a:schemeClr val="tx1"/>
              </a:solidFill>
            </a:endParaRPr>
          </a:p>
        </p:txBody>
      </p:sp>
      <p:sp>
        <p:nvSpPr>
          <p:cNvPr id="6" name="下箭头标注 5"/>
          <p:cNvSpPr/>
          <p:nvPr/>
        </p:nvSpPr>
        <p:spPr>
          <a:xfrm>
            <a:off x="6084168" y="1700808"/>
            <a:ext cx="2088232" cy="1656184"/>
          </a:xfrm>
          <a:prstGeom prst="down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财务获利</a:t>
            </a:r>
            <a:endParaRPr lang="en-US" altLang="zh-CN" dirty="0" smtClean="0">
              <a:solidFill>
                <a:schemeClr val="tx1"/>
              </a:solidFill>
            </a:endParaRPr>
          </a:p>
          <a:p>
            <a:pPr algn="ctr"/>
            <a:r>
              <a:rPr lang="zh-CN" altLang="en-US" dirty="0" smtClean="0">
                <a:solidFill>
                  <a:schemeClr val="tx1"/>
                </a:solidFill>
              </a:rPr>
              <a:t>能力</a:t>
            </a:r>
            <a:endParaRPr lang="zh-CN" altLang="en-US" dirty="0">
              <a:solidFill>
                <a:schemeClr val="tx1"/>
              </a:solidFill>
            </a:endParaRPr>
          </a:p>
        </p:txBody>
      </p:sp>
      <p:sp>
        <p:nvSpPr>
          <p:cNvPr id="7" name="圆角矩形 6"/>
          <p:cNvSpPr/>
          <p:nvPr/>
        </p:nvSpPr>
        <p:spPr>
          <a:xfrm>
            <a:off x="2555776" y="3429000"/>
            <a:ext cx="3744416" cy="648072"/>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rPr>
              <a:t>共同根基</a:t>
            </a:r>
            <a:endParaRPr lang="zh-CN" altLang="en-US" sz="2400" dirty="0">
              <a:solidFill>
                <a:schemeClr val="tx1"/>
              </a:solidFill>
            </a:endParaRPr>
          </a:p>
        </p:txBody>
      </p:sp>
      <p:sp>
        <p:nvSpPr>
          <p:cNvPr id="8" name="下箭头 7"/>
          <p:cNvSpPr/>
          <p:nvPr/>
        </p:nvSpPr>
        <p:spPr>
          <a:xfrm>
            <a:off x="4211960" y="4149080"/>
            <a:ext cx="720080" cy="36004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59632" y="4941168"/>
            <a:ext cx="6480720" cy="108012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组织能力（人力资源开发与管理、资源共享的流程与机制、业务流程、核心价值观等）</a:t>
            </a:r>
            <a:endParaRPr lang="zh-CN" altLang="en-US"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r>
              <a:rPr lang="zh-CN" altLang="en-US" sz="2800" b="1" dirty="0" smtClean="0">
                <a:solidFill>
                  <a:srgbClr val="FF0000"/>
                </a:solidFill>
              </a:rPr>
              <a:t>重视人力资源开发有助于企业获取竞争优势</a:t>
            </a:r>
            <a:endParaRPr lang="zh-CN" altLang="en-US" sz="2800" b="1" dirty="0">
              <a:solidFill>
                <a:srgbClr val="FF0000"/>
              </a:solidFill>
            </a:endParaRPr>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4788024" y="3429000"/>
            <a:ext cx="936104"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69%</a:t>
            </a:r>
            <a:endParaRPr lang="zh-CN" altLang="en-US" dirty="0"/>
          </a:p>
        </p:txBody>
      </p:sp>
      <p:sp>
        <p:nvSpPr>
          <p:cNvPr id="6" name="矩形 5"/>
          <p:cNvSpPr/>
          <p:nvPr/>
        </p:nvSpPr>
        <p:spPr>
          <a:xfrm>
            <a:off x="755576" y="3789040"/>
            <a:ext cx="504056"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 name="圆角矩形 6"/>
          <p:cNvSpPr/>
          <p:nvPr/>
        </p:nvSpPr>
        <p:spPr>
          <a:xfrm>
            <a:off x="6156176" y="1916832"/>
            <a:ext cx="1872208" cy="6480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样本数   </a:t>
            </a:r>
            <a:r>
              <a:rPr lang="en-US" altLang="zh-CN" dirty="0" smtClean="0">
                <a:solidFill>
                  <a:schemeClr val="tx1"/>
                </a:solidFill>
              </a:rPr>
              <a:t>N=26</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组织的核心能力和员工的核心专长与技能</a:t>
            </a:r>
            <a:endParaRPr lang="zh-CN" altLang="en-US" sz="2800" dirty="0">
              <a:solidFill>
                <a:srgbClr val="FF0000"/>
              </a:solidFill>
            </a:endParaRPr>
          </a:p>
        </p:txBody>
      </p:sp>
      <p:sp>
        <p:nvSpPr>
          <p:cNvPr id="19" name="矩形 18"/>
          <p:cNvSpPr/>
          <p:nvPr/>
        </p:nvSpPr>
        <p:spPr>
          <a:xfrm>
            <a:off x="1979712" y="1340768"/>
            <a:ext cx="2232248" cy="864096"/>
          </a:xfrm>
          <a:prstGeom prst="rect">
            <a:avLst/>
          </a:prstGeom>
          <a:gradFill>
            <a:gsLst>
              <a:gs pos="0">
                <a:srgbClr val="D6B19C"/>
              </a:gs>
              <a:gs pos="30000">
                <a:srgbClr val="D49E6C"/>
              </a:gs>
              <a:gs pos="70000">
                <a:srgbClr val="A65528"/>
              </a:gs>
              <a:gs pos="100000">
                <a:srgbClr val="663012"/>
              </a:gs>
            </a:gsLst>
            <a:lin ang="5400000" scaled="0"/>
          </a:gradFill>
          <a:ln>
            <a:gradFill>
              <a:gsLst>
                <a:gs pos="0">
                  <a:srgbClr val="D6B19C"/>
                </a:gs>
                <a:gs pos="30000">
                  <a:srgbClr val="D49E6C"/>
                </a:gs>
                <a:gs pos="70000">
                  <a:srgbClr val="A65528"/>
                </a:gs>
                <a:gs pos="100000">
                  <a:srgbClr val="663012"/>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构建基于核心竞争力要求的战略目标</a:t>
            </a:r>
            <a:endParaRPr lang="zh-CN" altLang="en-US" b="1" dirty="0">
              <a:solidFill>
                <a:schemeClr val="tx1"/>
              </a:solidFill>
            </a:endParaRPr>
          </a:p>
        </p:txBody>
      </p:sp>
      <p:sp>
        <p:nvSpPr>
          <p:cNvPr id="20" name="下箭头 19"/>
          <p:cNvSpPr/>
          <p:nvPr/>
        </p:nvSpPr>
        <p:spPr>
          <a:xfrm>
            <a:off x="2771800" y="2348880"/>
            <a:ext cx="864096" cy="360040"/>
          </a:xfrm>
          <a:prstGeom prst="downArrow">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爆炸形 1 20"/>
          <p:cNvSpPr/>
          <p:nvPr/>
        </p:nvSpPr>
        <p:spPr>
          <a:xfrm>
            <a:off x="1475656" y="2636912"/>
            <a:ext cx="3384376" cy="936104"/>
          </a:xfrm>
          <a:prstGeom prst="irregularSeal1">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企业的核心能力</a:t>
            </a:r>
            <a:endParaRPr lang="zh-CN" altLang="en-US" b="1" dirty="0">
              <a:solidFill>
                <a:schemeClr val="tx1"/>
              </a:solidFill>
            </a:endParaRPr>
          </a:p>
        </p:txBody>
      </p:sp>
      <p:sp>
        <p:nvSpPr>
          <p:cNvPr id="22" name="流程图: 离页连接符 21"/>
          <p:cNvSpPr/>
          <p:nvPr/>
        </p:nvSpPr>
        <p:spPr>
          <a:xfrm>
            <a:off x="395536" y="3933056"/>
            <a:ext cx="5616624" cy="1296144"/>
          </a:xfrm>
          <a:prstGeom prst="flowChartOffpageConnector">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员工的核心专长与技能（研发、生产作业、营销、财务管理、人力资源管理、战略制定与实施、</a:t>
            </a:r>
            <a:r>
              <a:rPr lang="en-US" altLang="zh-CN" b="1" dirty="0" smtClean="0">
                <a:solidFill>
                  <a:schemeClr val="tx1"/>
                </a:solidFill>
              </a:rPr>
              <a:t>IT</a:t>
            </a:r>
            <a:r>
              <a:rPr lang="zh-CN" altLang="en-US" b="1" dirty="0" smtClean="0">
                <a:solidFill>
                  <a:schemeClr val="tx1"/>
                </a:solidFill>
              </a:rPr>
              <a:t>应用等环节</a:t>
            </a:r>
            <a:endParaRPr lang="zh-CN" altLang="en-US" b="1" dirty="0">
              <a:solidFill>
                <a:schemeClr val="tx1"/>
              </a:solidFill>
            </a:endParaRPr>
          </a:p>
        </p:txBody>
      </p:sp>
      <p:sp>
        <p:nvSpPr>
          <p:cNvPr id="23" name="圆角矩形 22"/>
          <p:cNvSpPr/>
          <p:nvPr/>
        </p:nvSpPr>
        <p:spPr>
          <a:xfrm>
            <a:off x="1907704" y="5301208"/>
            <a:ext cx="3096344" cy="720080"/>
          </a:xfrm>
          <a:prstGeom prst="roundRect">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员工素质模型</a:t>
            </a:r>
            <a:endParaRPr lang="zh-CN" altLang="en-US" sz="2800" b="1" dirty="0">
              <a:solidFill>
                <a:schemeClr val="tx1"/>
              </a:solidFill>
            </a:endParaRPr>
          </a:p>
        </p:txBody>
      </p:sp>
      <p:sp>
        <p:nvSpPr>
          <p:cNvPr id="24" name="下箭头 23"/>
          <p:cNvSpPr/>
          <p:nvPr/>
        </p:nvSpPr>
        <p:spPr>
          <a:xfrm>
            <a:off x="3131840" y="3573016"/>
            <a:ext cx="288032" cy="288032"/>
          </a:xfrm>
          <a:prstGeom prst="downArrow">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下箭头 24"/>
          <p:cNvSpPr/>
          <p:nvPr/>
        </p:nvSpPr>
        <p:spPr>
          <a:xfrm>
            <a:off x="4067944" y="3573016"/>
            <a:ext cx="288032" cy="288032"/>
          </a:xfrm>
          <a:prstGeom prst="downArrow">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下箭头 25"/>
          <p:cNvSpPr/>
          <p:nvPr/>
        </p:nvSpPr>
        <p:spPr>
          <a:xfrm>
            <a:off x="2123728" y="3573016"/>
            <a:ext cx="288032" cy="288032"/>
          </a:xfrm>
          <a:prstGeom prst="downArrow">
            <a:avLst/>
          </a:prstGeom>
          <a:gradFill>
            <a:gsLst>
              <a:gs pos="0">
                <a:srgbClr val="D6B19C"/>
              </a:gs>
              <a:gs pos="30000">
                <a:srgbClr val="D49E6C"/>
              </a:gs>
              <a:gs pos="70000">
                <a:srgbClr val="A65528"/>
              </a:gs>
              <a:gs pos="100000">
                <a:srgbClr val="66301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rot="5400000" flipH="1" flipV="1">
            <a:off x="-108520" y="2852936"/>
            <a:ext cx="2160240" cy="15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971600" y="1772816"/>
            <a:ext cx="864096"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rot="10800000">
            <a:off x="4355976" y="1844824"/>
            <a:ext cx="1152128"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464782" y="2888146"/>
            <a:ext cx="2088232" cy="15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a:off x="6156176" y="1988840"/>
            <a:ext cx="2160240" cy="3672408"/>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我们把企业的核心竞争力、企业的核心能力、企业中人的核心专长与技能，以及员工素质模型之间构建并清晰地描绘了它们之间的联系。进一步说，这也为我们给予组织的核心竞争力与战略目标思考员工素质模型的建立提供了合理而有效的切入点，从而使员工的素质要求能够给予企业战略目标的牵引与要求进行明确的界定。</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solidFill>
                  <a:srgbClr val="FF0000"/>
                </a:solidFill>
              </a:rPr>
              <a:t>企业目标实现与员工职业生涯发展</a:t>
            </a:r>
            <a:endParaRPr lang="zh-CN" altLang="en-US" sz="3200" dirty="0">
              <a:solidFill>
                <a:srgbClr val="FF0000"/>
              </a:solidFill>
            </a:endParaRPr>
          </a:p>
        </p:txBody>
      </p:sp>
      <p:sp>
        <p:nvSpPr>
          <p:cNvPr id="4" name="爆炸形 1 3"/>
          <p:cNvSpPr/>
          <p:nvPr/>
        </p:nvSpPr>
        <p:spPr>
          <a:xfrm>
            <a:off x="2843808" y="1124744"/>
            <a:ext cx="2808312" cy="864096"/>
          </a:xfrm>
          <a:prstGeom prst="irregularSeal1">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企业核心能力</a:t>
            </a:r>
            <a:endParaRPr lang="zh-CN" altLang="en-US" b="1" dirty="0"/>
          </a:p>
        </p:txBody>
      </p:sp>
      <p:sp>
        <p:nvSpPr>
          <p:cNvPr id="5" name="圆角矩形 4"/>
          <p:cNvSpPr/>
          <p:nvPr/>
        </p:nvSpPr>
        <p:spPr>
          <a:xfrm>
            <a:off x="755576" y="1772816"/>
            <a:ext cx="2664296" cy="25922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企业的战略要求</a:t>
            </a:r>
            <a:endParaRPr lang="en-US" altLang="zh-CN" b="1" dirty="0" smtClean="0">
              <a:solidFill>
                <a:schemeClr val="tx1"/>
              </a:solidFill>
            </a:endParaRPr>
          </a:p>
          <a:p>
            <a:pPr algn="ctr"/>
            <a:endParaRPr lang="en-US" altLang="zh-CN" dirty="0" smtClean="0">
              <a:solidFill>
                <a:schemeClr val="tx1"/>
              </a:solidFill>
            </a:endParaRPr>
          </a:p>
          <a:p>
            <a:pPr>
              <a:buFont typeface="Wingdings" pitchFamily="2" charset="2"/>
              <a:buChar char="u"/>
            </a:pPr>
            <a:r>
              <a:rPr lang="zh-CN" altLang="en-US" sz="1600" dirty="0" smtClean="0">
                <a:solidFill>
                  <a:schemeClr val="tx1"/>
                </a:solidFill>
              </a:rPr>
              <a:t>企业的战略目标，企    业将要面临的挑战与问题</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为迎接挑战与问题需要的核心专长与技能</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要求员工达到的水平</a:t>
            </a:r>
            <a:endParaRPr lang="en-US" altLang="zh-CN" sz="1600" dirty="0" smtClean="0">
              <a:solidFill>
                <a:schemeClr val="tx1"/>
              </a:solidFill>
            </a:endParaRPr>
          </a:p>
        </p:txBody>
      </p:sp>
      <p:sp>
        <p:nvSpPr>
          <p:cNvPr id="6" name="圆角矩形 5"/>
          <p:cNvSpPr/>
          <p:nvPr/>
        </p:nvSpPr>
        <p:spPr>
          <a:xfrm>
            <a:off x="5220072" y="1772816"/>
            <a:ext cx="2664296" cy="2592288"/>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企业的职业需求</a:t>
            </a:r>
            <a:endParaRPr lang="en-US" altLang="zh-CN" b="1" dirty="0" smtClean="0">
              <a:solidFill>
                <a:schemeClr val="tx1"/>
              </a:solidFill>
            </a:endParaRPr>
          </a:p>
          <a:p>
            <a:r>
              <a:rPr lang="zh-CN" altLang="en-US" sz="1600" dirty="0" smtClean="0">
                <a:solidFill>
                  <a:schemeClr val="tx1"/>
                </a:solidFill>
              </a:rPr>
              <a:t>在组织中寻找机会，发挥自我的核心专长与技能</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调适并认同企业的核心价值观</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发展并强化核心专长与技能</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规划基于核心专长与技能的成长路径</a:t>
            </a:r>
            <a:endParaRPr lang="zh-CN" altLang="en-US" sz="1600" dirty="0">
              <a:solidFill>
                <a:schemeClr val="tx1"/>
              </a:solidFill>
            </a:endParaRPr>
          </a:p>
        </p:txBody>
      </p:sp>
      <p:sp>
        <p:nvSpPr>
          <p:cNvPr id="7" name="流程图: 离页连接符 6"/>
          <p:cNvSpPr/>
          <p:nvPr/>
        </p:nvSpPr>
        <p:spPr>
          <a:xfrm>
            <a:off x="2483768" y="4509120"/>
            <a:ext cx="3168352" cy="1224136"/>
          </a:xfrm>
          <a:prstGeom prst="flowChartOffpageConnector">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员工的核心专长与技能</a:t>
            </a:r>
            <a:endParaRPr lang="en-US" altLang="zh-CN" sz="1600" b="1" dirty="0" smtClean="0">
              <a:solidFill>
                <a:schemeClr val="tx1"/>
              </a:solidFill>
            </a:endParaRPr>
          </a:p>
          <a:p>
            <a:pPr algn="ctr"/>
            <a:r>
              <a:rPr lang="zh-CN" altLang="en-US" sz="1600" dirty="0" smtClean="0">
                <a:solidFill>
                  <a:schemeClr val="tx1"/>
                </a:solidFill>
              </a:rPr>
              <a:t>（研发、生产作业、营销、财务管理、人力资源管理、战略制定与实施、</a:t>
            </a:r>
            <a:r>
              <a:rPr lang="en-US" altLang="zh-CN" sz="1600" dirty="0" smtClean="0">
                <a:solidFill>
                  <a:schemeClr val="tx1"/>
                </a:solidFill>
              </a:rPr>
              <a:t>IT</a:t>
            </a:r>
            <a:r>
              <a:rPr lang="zh-CN" altLang="en-US" sz="1600" dirty="0" smtClean="0">
                <a:solidFill>
                  <a:schemeClr val="tx1"/>
                </a:solidFill>
              </a:rPr>
              <a:t>应用等环节</a:t>
            </a:r>
            <a:endParaRPr lang="zh-CN" altLang="en-US" sz="1600" dirty="0">
              <a:solidFill>
                <a:schemeClr val="tx1"/>
              </a:solidFill>
            </a:endParaRPr>
          </a:p>
        </p:txBody>
      </p:sp>
      <p:sp>
        <p:nvSpPr>
          <p:cNvPr id="8" name="圆角矩形 7"/>
          <p:cNvSpPr/>
          <p:nvPr/>
        </p:nvSpPr>
        <p:spPr>
          <a:xfrm>
            <a:off x="2771800" y="5805264"/>
            <a:ext cx="2520280" cy="504056"/>
          </a:xfrm>
          <a:prstGeom prst="round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员工素质模型</a:t>
            </a:r>
            <a:endParaRPr lang="zh-CN" altLang="en-US" sz="2400" b="1" dirty="0">
              <a:solidFill>
                <a:schemeClr val="tx1"/>
              </a:solidFill>
            </a:endParaRPr>
          </a:p>
        </p:txBody>
      </p:sp>
      <p:cxnSp>
        <p:nvCxnSpPr>
          <p:cNvPr id="10" name="直接连接符 9"/>
          <p:cNvCxnSpPr/>
          <p:nvPr/>
        </p:nvCxnSpPr>
        <p:spPr>
          <a:xfrm rot="5400000">
            <a:off x="1547664" y="1628800"/>
            <a:ext cx="288032"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691680" y="1484784"/>
            <a:ext cx="100811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724128" y="1484784"/>
            <a:ext cx="936104"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5400000">
            <a:off x="6552220" y="1592796"/>
            <a:ext cx="216024"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35696" y="5013176"/>
            <a:ext cx="64807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5400000" flipH="1" flipV="1">
            <a:off x="1547664" y="4725144"/>
            <a:ext cx="57606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52120" y="4941168"/>
            <a:ext cx="64807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rot="5400000" flipH="1" flipV="1">
            <a:off x="6048164" y="4689140"/>
            <a:ext cx="504056"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5" idx="3"/>
            <a:endCxn id="6" idx="1"/>
          </p:cNvCxnSpPr>
          <p:nvPr/>
        </p:nvCxnSpPr>
        <p:spPr>
          <a:xfrm>
            <a:off x="3419872" y="3068960"/>
            <a:ext cx="1800200" cy="1588"/>
          </a:xfrm>
          <a:prstGeom prst="line">
            <a:avLst/>
          </a:prstGeom>
          <a:ln w="25400">
            <a:gradFill>
              <a:gsLst>
                <a:gs pos="0">
                  <a:srgbClr val="000000"/>
                </a:gs>
                <a:gs pos="39999">
                  <a:srgbClr val="0A128C"/>
                </a:gs>
                <a:gs pos="70000">
                  <a:srgbClr val="181CC7"/>
                </a:gs>
                <a:gs pos="88000">
                  <a:srgbClr val="7005D4"/>
                </a:gs>
                <a:gs pos="100000">
                  <a:srgbClr val="8C3D91"/>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rot="5400000">
            <a:off x="3599892" y="3753036"/>
            <a:ext cx="1368152" cy="1588"/>
          </a:xfrm>
          <a:prstGeom prst="straightConnector1">
            <a:avLst/>
          </a:prstGeom>
          <a:ln w="25400">
            <a:gradFill>
              <a:gsLst>
                <a:gs pos="0">
                  <a:srgbClr val="000000"/>
                </a:gs>
                <a:gs pos="39999">
                  <a:srgbClr val="0A128C"/>
                </a:gs>
                <a:gs pos="70000">
                  <a:srgbClr val="181CC7"/>
                </a:gs>
                <a:gs pos="88000">
                  <a:srgbClr val="7005D4"/>
                </a:gs>
                <a:gs pos="100000">
                  <a:srgbClr val="8C3D91"/>
                </a:gs>
              </a:gsLst>
              <a:lin ang="5400000" scaled="0"/>
            </a:gra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latin typeface="华文仿宋" pitchFamily="2" charset="-122"/>
                <a:ea typeface="华文仿宋" pitchFamily="2" charset="-122"/>
              </a:rPr>
              <a:t>员工素质的五大现象</a:t>
            </a:r>
            <a:endParaRPr lang="zh-CN" altLang="en-US" b="1" dirty="0">
              <a:solidFill>
                <a:srgbClr val="FF0000"/>
              </a:solidFill>
              <a:latin typeface="华文仿宋" pitchFamily="2" charset="-122"/>
              <a:ea typeface="华文仿宋" pitchFamily="2" charset="-122"/>
            </a:endParaRPr>
          </a:p>
        </p:txBody>
      </p:sp>
      <p:graphicFrame>
        <p:nvGraphicFramePr>
          <p:cNvPr id="10" name="内容占位符 9"/>
          <p:cNvGraphicFramePr>
            <a:graphicFrameLocks noGrp="1"/>
          </p:cNvGraphicFramePr>
          <p:nvPr>
            <p:ph idx="1"/>
          </p:nvPr>
        </p:nvGraphicFramePr>
        <p:xfrm>
          <a:off x="457200" y="1600201"/>
          <a:ext cx="7859216" cy="3989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图片 10" descr="图片1.jpg"/>
          <p:cNvPicPr>
            <a:picLocks noChangeAspect="1"/>
          </p:cNvPicPr>
          <p:nvPr/>
        </p:nvPicPr>
        <p:blipFill>
          <a:blip r:embed="rId7"/>
          <a:stretch>
            <a:fillRect/>
          </a:stretch>
        </p:blipFill>
        <p:spPr>
          <a:xfrm>
            <a:off x="0" y="0"/>
            <a:ext cx="1509386" cy="113986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solidFill>
                  <a:srgbClr val="FF0000"/>
                </a:solidFill>
              </a:rPr>
              <a:t>员工素质与职业生涯发展</a:t>
            </a:r>
            <a:endParaRPr lang="zh-CN" altLang="en-US" sz="3200" dirty="0">
              <a:solidFill>
                <a:srgbClr val="FF0000"/>
              </a:solidFill>
            </a:endParaRPr>
          </a:p>
        </p:txBody>
      </p:sp>
      <p:sp>
        <p:nvSpPr>
          <p:cNvPr id="4" name="流程图: 离页连接符 3"/>
          <p:cNvSpPr/>
          <p:nvPr/>
        </p:nvSpPr>
        <p:spPr>
          <a:xfrm>
            <a:off x="683568" y="1700808"/>
            <a:ext cx="3024336" cy="1656184"/>
          </a:xfrm>
          <a:prstGeom prst="flowChartOffpageConnector">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员工的核心专长与技能</a:t>
            </a:r>
            <a:endParaRPr lang="en-US" altLang="zh-CN" b="1" dirty="0" smtClean="0">
              <a:solidFill>
                <a:schemeClr val="tx1"/>
              </a:solidFill>
            </a:endParaRPr>
          </a:p>
          <a:p>
            <a:pPr algn="ctr"/>
            <a:r>
              <a:rPr lang="zh-CN" altLang="en-US" dirty="0" smtClean="0">
                <a:solidFill>
                  <a:schemeClr val="tx1"/>
                </a:solidFill>
              </a:rPr>
              <a:t>（研发、生产作业、营销、财务管理、人力资源管理、战略制定与实施、</a:t>
            </a:r>
            <a:r>
              <a:rPr lang="en-US" altLang="zh-CN" dirty="0" smtClean="0">
                <a:solidFill>
                  <a:schemeClr val="tx1"/>
                </a:solidFill>
              </a:rPr>
              <a:t>IT</a:t>
            </a:r>
            <a:r>
              <a:rPr lang="zh-CN" altLang="en-US" dirty="0" smtClean="0">
                <a:solidFill>
                  <a:schemeClr val="tx1"/>
                </a:solidFill>
              </a:rPr>
              <a:t>应用等环节）</a:t>
            </a:r>
            <a:endParaRPr lang="zh-CN" altLang="en-US" dirty="0">
              <a:solidFill>
                <a:schemeClr val="tx1"/>
              </a:solidFill>
            </a:endParaRPr>
          </a:p>
        </p:txBody>
      </p:sp>
      <p:sp>
        <p:nvSpPr>
          <p:cNvPr id="5" name="圆角矩形 4"/>
          <p:cNvSpPr/>
          <p:nvPr/>
        </p:nvSpPr>
        <p:spPr>
          <a:xfrm>
            <a:off x="971600" y="4077072"/>
            <a:ext cx="2376264" cy="864096"/>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员工素质模型</a:t>
            </a:r>
            <a:endParaRPr lang="zh-CN" altLang="en-US" dirty="0">
              <a:solidFill>
                <a:schemeClr val="tx1"/>
              </a:solidFill>
            </a:endParaRPr>
          </a:p>
        </p:txBody>
      </p:sp>
      <p:sp>
        <p:nvSpPr>
          <p:cNvPr id="6" name="燕尾形箭头 5"/>
          <p:cNvSpPr/>
          <p:nvPr/>
        </p:nvSpPr>
        <p:spPr>
          <a:xfrm>
            <a:off x="3923928" y="4149080"/>
            <a:ext cx="936104" cy="792088"/>
          </a:xfrm>
          <a:prstGeom prst="notchedRight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220072" y="1628800"/>
            <a:ext cx="2808312" cy="1512168"/>
          </a:xfrm>
          <a:prstGeom prst="ellipse">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如何做？</a:t>
            </a:r>
            <a:endParaRPr lang="en-US" altLang="zh-CN" b="1" dirty="0" smtClean="0"/>
          </a:p>
          <a:p>
            <a:pPr algn="ctr"/>
            <a:r>
              <a:rPr lang="zh-CN" altLang="en-US" b="1" dirty="0" smtClean="0"/>
              <a:t>做得怎么样？</a:t>
            </a:r>
            <a:endParaRPr lang="zh-CN" altLang="en-US" b="1" dirty="0"/>
          </a:p>
        </p:txBody>
      </p:sp>
      <p:sp>
        <p:nvSpPr>
          <p:cNvPr id="8" name="椭圆 7"/>
          <p:cNvSpPr/>
          <p:nvPr/>
        </p:nvSpPr>
        <p:spPr>
          <a:xfrm>
            <a:off x="5364088" y="3717032"/>
            <a:ext cx="2736304" cy="1440160"/>
          </a:xfrm>
          <a:prstGeom prst="ellipse">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适合做什么？</a:t>
            </a:r>
            <a:endParaRPr lang="zh-CN" altLang="en-US" b="1" dirty="0"/>
          </a:p>
        </p:txBody>
      </p:sp>
      <p:cxnSp>
        <p:nvCxnSpPr>
          <p:cNvPr id="12" name="直接箭头连接符 11"/>
          <p:cNvCxnSpPr/>
          <p:nvPr/>
        </p:nvCxnSpPr>
        <p:spPr>
          <a:xfrm rot="5400000" flipH="1" flipV="1">
            <a:off x="5580112" y="3429000"/>
            <a:ext cx="720080" cy="1588"/>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5400000" flipH="1" flipV="1">
            <a:off x="7093074" y="3428206"/>
            <a:ext cx="720080" cy="158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508104" y="3284984"/>
            <a:ext cx="216024"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基础</a:t>
            </a:r>
            <a:endParaRPr lang="zh-CN" altLang="en-US" b="1" dirty="0">
              <a:solidFill>
                <a:schemeClr val="tx1"/>
              </a:solidFill>
            </a:endParaRPr>
          </a:p>
        </p:txBody>
      </p:sp>
      <p:sp>
        <p:nvSpPr>
          <p:cNvPr id="21" name="矩形 20"/>
          <p:cNvSpPr/>
          <p:nvPr/>
        </p:nvSpPr>
        <p:spPr>
          <a:xfrm>
            <a:off x="7596336" y="3284984"/>
            <a:ext cx="216024"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前提</a:t>
            </a:r>
            <a:endParaRPr lang="zh-CN" altLang="en-US" b="1"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素质分类（</a:t>
            </a:r>
            <a:r>
              <a:rPr lang="en-US" altLang="zh-CN" b="1" dirty="0" smtClean="0">
                <a:solidFill>
                  <a:srgbClr val="FF0000"/>
                </a:solidFill>
              </a:rPr>
              <a:t>1</a:t>
            </a:r>
            <a:r>
              <a:rPr lang="zh-CN" altLang="en-US" b="1" dirty="0" smtClean="0">
                <a:solidFill>
                  <a:srgbClr val="FF0000"/>
                </a:solidFill>
              </a:rPr>
              <a:t>）</a:t>
            </a:r>
            <a:endParaRPr lang="zh-CN" altLang="en-US" b="1" dirty="0">
              <a:solidFill>
                <a:srgbClr val="FF0000"/>
              </a:solidFill>
            </a:endParaRPr>
          </a:p>
        </p:txBody>
      </p:sp>
      <p:sp>
        <p:nvSpPr>
          <p:cNvPr id="4" name="矩形 3"/>
          <p:cNvSpPr/>
          <p:nvPr/>
        </p:nvSpPr>
        <p:spPr>
          <a:xfrm>
            <a:off x="971600" y="1988840"/>
            <a:ext cx="2736304" cy="720080"/>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按素质构成要素分类</a:t>
            </a:r>
            <a:endParaRPr lang="zh-CN" altLang="en-US" b="1" dirty="0">
              <a:solidFill>
                <a:schemeClr val="tx1"/>
              </a:solidFill>
            </a:endParaRPr>
          </a:p>
        </p:txBody>
      </p:sp>
      <p:sp>
        <p:nvSpPr>
          <p:cNvPr id="5" name="矩形 4"/>
          <p:cNvSpPr/>
          <p:nvPr/>
        </p:nvSpPr>
        <p:spPr>
          <a:xfrm>
            <a:off x="971600" y="2708920"/>
            <a:ext cx="2736304" cy="2376264"/>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u"/>
            </a:pPr>
            <a:r>
              <a:rPr lang="zh-CN" altLang="en-US" b="1" dirty="0" smtClean="0"/>
              <a:t>基础素质</a:t>
            </a:r>
            <a:endParaRPr lang="en-US" altLang="zh-CN" b="1" dirty="0" smtClean="0"/>
          </a:p>
          <a:p>
            <a:pPr algn="ctr"/>
            <a:endParaRPr lang="en-US" altLang="zh-CN" b="1" dirty="0" smtClean="0"/>
          </a:p>
          <a:p>
            <a:pPr algn="ctr">
              <a:buFont typeface="Wingdings" pitchFamily="2" charset="2"/>
              <a:buChar char="u"/>
            </a:pPr>
            <a:r>
              <a:rPr lang="zh-CN" altLang="en-US" b="1" dirty="0" smtClean="0"/>
              <a:t>特殊素质</a:t>
            </a:r>
            <a:endParaRPr lang="zh-CN" altLang="en-US" b="1" dirty="0"/>
          </a:p>
        </p:txBody>
      </p:sp>
      <p:sp>
        <p:nvSpPr>
          <p:cNvPr id="6" name="矩形 5"/>
          <p:cNvSpPr/>
          <p:nvPr/>
        </p:nvSpPr>
        <p:spPr>
          <a:xfrm>
            <a:off x="4211960" y="1988840"/>
            <a:ext cx="3672408" cy="720080"/>
          </a:xfrm>
          <a:prstGeom prst="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按组织所需的核心专长与技能分类</a:t>
            </a:r>
            <a:endParaRPr lang="zh-CN" altLang="en-US" b="1" dirty="0">
              <a:solidFill>
                <a:schemeClr val="tx1"/>
              </a:solidFill>
            </a:endParaRPr>
          </a:p>
        </p:txBody>
      </p:sp>
      <p:sp>
        <p:nvSpPr>
          <p:cNvPr id="7" name="矩形 6"/>
          <p:cNvSpPr/>
          <p:nvPr/>
        </p:nvSpPr>
        <p:spPr>
          <a:xfrm>
            <a:off x="4211960" y="2708920"/>
            <a:ext cx="3672408" cy="2376264"/>
          </a:xfrm>
          <a:prstGeom prst="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b="1" dirty="0" smtClean="0">
                <a:solidFill>
                  <a:schemeClr val="tx1"/>
                </a:solidFill>
              </a:rPr>
              <a:t>通用素质：是企业核心价值观、</a:t>
            </a:r>
            <a:endParaRPr lang="en-US" altLang="zh-CN" b="1" dirty="0" smtClean="0">
              <a:solidFill>
                <a:schemeClr val="tx1"/>
              </a:solidFill>
            </a:endParaRPr>
          </a:p>
          <a:p>
            <a:r>
              <a:rPr lang="zh-CN" altLang="en-US" b="1" dirty="0" smtClean="0">
                <a:solidFill>
                  <a:schemeClr val="tx1"/>
                </a:solidFill>
              </a:rPr>
              <a:t>    文化等的反应，为全体员工共有</a:t>
            </a:r>
            <a:endParaRPr lang="en-US" altLang="zh-CN" b="1" dirty="0" smtClean="0">
              <a:solidFill>
                <a:schemeClr val="tx1"/>
              </a:solidFill>
            </a:endParaRPr>
          </a:p>
          <a:p>
            <a:pPr>
              <a:buFont typeface="Wingdings" pitchFamily="2" charset="2"/>
              <a:buChar char="u"/>
            </a:pPr>
            <a:r>
              <a:rPr lang="zh-CN" altLang="en-US" b="1" dirty="0" smtClean="0">
                <a:solidFill>
                  <a:schemeClr val="tx1"/>
                </a:solidFill>
              </a:rPr>
              <a:t>可迁移素质：指某些岗位的通用</a:t>
            </a:r>
            <a:endParaRPr lang="en-US" altLang="zh-CN" b="1" dirty="0" smtClean="0">
              <a:solidFill>
                <a:schemeClr val="tx1"/>
              </a:solidFill>
            </a:endParaRPr>
          </a:p>
          <a:p>
            <a:r>
              <a:rPr lang="en-US" altLang="zh-CN" b="1" dirty="0" smtClean="0">
                <a:solidFill>
                  <a:schemeClr val="tx1"/>
                </a:solidFill>
              </a:rPr>
              <a:t>   </a:t>
            </a:r>
            <a:r>
              <a:rPr lang="zh-CN" altLang="en-US" b="1" dirty="0" smtClean="0">
                <a:solidFill>
                  <a:schemeClr val="tx1"/>
                </a:solidFill>
              </a:rPr>
              <a:t> 素质（如管理者素质）</a:t>
            </a:r>
            <a:endParaRPr lang="en-US" altLang="zh-CN" b="1" dirty="0" smtClean="0">
              <a:solidFill>
                <a:schemeClr val="tx1"/>
              </a:solidFill>
            </a:endParaRPr>
          </a:p>
          <a:p>
            <a:pPr>
              <a:buFont typeface="Wingdings" pitchFamily="2" charset="2"/>
              <a:buChar char="u"/>
            </a:pPr>
            <a:r>
              <a:rPr lang="zh-CN" altLang="en-US" b="1" dirty="0" smtClean="0">
                <a:solidFill>
                  <a:schemeClr val="tx1"/>
                </a:solidFill>
              </a:rPr>
              <a:t>专业素质</a:t>
            </a:r>
            <a:endParaRPr lang="zh-CN" altLang="en-US" b="1"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素质分类（</a:t>
            </a:r>
            <a:r>
              <a:rPr lang="en-US" altLang="zh-CN" b="1" dirty="0" smtClean="0">
                <a:solidFill>
                  <a:srgbClr val="FF0000"/>
                </a:solidFill>
              </a:rPr>
              <a:t>2</a:t>
            </a:r>
            <a:r>
              <a:rPr lang="zh-CN" altLang="en-US" b="1" dirty="0" smtClean="0">
                <a:solidFill>
                  <a:srgbClr val="FF0000"/>
                </a:solidFill>
              </a:rPr>
              <a:t>）</a:t>
            </a:r>
            <a:endParaRPr lang="zh-CN" altLang="en-US" b="1" dirty="0">
              <a:solidFill>
                <a:srgbClr val="FF0000"/>
              </a:solidFill>
            </a:endParaRPr>
          </a:p>
        </p:txBody>
      </p:sp>
      <p:sp>
        <p:nvSpPr>
          <p:cNvPr id="3" name="内容占位符 2"/>
          <p:cNvSpPr>
            <a:spLocks noGrp="1"/>
          </p:cNvSpPr>
          <p:nvPr>
            <p:ph idx="1"/>
          </p:nvPr>
        </p:nvSpPr>
        <p:spPr>
          <a:xfrm>
            <a:off x="914400" y="1556792"/>
            <a:ext cx="8229600" cy="4525963"/>
          </a:xfrm>
        </p:spPr>
        <p:txBody>
          <a:bodyPr/>
          <a:lstStyle/>
          <a:p>
            <a:pPr>
              <a:buNone/>
            </a:pPr>
            <a:endParaRPr lang="zh-CN" altLang="en-US" dirty="0"/>
          </a:p>
        </p:txBody>
      </p:sp>
      <p:sp>
        <p:nvSpPr>
          <p:cNvPr id="5" name="等腰三角形 4"/>
          <p:cNvSpPr/>
          <p:nvPr/>
        </p:nvSpPr>
        <p:spPr>
          <a:xfrm>
            <a:off x="971600" y="1268760"/>
            <a:ext cx="6552728" cy="3024336"/>
          </a:xfrm>
          <a:prstGeom prst="triangl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71600" y="4293096"/>
            <a:ext cx="6552728" cy="72008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领导力素质、管理者素质</a:t>
            </a:r>
            <a:endParaRPr lang="zh-CN" altLang="en-US" sz="2400" b="1" dirty="0">
              <a:solidFill>
                <a:schemeClr val="tx1"/>
              </a:solidFill>
            </a:endParaRPr>
          </a:p>
        </p:txBody>
      </p:sp>
      <p:sp>
        <p:nvSpPr>
          <p:cNvPr id="7" name="矩形 6"/>
          <p:cNvSpPr/>
          <p:nvPr/>
        </p:nvSpPr>
        <p:spPr>
          <a:xfrm>
            <a:off x="971600" y="5013176"/>
            <a:ext cx="6552728" cy="72008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通 用 素 质</a:t>
            </a:r>
            <a:endParaRPr lang="zh-CN" altLang="en-US" sz="2400" b="1" dirty="0">
              <a:solidFill>
                <a:schemeClr val="tx1"/>
              </a:solidFill>
            </a:endParaRPr>
          </a:p>
        </p:txBody>
      </p:sp>
      <p:cxnSp>
        <p:nvCxnSpPr>
          <p:cNvPr id="9" name="直接连接符 8"/>
          <p:cNvCxnSpPr>
            <a:stCxn id="5" idx="0"/>
            <a:endCxn id="6" idx="0"/>
          </p:cNvCxnSpPr>
          <p:nvPr/>
        </p:nvCxnSpPr>
        <p:spPr>
          <a:xfrm rot="16200000" flipH="1">
            <a:off x="2735796" y="2780928"/>
            <a:ext cx="302433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5" idx="0"/>
          </p:cNvCxnSpPr>
          <p:nvPr/>
        </p:nvCxnSpPr>
        <p:spPr>
          <a:xfrm rot="16200000" flipH="1" flipV="1">
            <a:off x="1637674" y="1682806"/>
            <a:ext cx="3024336" cy="2196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0"/>
          </p:cNvCxnSpPr>
          <p:nvPr/>
        </p:nvCxnSpPr>
        <p:spPr>
          <a:xfrm rot="16200000" flipH="1" flipV="1">
            <a:off x="2177734" y="2222866"/>
            <a:ext cx="3024336" cy="1116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0"/>
          </p:cNvCxnSpPr>
          <p:nvPr/>
        </p:nvCxnSpPr>
        <p:spPr>
          <a:xfrm rot="16200000" flipH="1">
            <a:off x="3293858" y="2222866"/>
            <a:ext cx="3024336" cy="1116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5" idx="0"/>
          </p:cNvCxnSpPr>
          <p:nvPr/>
        </p:nvCxnSpPr>
        <p:spPr>
          <a:xfrm rot="16200000" flipH="1">
            <a:off x="3833918" y="1682806"/>
            <a:ext cx="3096344" cy="2268252"/>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619672" y="3645024"/>
            <a:ext cx="360040"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营销</a:t>
            </a:r>
            <a:endParaRPr lang="zh-CN" altLang="en-US" dirty="0">
              <a:solidFill>
                <a:schemeClr val="tx1"/>
              </a:solidFill>
            </a:endParaRPr>
          </a:p>
        </p:txBody>
      </p:sp>
      <p:sp>
        <p:nvSpPr>
          <p:cNvPr id="19" name="矩形 18"/>
          <p:cNvSpPr/>
          <p:nvPr/>
        </p:nvSpPr>
        <p:spPr>
          <a:xfrm>
            <a:off x="6444208" y="3645024"/>
            <a:ext cx="288032"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研发</a:t>
            </a:r>
            <a:endParaRPr lang="zh-CN" altLang="en-US" dirty="0">
              <a:solidFill>
                <a:schemeClr val="tx1"/>
              </a:solidFill>
            </a:endParaRPr>
          </a:p>
        </p:txBody>
      </p:sp>
      <p:sp>
        <p:nvSpPr>
          <p:cNvPr id="21" name="矩形 20"/>
          <p:cNvSpPr/>
          <p:nvPr/>
        </p:nvSpPr>
        <p:spPr>
          <a:xfrm>
            <a:off x="3635896" y="3212976"/>
            <a:ext cx="432048" cy="100811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生产作业</a:t>
            </a:r>
            <a:endParaRPr lang="zh-CN" altLang="en-US" dirty="0">
              <a:solidFill>
                <a:schemeClr val="tx1"/>
              </a:solidFill>
            </a:endParaRPr>
          </a:p>
        </p:txBody>
      </p:sp>
      <p:sp>
        <p:nvSpPr>
          <p:cNvPr id="22" name="矩形 21"/>
          <p:cNvSpPr/>
          <p:nvPr/>
        </p:nvSpPr>
        <p:spPr>
          <a:xfrm>
            <a:off x="2771800" y="3356992"/>
            <a:ext cx="360040" cy="86409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财务管理</a:t>
            </a:r>
            <a:endParaRPr lang="zh-CN" altLang="en-US" dirty="0">
              <a:solidFill>
                <a:schemeClr val="tx1"/>
              </a:solidFill>
            </a:endParaRPr>
          </a:p>
        </p:txBody>
      </p:sp>
      <p:sp>
        <p:nvSpPr>
          <p:cNvPr id="23" name="矩形 22"/>
          <p:cNvSpPr/>
          <p:nvPr/>
        </p:nvSpPr>
        <p:spPr>
          <a:xfrm>
            <a:off x="4283968" y="2780928"/>
            <a:ext cx="432048" cy="144016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人力资源管理</a:t>
            </a:r>
            <a:endParaRPr lang="zh-CN" altLang="en-US" dirty="0">
              <a:solidFill>
                <a:schemeClr val="tx1"/>
              </a:solidFill>
            </a:endParaRPr>
          </a:p>
        </p:txBody>
      </p:sp>
      <p:sp>
        <p:nvSpPr>
          <p:cNvPr id="24" name="矩形 23"/>
          <p:cNvSpPr/>
          <p:nvPr/>
        </p:nvSpPr>
        <p:spPr>
          <a:xfrm>
            <a:off x="5364088" y="3284984"/>
            <a:ext cx="360040" cy="100811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a:t>
            </a:r>
            <a:r>
              <a:rPr lang="en-US" altLang="zh-CN" dirty="0" smtClean="0">
                <a:solidFill>
                  <a:schemeClr val="tx1"/>
                </a:solidFill>
              </a:rPr>
              <a:t>IT</a:t>
            </a:r>
            <a:endParaRPr lang="zh-CN" altLang="en-US" dirty="0">
              <a:solidFill>
                <a:schemeClr val="tx1"/>
              </a:solidFill>
            </a:endParaRPr>
          </a:p>
        </p:txBody>
      </p:sp>
      <p:sp>
        <p:nvSpPr>
          <p:cNvPr id="30" name="圆角矩形 29"/>
          <p:cNvSpPr/>
          <p:nvPr/>
        </p:nvSpPr>
        <p:spPr>
          <a:xfrm>
            <a:off x="6156176" y="2420888"/>
            <a:ext cx="1296144"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专业素质</a:t>
            </a:r>
            <a:endParaRPr lang="zh-CN" altLang="en-US" dirty="0">
              <a:solidFill>
                <a:schemeClr val="tx1"/>
              </a:solidFill>
            </a:endParaRPr>
          </a:p>
        </p:txBody>
      </p:sp>
      <p:sp>
        <p:nvSpPr>
          <p:cNvPr id="31" name="圆角矩形 30"/>
          <p:cNvSpPr/>
          <p:nvPr/>
        </p:nvSpPr>
        <p:spPr>
          <a:xfrm>
            <a:off x="7740352" y="4365104"/>
            <a:ext cx="1403648" cy="576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可迁移素质</a:t>
            </a:r>
            <a:endParaRPr lang="zh-CN" altLang="en-US" dirty="0">
              <a:solidFill>
                <a:schemeClr val="tx1"/>
              </a:solidFill>
            </a:endParaRPr>
          </a:p>
        </p:txBody>
      </p:sp>
      <p:sp>
        <p:nvSpPr>
          <p:cNvPr id="32" name="圆角矩形 31"/>
          <p:cNvSpPr/>
          <p:nvPr/>
        </p:nvSpPr>
        <p:spPr>
          <a:xfrm>
            <a:off x="7884368" y="5085184"/>
            <a:ext cx="1259632" cy="576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通用素质</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solidFill>
                  <a:srgbClr val="FF0000"/>
                </a:solidFill>
              </a:rPr>
              <a:t>员工素质模型的应用</a:t>
            </a:r>
            <a:endParaRPr lang="zh-CN" altLang="en-US" sz="3600" dirty="0">
              <a:solidFill>
                <a:srgbClr val="FF0000"/>
              </a:solidFill>
            </a:endParaRPr>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827584" y="1700808"/>
            <a:ext cx="7200800" cy="64807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rPr>
              <a:t>员工素质模型在企业中的普及程度                                （样本数</a:t>
            </a:r>
            <a:r>
              <a:rPr lang="en-US" altLang="zh-CN" dirty="0" smtClean="0">
                <a:solidFill>
                  <a:schemeClr val="bg1"/>
                </a:solidFill>
              </a:rPr>
              <a:t>=1844</a:t>
            </a:r>
            <a:r>
              <a:rPr lang="zh-CN" altLang="en-US" dirty="0" smtClean="0">
                <a:solidFill>
                  <a:schemeClr val="bg1"/>
                </a:solidFill>
              </a:rPr>
              <a:t>）                                        </a:t>
            </a:r>
            <a:endParaRPr lang="zh-CN" altLang="en-US" dirty="0">
              <a:solidFill>
                <a:schemeClr val="bg1"/>
              </a:solidFill>
            </a:endParaRPr>
          </a:p>
        </p:txBody>
      </p:sp>
      <p:sp>
        <p:nvSpPr>
          <p:cNvPr id="5" name="矩形 4"/>
          <p:cNvSpPr/>
          <p:nvPr/>
        </p:nvSpPr>
        <p:spPr>
          <a:xfrm>
            <a:off x="827584" y="2348880"/>
            <a:ext cx="7200800" cy="648072"/>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已经使用                                                                                          </a:t>
            </a:r>
            <a:r>
              <a:rPr lang="en-US" altLang="zh-CN" dirty="0" smtClean="0">
                <a:solidFill>
                  <a:schemeClr val="tx1"/>
                </a:solidFill>
              </a:rPr>
              <a:t>371</a:t>
            </a:r>
            <a:endParaRPr lang="zh-CN" altLang="en-US" dirty="0">
              <a:solidFill>
                <a:schemeClr val="tx1"/>
              </a:solidFill>
            </a:endParaRPr>
          </a:p>
        </p:txBody>
      </p:sp>
      <p:sp>
        <p:nvSpPr>
          <p:cNvPr id="6" name="矩形 5"/>
          <p:cNvSpPr/>
          <p:nvPr/>
        </p:nvSpPr>
        <p:spPr>
          <a:xfrm>
            <a:off x="827584" y="2996952"/>
            <a:ext cx="7200800" cy="64807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正在研究开发阶段                                                                         </a:t>
            </a:r>
            <a:r>
              <a:rPr lang="en-US" altLang="zh-CN" dirty="0" smtClean="0">
                <a:solidFill>
                  <a:schemeClr val="tx1"/>
                </a:solidFill>
              </a:rPr>
              <a:t>886</a:t>
            </a:r>
            <a:endParaRPr lang="zh-CN" altLang="en-US" dirty="0">
              <a:solidFill>
                <a:schemeClr val="tx1"/>
              </a:solidFill>
            </a:endParaRPr>
          </a:p>
        </p:txBody>
      </p:sp>
      <p:sp>
        <p:nvSpPr>
          <p:cNvPr id="7" name="矩形 6"/>
          <p:cNvSpPr/>
          <p:nvPr/>
        </p:nvSpPr>
        <p:spPr>
          <a:xfrm>
            <a:off x="827584" y="3645024"/>
            <a:ext cx="7200800" cy="648072"/>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已经研究但还没有应用                                                                  </a:t>
            </a:r>
            <a:r>
              <a:rPr lang="en-US" altLang="zh-CN" dirty="0" smtClean="0">
                <a:solidFill>
                  <a:schemeClr val="tx1"/>
                </a:solidFill>
              </a:rPr>
              <a:t>7</a:t>
            </a:r>
            <a:endParaRPr lang="zh-CN" altLang="en-US" dirty="0">
              <a:solidFill>
                <a:schemeClr val="tx1"/>
              </a:solidFill>
            </a:endParaRPr>
          </a:p>
        </p:txBody>
      </p:sp>
      <p:sp>
        <p:nvSpPr>
          <p:cNvPr id="8" name="矩形 7"/>
          <p:cNvSpPr/>
          <p:nvPr/>
        </p:nvSpPr>
        <p:spPr>
          <a:xfrm>
            <a:off x="827584" y="4293096"/>
            <a:ext cx="7200800" cy="64807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从未考虑过                                                                                       </a:t>
            </a:r>
            <a:r>
              <a:rPr lang="en-US" altLang="zh-CN" dirty="0" smtClean="0">
                <a:solidFill>
                  <a:schemeClr val="tx1"/>
                </a:solidFill>
              </a:rPr>
              <a:t>576</a:t>
            </a:r>
            <a:endParaRPr lang="zh-CN" altLang="en-US" dirty="0">
              <a:solidFill>
                <a:schemeClr val="tx1"/>
              </a:solidFill>
            </a:endParaRPr>
          </a:p>
        </p:txBody>
      </p:sp>
      <p:sp>
        <p:nvSpPr>
          <p:cNvPr id="9" name="矩形 8"/>
          <p:cNvSpPr/>
          <p:nvPr/>
        </p:nvSpPr>
        <p:spPr>
          <a:xfrm>
            <a:off x="827584" y="4941168"/>
            <a:ext cx="7200800" cy="648072"/>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曾经推行但目前未使用                                                                     </a:t>
            </a:r>
            <a:r>
              <a:rPr lang="en-US" altLang="zh-CN" dirty="0" smtClean="0">
                <a:solidFill>
                  <a:schemeClr val="tx1"/>
                </a:solidFill>
              </a:rPr>
              <a:t>4</a:t>
            </a:r>
            <a:endParaRPr lang="zh-CN" altLang="en-US"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solidFill>
                  <a:srgbClr val="FF0000"/>
                </a:solidFill>
              </a:rPr>
              <a:t>员工素质模型在企业人力资源开发中的作用</a:t>
            </a:r>
            <a:endParaRPr lang="zh-CN" altLang="en-US" sz="3200" dirty="0">
              <a:solidFill>
                <a:srgbClr val="FF0000"/>
              </a:solidFill>
            </a:endParaRPr>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圆角矩形 4"/>
          <p:cNvSpPr/>
          <p:nvPr/>
        </p:nvSpPr>
        <p:spPr>
          <a:xfrm>
            <a:off x="0" y="2132856"/>
            <a:ext cx="2051720"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目前还不知道</a:t>
            </a:r>
            <a:r>
              <a:rPr lang="en-US" altLang="zh-CN" dirty="0" smtClean="0">
                <a:solidFill>
                  <a:schemeClr val="tx1"/>
                </a:solidFill>
              </a:rPr>
              <a:t>29%</a:t>
            </a:r>
            <a:endParaRPr lang="zh-CN" altLang="en-US" dirty="0">
              <a:solidFill>
                <a:schemeClr val="tx1"/>
              </a:solidFill>
            </a:endParaRPr>
          </a:p>
        </p:txBody>
      </p:sp>
      <p:cxnSp>
        <p:nvCxnSpPr>
          <p:cNvPr id="7" name="直接连接符 6"/>
          <p:cNvCxnSpPr/>
          <p:nvPr/>
        </p:nvCxnSpPr>
        <p:spPr>
          <a:xfrm rot="10800000" flipV="1">
            <a:off x="1619672" y="5013176"/>
            <a:ext cx="432048" cy="21602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solidFill>
                  <a:srgbClr val="FF0000"/>
                </a:solidFill>
              </a:rPr>
              <a:t>员工素质模型对于提高员工工作绩效的作用</a:t>
            </a:r>
            <a:endParaRPr lang="zh-CN" altLang="en-US" sz="3200" dirty="0">
              <a:solidFill>
                <a:srgbClr val="FF0000"/>
              </a:solidFill>
            </a:endParaRPr>
          </a:p>
        </p:txBody>
      </p:sp>
      <p:sp>
        <p:nvSpPr>
          <p:cNvPr id="3" name="内容占位符 2"/>
          <p:cNvSpPr>
            <a:spLocks noGrp="1"/>
          </p:cNvSpPr>
          <p:nvPr>
            <p:ph idx="1"/>
          </p:nvPr>
        </p:nvSpPr>
        <p:spPr/>
        <p:txBody>
          <a:bodyPr/>
          <a:lstStyle/>
          <a:p>
            <a:endParaRPr lang="zh-CN" altLang="en-US" dirty="0"/>
          </a:p>
        </p:txBody>
      </p:sp>
      <p:cxnSp>
        <p:nvCxnSpPr>
          <p:cNvPr id="5" name="直接连接符 4"/>
          <p:cNvCxnSpPr/>
          <p:nvPr/>
        </p:nvCxnSpPr>
        <p:spPr>
          <a:xfrm rot="5400000">
            <a:off x="-684584" y="3645024"/>
            <a:ext cx="331236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71600" y="5157192"/>
            <a:ext cx="640871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995936" y="5229200"/>
            <a:ext cx="1440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309098" y="5228406"/>
            <a:ext cx="1440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907704" y="5229200"/>
            <a:ext cx="1440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2915816" y="5229200"/>
            <a:ext cx="1440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076056" y="5229200"/>
            <a:ext cx="1440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156176" y="5229200"/>
            <a:ext cx="144016" cy="1588"/>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1600" y="3789040"/>
            <a:ext cx="6192688" cy="86409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71600" y="2204864"/>
            <a:ext cx="4392488" cy="86409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55576" y="5373216"/>
            <a:ext cx="50405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sp>
        <p:nvSpPr>
          <p:cNvPr id="28" name="矩形 27"/>
          <p:cNvSpPr/>
          <p:nvPr/>
        </p:nvSpPr>
        <p:spPr>
          <a:xfrm>
            <a:off x="1619672" y="5373216"/>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10%</a:t>
            </a:r>
            <a:endParaRPr lang="zh-CN" altLang="en-US" dirty="0">
              <a:solidFill>
                <a:schemeClr val="tx1"/>
              </a:solidFill>
            </a:endParaRPr>
          </a:p>
        </p:txBody>
      </p:sp>
      <p:sp>
        <p:nvSpPr>
          <p:cNvPr id="29" name="矩形 28"/>
          <p:cNvSpPr/>
          <p:nvPr/>
        </p:nvSpPr>
        <p:spPr>
          <a:xfrm>
            <a:off x="2771800" y="5445224"/>
            <a:ext cx="648072"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20%</a:t>
            </a:r>
            <a:endParaRPr lang="zh-CN" altLang="en-US" dirty="0">
              <a:solidFill>
                <a:schemeClr val="tx1"/>
              </a:solidFill>
            </a:endParaRPr>
          </a:p>
        </p:txBody>
      </p:sp>
      <p:sp>
        <p:nvSpPr>
          <p:cNvPr id="30" name="矩形 29"/>
          <p:cNvSpPr/>
          <p:nvPr/>
        </p:nvSpPr>
        <p:spPr>
          <a:xfrm>
            <a:off x="3707904" y="5373216"/>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30%</a:t>
            </a:r>
            <a:endParaRPr lang="zh-CN" altLang="en-US" dirty="0">
              <a:solidFill>
                <a:schemeClr val="tx1"/>
              </a:solidFill>
            </a:endParaRPr>
          </a:p>
        </p:txBody>
      </p:sp>
      <p:sp>
        <p:nvSpPr>
          <p:cNvPr id="31" name="矩形 30"/>
          <p:cNvSpPr/>
          <p:nvPr/>
        </p:nvSpPr>
        <p:spPr>
          <a:xfrm>
            <a:off x="4932040" y="537321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40%</a:t>
            </a:r>
            <a:endParaRPr lang="zh-CN" altLang="en-US" dirty="0">
              <a:solidFill>
                <a:schemeClr val="tx1"/>
              </a:solidFill>
            </a:endParaRPr>
          </a:p>
        </p:txBody>
      </p:sp>
      <p:sp>
        <p:nvSpPr>
          <p:cNvPr id="32" name="矩形 31"/>
          <p:cNvSpPr/>
          <p:nvPr/>
        </p:nvSpPr>
        <p:spPr>
          <a:xfrm>
            <a:off x="5940152" y="537321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50%</a:t>
            </a:r>
            <a:endParaRPr lang="zh-CN" altLang="en-US" dirty="0">
              <a:solidFill>
                <a:schemeClr val="tx1"/>
              </a:solidFill>
            </a:endParaRPr>
          </a:p>
        </p:txBody>
      </p:sp>
      <p:sp>
        <p:nvSpPr>
          <p:cNvPr id="33" name="矩形 32"/>
          <p:cNvSpPr/>
          <p:nvPr/>
        </p:nvSpPr>
        <p:spPr>
          <a:xfrm>
            <a:off x="7236296" y="537321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60%</a:t>
            </a:r>
            <a:endParaRPr lang="zh-CN" altLang="en-US" dirty="0">
              <a:solidFill>
                <a:schemeClr val="tx1"/>
              </a:solidFill>
            </a:endParaRPr>
          </a:p>
        </p:txBody>
      </p:sp>
      <p:sp>
        <p:nvSpPr>
          <p:cNvPr id="34" name="圆角矩形 33"/>
          <p:cNvSpPr/>
          <p:nvPr/>
        </p:nvSpPr>
        <p:spPr>
          <a:xfrm>
            <a:off x="2627784" y="2348880"/>
            <a:ext cx="1080120" cy="5040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41%</a:t>
            </a:r>
            <a:endParaRPr lang="zh-CN" altLang="en-US" sz="2000" dirty="0">
              <a:solidFill>
                <a:schemeClr val="tx1"/>
              </a:solidFill>
            </a:endParaRPr>
          </a:p>
        </p:txBody>
      </p:sp>
      <p:sp>
        <p:nvSpPr>
          <p:cNvPr id="35" name="圆角矩形 34"/>
          <p:cNvSpPr/>
          <p:nvPr/>
        </p:nvSpPr>
        <p:spPr>
          <a:xfrm>
            <a:off x="3203848" y="3933056"/>
            <a:ext cx="1008112" cy="50405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59%</a:t>
            </a:r>
            <a:endParaRPr lang="zh-CN" altLang="en-US" dirty="0">
              <a:solidFill>
                <a:schemeClr val="tx1"/>
              </a:solidFill>
            </a:endParaRPr>
          </a:p>
        </p:txBody>
      </p:sp>
      <p:sp>
        <p:nvSpPr>
          <p:cNvPr id="36" name="圆角矩形 35"/>
          <p:cNvSpPr/>
          <p:nvPr/>
        </p:nvSpPr>
        <p:spPr>
          <a:xfrm>
            <a:off x="2411760" y="1772816"/>
            <a:ext cx="1728192"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样本数</a:t>
            </a:r>
            <a:r>
              <a:rPr lang="en-US" altLang="zh-CN" dirty="0" smtClean="0">
                <a:solidFill>
                  <a:schemeClr val="tx1"/>
                </a:solidFill>
              </a:rPr>
              <a:t>N=32</a:t>
            </a:r>
            <a:endParaRPr lang="zh-CN" altLang="en-US" dirty="0">
              <a:solidFill>
                <a:schemeClr val="tx1"/>
              </a:solidFill>
            </a:endParaRPr>
          </a:p>
        </p:txBody>
      </p:sp>
      <p:sp>
        <p:nvSpPr>
          <p:cNvPr id="37" name="圆角矩形 36"/>
          <p:cNvSpPr/>
          <p:nvPr/>
        </p:nvSpPr>
        <p:spPr>
          <a:xfrm>
            <a:off x="7308304" y="4005064"/>
            <a:ext cx="1368152"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积极作用</a:t>
            </a:r>
            <a:endParaRPr lang="zh-CN" altLang="en-US" dirty="0">
              <a:solidFill>
                <a:schemeClr val="tx1"/>
              </a:solidFill>
            </a:endParaRPr>
          </a:p>
        </p:txBody>
      </p:sp>
      <p:sp>
        <p:nvSpPr>
          <p:cNvPr id="38" name="圆角矩形 37"/>
          <p:cNvSpPr/>
          <p:nvPr/>
        </p:nvSpPr>
        <p:spPr>
          <a:xfrm>
            <a:off x="5868144" y="2348880"/>
            <a:ext cx="1872208"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现在还不知道</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solidFill>
                  <a:srgbClr val="FF0000"/>
                </a:solidFill>
              </a:rPr>
              <a:t>企业人力资源管理实践白描</a:t>
            </a:r>
            <a:endParaRPr lang="zh-CN" altLang="en-US" sz="3200" b="1" dirty="0">
              <a:solidFill>
                <a:srgbClr val="FF0000"/>
              </a:solidFill>
            </a:endParaRPr>
          </a:p>
        </p:txBody>
      </p:sp>
      <p:graphicFrame>
        <p:nvGraphicFramePr>
          <p:cNvPr id="5" name="内容占位符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b="1" dirty="0" smtClean="0">
                <a:solidFill>
                  <a:srgbClr val="FF0000"/>
                </a:solidFill>
              </a:rPr>
              <a:t>传统人力资源管理与基于素质的人力资源管理之比较</a:t>
            </a:r>
            <a:endParaRPr lang="zh-CN" altLang="en-US" sz="2400" b="1" dirty="0">
              <a:solidFill>
                <a:srgbClr val="FF0000"/>
              </a:solidFill>
            </a:endParaRPr>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899592" y="1484784"/>
            <a:ext cx="4176464" cy="648072"/>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传统人力资源管理</a:t>
            </a:r>
            <a:endParaRPr lang="zh-CN" altLang="en-US" b="1" dirty="0">
              <a:solidFill>
                <a:schemeClr val="tx1"/>
              </a:solidFill>
            </a:endParaRPr>
          </a:p>
        </p:txBody>
      </p:sp>
      <p:sp>
        <p:nvSpPr>
          <p:cNvPr id="5" name="矩形 4"/>
          <p:cNvSpPr/>
          <p:nvPr/>
        </p:nvSpPr>
        <p:spPr>
          <a:xfrm>
            <a:off x="5076056" y="1484784"/>
            <a:ext cx="3096344" cy="648072"/>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基于素质的人力资源管理</a:t>
            </a:r>
            <a:endParaRPr lang="zh-CN" altLang="en-US" b="1" dirty="0">
              <a:solidFill>
                <a:schemeClr val="tx1"/>
              </a:solidFill>
            </a:endParaRPr>
          </a:p>
        </p:txBody>
      </p:sp>
      <p:sp>
        <p:nvSpPr>
          <p:cNvPr id="6" name="矩形 5"/>
          <p:cNvSpPr/>
          <p:nvPr/>
        </p:nvSpPr>
        <p:spPr>
          <a:xfrm>
            <a:off x="899592" y="2132856"/>
            <a:ext cx="720080" cy="1296144"/>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假设前提</a:t>
            </a:r>
            <a:endParaRPr lang="zh-CN" altLang="en-US" b="1" dirty="0">
              <a:solidFill>
                <a:schemeClr val="tx1"/>
              </a:solidFill>
            </a:endParaRPr>
          </a:p>
        </p:txBody>
      </p:sp>
      <p:sp>
        <p:nvSpPr>
          <p:cNvPr id="7" name="矩形 6"/>
          <p:cNvSpPr/>
          <p:nvPr/>
        </p:nvSpPr>
        <p:spPr>
          <a:xfrm>
            <a:off x="1619672" y="2132856"/>
            <a:ext cx="3456384" cy="1296144"/>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每个员工都能学会做好几乎任何事</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改进“短板”，实现员工的职业生</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涯发展</a:t>
            </a:r>
            <a:endParaRPr lang="zh-CN" altLang="en-US" sz="1600" dirty="0">
              <a:solidFill>
                <a:schemeClr val="tx1"/>
              </a:solidFill>
            </a:endParaRPr>
          </a:p>
        </p:txBody>
      </p:sp>
      <p:sp>
        <p:nvSpPr>
          <p:cNvPr id="9" name="矩形 8"/>
          <p:cNvSpPr/>
          <p:nvPr/>
        </p:nvSpPr>
        <p:spPr>
          <a:xfrm>
            <a:off x="5076056" y="2132856"/>
            <a:ext cx="3096344" cy="1296144"/>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每个员工的额潜能都是与众不</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同且不易改变的</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扬长避短，激发员工的潜能，</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构建员工的核心专长与技能</a:t>
            </a:r>
            <a:endParaRPr lang="zh-CN" altLang="en-US" sz="1600" dirty="0">
              <a:solidFill>
                <a:schemeClr val="tx1"/>
              </a:solidFill>
            </a:endParaRPr>
          </a:p>
        </p:txBody>
      </p:sp>
      <p:sp>
        <p:nvSpPr>
          <p:cNvPr id="10" name="矩形 9"/>
          <p:cNvSpPr/>
          <p:nvPr/>
        </p:nvSpPr>
        <p:spPr>
          <a:xfrm>
            <a:off x="899592" y="3429000"/>
            <a:ext cx="720080" cy="314096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管理实践</a:t>
            </a:r>
            <a:endParaRPr lang="zh-CN" altLang="en-US" b="1" dirty="0">
              <a:solidFill>
                <a:schemeClr val="tx1"/>
              </a:solidFill>
            </a:endParaRPr>
          </a:p>
        </p:txBody>
      </p:sp>
      <p:sp>
        <p:nvSpPr>
          <p:cNvPr id="11" name="矩形 10"/>
          <p:cNvSpPr/>
          <p:nvPr/>
        </p:nvSpPr>
        <p:spPr>
          <a:xfrm>
            <a:off x="1619672" y="3429000"/>
            <a:ext cx="3456384" cy="314096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根据员工具备的技能、经验与知识</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背景开展选拔、任免，甚至晋升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与调配工作</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基于企业与岗位对员工的要求，对</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员工的知识、技能进行培训与开发</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通过培训轮岗等各种手段弥补员工</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的知识与技能差距；通过遵循有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效的行为标准等方式实现员工的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绩效改进</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员工的职业生涯设计与发展是建立</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在改进个人知识与技能“短板”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基础之上的</a:t>
            </a:r>
            <a:endParaRPr lang="en-US" altLang="zh-CN" sz="1600" dirty="0" smtClean="0">
              <a:solidFill>
                <a:schemeClr val="tx1"/>
              </a:solidFill>
            </a:endParaRPr>
          </a:p>
          <a:p>
            <a:pPr algn="ctr"/>
            <a:endParaRPr lang="zh-CN" altLang="en-US" dirty="0"/>
          </a:p>
        </p:txBody>
      </p:sp>
      <p:sp>
        <p:nvSpPr>
          <p:cNvPr id="13" name="矩形 12"/>
          <p:cNvSpPr/>
          <p:nvPr/>
        </p:nvSpPr>
        <p:spPr>
          <a:xfrm>
            <a:off x="5076056" y="3429000"/>
            <a:ext cx="3096344" cy="314096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基于素质（适合做什么）开展</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员工的选拔、任用、培训以及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绩效改进等人力资源管理实践</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活动，实现企业中人与工作的</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相互适应</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基于战略实现以及构建企业核</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心能力的要求，培养各业务系</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统员工的核心专长与技能</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员工职业生涯规划与发展是建</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立在有效开发与利用个人的优</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势与潜能基础之上的</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5796136" y="620688"/>
            <a:ext cx="3347864" cy="4608512"/>
          </a:xfrm>
          <a:prstGeom prst="ellipse">
            <a:avLst/>
          </a:prstGeom>
          <a:solidFill>
            <a:schemeClr val="bg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51520" y="0"/>
            <a:ext cx="8229600" cy="1143000"/>
          </a:xfrm>
        </p:spPr>
        <p:txBody>
          <a:bodyPr>
            <a:normAutofit/>
          </a:bodyPr>
          <a:lstStyle/>
          <a:p>
            <a:pPr algn="l"/>
            <a:r>
              <a:rPr lang="zh-CN" altLang="en-US" sz="2800" b="1" dirty="0" smtClean="0">
                <a:solidFill>
                  <a:srgbClr val="FF0000"/>
                </a:solidFill>
              </a:rPr>
              <a:t>员工素质模型与企业人力资源战略的关系</a:t>
            </a:r>
            <a:endParaRPr lang="zh-CN" altLang="en-US" sz="2800" b="1" dirty="0">
              <a:solidFill>
                <a:srgbClr val="FF0000"/>
              </a:solidFill>
            </a:endParaRPr>
          </a:p>
        </p:txBody>
      </p:sp>
      <p:sp>
        <p:nvSpPr>
          <p:cNvPr id="4" name="圆角矩形 3"/>
          <p:cNvSpPr/>
          <p:nvPr/>
        </p:nvSpPr>
        <p:spPr>
          <a:xfrm>
            <a:off x="6732240" y="1124744"/>
            <a:ext cx="1584176" cy="504056"/>
          </a:xfrm>
          <a:prstGeom prst="round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战略目标</a:t>
            </a:r>
            <a:endParaRPr lang="zh-CN" altLang="en-US" b="1" dirty="0">
              <a:solidFill>
                <a:schemeClr val="tx1"/>
              </a:solidFill>
            </a:endParaRPr>
          </a:p>
        </p:txBody>
      </p:sp>
      <p:sp>
        <p:nvSpPr>
          <p:cNvPr id="5" name="下箭头 4"/>
          <p:cNvSpPr/>
          <p:nvPr/>
        </p:nvSpPr>
        <p:spPr>
          <a:xfrm>
            <a:off x="7308304" y="1700808"/>
            <a:ext cx="576064" cy="288032"/>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爆炸形 1 5"/>
          <p:cNvSpPr/>
          <p:nvPr/>
        </p:nvSpPr>
        <p:spPr>
          <a:xfrm>
            <a:off x="6516216" y="1916832"/>
            <a:ext cx="2195736" cy="864096"/>
          </a:xfrm>
          <a:prstGeom prst="irregularSeal1">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核心能力</a:t>
            </a:r>
            <a:endParaRPr lang="zh-CN" altLang="en-US" b="1" dirty="0">
              <a:solidFill>
                <a:schemeClr val="tx1"/>
              </a:solidFill>
            </a:endParaRPr>
          </a:p>
        </p:txBody>
      </p:sp>
      <p:sp>
        <p:nvSpPr>
          <p:cNvPr id="7" name="下箭头 6"/>
          <p:cNvSpPr/>
          <p:nvPr/>
        </p:nvSpPr>
        <p:spPr>
          <a:xfrm>
            <a:off x="7452320" y="2780928"/>
            <a:ext cx="288032" cy="288032"/>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下箭头 7"/>
          <p:cNvSpPr/>
          <p:nvPr/>
        </p:nvSpPr>
        <p:spPr>
          <a:xfrm>
            <a:off x="8028384" y="2780928"/>
            <a:ext cx="288032" cy="288032"/>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6876256" y="2780928"/>
            <a:ext cx="288032" cy="288032"/>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标注 9"/>
          <p:cNvSpPr/>
          <p:nvPr/>
        </p:nvSpPr>
        <p:spPr>
          <a:xfrm>
            <a:off x="6444208" y="3212976"/>
            <a:ext cx="2304256" cy="792088"/>
          </a:xfrm>
          <a:prstGeom prst="downArrowCallou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核心专长与技能</a:t>
            </a:r>
            <a:endParaRPr lang="zh-CN" altLang="en-US" b="1" dirty="0">
              <a:solidFill>
                <a:schemeClr val="tx1"/>
              </a:solidFill>
            </a:endParaRPr>
          </a:p>
        </p:txBody>
      </p:sp>
      <p:sp>
        <p:nvSpPr>
          <p:cNvPr id="11" name="圆角矩形 10"/>
          <p:cNvSpPr/>
          <p:nvPr/>
        </p:nvSpPr>
        <p:spPr>
          <a:xfrm>
            <a:off x="6876256" y="4077072"/>
            <a:ext cx="1440160" cy="504056"/>
          </a:xfrm>
          <a:prstGeom prst="round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素质模型</a:t>
            </a:r>
            <a:endParaRPr lang="zh-CN" altLang="en-US" b="1" dirty="0">
              <a:solidFill>
                <a:schemeClr val="tx1"/>
              </a:solidFill>
            </a:endParaRPr>
          </a:p>
        </p:txBody>
      </p:sp>
      <p:cxnSp>
        <p:nvCxnSpPr>
          <p:cNvPr id="19" name="直接连接符 18"/>
          <p:cNvCxnSpPr/>
          <p:nvPr/>
        </p:nvCxnSpPr>
        <p:spPr>
          <a:xfrm rot="10800000">
            <a:off x="6228184" y="3429000"/>
            <a:ext cx="216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flipV="1">
            <a:off x="5256870" y="2456098"/>
            <a:ext cx="194421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6228184" y="1484784"/>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flipH="1" flipV="1">
            <a:off x="7812360" y="2276872"/>
            <a:ext cx="172819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rot="10800000">
            <a:off x="8460432" y="1412776"/>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a:off x="971600" y="1772816"/>
            <a:ext cx="2160240" cy="936104"/>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构建基于核心竞争力要求的战略目标</a:t>
            </a:r>
            <a:endParaRPr lang="zh-CN" altLang="en-US" b="1" dirty="0"/>
          </a:p>
        </p:txBody>
      </p:sp>
      <p:sp>
        <p:nvSpPr>
          <p:cNvPr id="62" name="圆角矩形 61"/>
          <p:cNvSpPr/>
          <p:nvPr/>
        </p:nvSpPr>
        <p:spPr>
          <a:xfrm>
            <a:off x="1835696" y="3645024"/>
            <a:ext cx="2592288" cy="792088"/>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企业的核心能力</a:t>
            </a:r>
            <a:endParaRPr lang="en-US" altLang="zh-CN" b="1" dirty="0" smtClean="0"/>
          </a:p>
          <a:p>
            <a:pPr algn="ctr"/>
            <a:r>
              <a:rPr lang="zh-CN" altLang="en-US" b="1" dirty="0" smtClean="0"/>
              <a:t>员工的核心专长与技能</a:t>
            </a:r>
            <a:endParaRPr lang="zh-CN" altLang="en-US" b="1" dirty="0"/>
          </a:p>
        </p:txBody>
      </p:sp>
      <p:sp>
        <p:nvSpPr>
          <p:cNvPr id="63" name="圆角矩形 62"/>
          <p:cNvSpPr/>
          <p:nvPr/>
        </p:nvSpPr>
        <p:spPr>
          <a:xfrm>
            <a:off x="3995936" y="5157192"/>
            <a:ext cx="864096" cy="1512168"/>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员工素质模型</a:t>
            </a:r>
            <a:endParaRPr lang="zh-CN" altLang="en-US" b="1" dirty="0"/>
          </a:p>
        </p:txBody>
      </p:sp>
      <p:sp>
        <p:nvSpPr>
          <p:cNvPr id="68" name="下箭头 67"/>
          <p:cNvSpPr/>
          <p:nvPr/>
        </p:nvSpPr>
        <p:spPr>
          <a:xfrm>
            <a:off x="3131840" y="2924944"/>
            <a:ext cx="504056" cy="576064"/>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箭头连接符 69"/>
          <p:cNvCxnSpPr/>
          <p:nvPr/>
        </p:nvCxnSpPr>
        <p:spPr>
          <a:xfrm rot="10800000" flipV="1">
            <a:off x="3995936" y="2852936"/>
            <a:ext cx="180020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 name="下箭头 70"/>
          <p:cNvSpPr/>
          <p:nvPr/>
        </p:nvSpPr>
        <p:spPr>
          <a:xfrm>
            <a:off x="4211960" y="4581128"/>
            <a:ext cx="504056" cy="504056"/>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箭头连接符 72"/>
          <p:cNvCxnSpPr/>
          <p:nvPr/>
        </p:nvCxnSpPr>
        <p:spPr>
          <a:xfrm rot="10800000" flipV="1">
            <a:off x="4860032" y="4365104"/>
            <a:ext cx="122413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5536" y="5013176"/>
            <a:ext cx="1440160" cy="1008112"/>
          </a:xfrm>
          <a:prstGeom prst="ellipse">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人力资源战略</a:t>
            </a:r>
            <a:endParaRPr lang="zh-CN" altLang="en-US" b="1" dirty="0"/>
          </a:p>
        </p:txBody>
      </p:sp>
      <p:cxnSp>
        <p:nvCxnSpPr>
          <p:cNvPr id="76" name="直接箭头连接符 75"/>
          <p:cNvCxnSpPr>
            <a:stCxn id="74" idx="0"/>
          </p:cNvCxnSpPr>
          <p:nvPr/>
        </p:nvCxnSpPr>
        <p:spPr>
          <a:xfrm rot="5400000" flipH="1" flipV="1">
            <a:off x="35496" y="3933056"/>
            <a:ext cx="21602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stCxn id="74" idx="6"/>
          </p:cNvCxnSpPr>
          <p:nvPr/>
        </p:nvCxnSpPr>
        <p:spPr>
          <a:xfrm>
            <a:off x="1835696" y="5517232"/>
            <a:ext cx="20162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55576" y="3068960"/>
            <a:ext cx="288032" cy="1872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组织能力提升</a:t>
            </a:r>
            <a:endParaRPr lang="zh-CN" altLang="en-US" dirty="0">
              <a:solidFill>
                <a:schemeClr val="tx1"/>
              </a:solidFill>
            </a:endParaRPr>
          </a:p>
        </p:txBody>
      </p:sp>
      <p:sp>
        <p:nvSpPr>
          <p:cNvPr id="80" name="矩形 79"/>
          <p:cNvSpPr/>
          <p:nvPr/>
        </p:nvSpPr>
        <p:spPr>
          <a:xfrm>
            <a:off x="1187624" y="3068960"/>
            <a:ext cx="288032" cy="1872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员工能力发展</a:t>
            </a:r>
            <a:endParaRPr lang="zh-CN" altLang="en-US" dirty="0">
              <a:solidFill>
                <a:schemeClr val="tx1"/>
              </a:solidFill>
            </a:endParaRPr>
          </a:p>
        </p:txBody>
      </p:sp>
      <p:sp>
        <p:nvSpPr>
          <p:cNvPr id="81" name="矩形 80"/>
          <p:cNvSpPr/>
          <p:nvPr/>
        </p:nvSpPr>
        <p:spPr>
          <a:xfrm>
            <a:off x="2339752" y="5157192"/>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依据</a:t>
            </a:r>
            <a:endParaRPr lang="zh-CN" altLang="en-US" dirty="0">
              <a:solidFill>
                <a:schemeClr val="tx1"/>
              </a:solidFill>
            </a:endParaRPr>
          </a:p>
        </p:txBody>
      </p:sp>
      <p:sp>
        <p:nvSpPr>
          <p:cNvPr id="82" name="矩形 81"/>
          <p:cNvSpPr/>
          <p:nvPr/>
        </p:nvSpPr>
        <p:spPr>
          <a:xfrm>
            <a:off x="2339752" y="5589240"/>
            <a:ext cx="72008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基础</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95536" y="3284984"/>
            <a:ext cx="4968552" cy="2376264"/>
          </a:xfrm>
          <a:prstGeom prst="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67544" y="0"/>
            <a:ext cx="8229600" cy="1143000"/>
          </a:xfrm>
        </p:spPr>
        <p:txBody>
          <a:bodyPr>
            <a:normAutofit/>
          </a:bodyPr>
          <a:lstStyle/>
          <a:p>
            <a:pPr algn="l"/>
            <a:r>
              <a:rPr lang="zh-CN" altLang="en-US" sz="3200" b="1" dirty="0" smtClean="0">
                <a:solidFill>
                  <a:srgbClr val="FF0000"/>
                </a:solidFill>
              </a:rPr>
              <a:t>员工素质模型与企业绩效目标实现的关系</a:t>
            </a:r>
            <a:endParaRPr lang="zh-CN" altLang="en-US" sz="3200" b="1" dirty="0">
              <a:solidFill>
                <a:srgbClr val="FF0000"/>
              </a:solidFill>
            </a:endParaRPr>
          </a:p>
        </p:txBody>
      </p:sp>
      <p:pic>
        <p:nvPicPr>
          <p:cNvPr id="71" name="内容占位符 70" descr="图片11.png"/>
          <p:cNvPicPr>
            <a:picLocks noGrp="1" noChangeAspect="1"/>
          </p:cNvPicPr>
          <p:nvPr>
            <p:ph idx="1"/>
          </p:nvPr>
        </p:nvPicPr>
        <p:blipFill>
          <a:blip r:embed="rId2"/>
          <a:stretch>
            <a:fillRect/>
          </a:stretch>
        </p:blipFill>
        <p:spPr>
          <a:xfrm>
            <a:off x="6444208" y="4077072"/>
            <a:ext cx="288032" cy="642929"/>
          </a:xfrm>
        </p:spPr>
      </p:pic>
      <p:sp>
        <p:nvSpPr>
          <p:cNvPr id="4" name="圆角矩形 3"/>
          <p:cNvSpPr/>
          <p:nvPr/>
        </p:nvSpPr>
        <p:spPr>
          <a:xfrm>
            <a:off x="3203848" y="1268760"/>
            <a:ext cx="2232248" cy="864096"/>
          </a:xfrm>
          <a:prstGeom prst="round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构建基于核心竞争力要求的战略目标</a:t>
            </a:r>
            <a:endParaRPr lang="zh-CN" altLang="en-US" dirty="0">
              <a:solidFill>
                <a:schemeClr val="tx1"/>
              </a:solidFill>
            </a:endParaRPr>
          </a:p>
        </p:txBody>
      </p:sp>
      <p:sp>
        <p:nvSpPr>
          <p:cNvPr id="5" name="流程图: 手动操作 4"/>
          <p:cNvSpPr/>
          <p:nvPr/>
        </p:nvSpPr>
        <p:spPr>
          <a:xfrm>
            <a:off x="1115616" y="2204864"/>
            <a:ext cx="2016224" cy="648072"/>
          </a:xfrm>
          <a:prstGeom prst="flowChartManualOperation">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企业绩效实现要求</a:t>
            </a:r>
            <a:endParaRPr lang="zh-CN" altLang="en-US" dirty="0">
              <a:solidFill>
                <a:schemeClr val="tx1"/>
              </a:solidFill>
            </a:endParaRPr>
          </a:p>
        </p:txBody>
      </p:sp>
      <p:sp>
        <p:nvSpPr>
          <p:cNvPr id="6" name="流程图: 手动操作 5"/>
          <p:cNvSpPr/>
          <p:nvPr/>
        </p:nvSpPr>
        <p:spPr>
          <a:xfrm>
            <a:off x="5508104" y="2204864"/>
            <a:ext cx="2016224" cy="720080"/>
          </a:xfrm>
          <a:prstGeom prst="flowChartManualOperation">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员工能力发展要求</a:t>
            </a:r>
            <a:endParaRPr lang="zh-CN" altLang="en-US" dirty="0">
              <a:solidFill>
                <a:schemeClr val="tx1"/>
              </a:solidFill>
            </a:endParaRPr>
          </a:p>
        </p:txBody>
      </p:sp>
      <p:sp>
        <p:nvSpPr>
          <p:cNvPr id="7" name="圆角矩形 6"/>
          <p:cNvSpPr/>
          <p:nvPr/>
        </p:nvSpPr>
        <p:spPr>
          <a:xfrm>
            <a:off x="467544" y="3429000"/>
            <a:ext cx="1872208" cy="504056"/>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企业素质</a:t>
            </a:r>
            <a:endParaRPr lang="zh-CN" altLang="en-US" dirty="0">
              <a:solidFill>
                <a:schemeClr val="tx1"/>
              </a:solidFill>
            </a:endParaRPr>
          </a:p>
        </p:txBody>
      </p:sp>
      <p:sp>
        <p:nvSpPr>
          <p:cNvPr id="8" name="圆角矩形 7"/>
          <p:cNvSpPr/>
          <p:nvPr/>
        </p:nvSpPr>
        <p:spPr>
          <a:xfrm>
            <a:off x="2987824" y="3429000"/>
            <a:ext cx="2160240" cy="504056"/>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企业总体绩效目标</a:t>
            </a:r>
            <a:endParaRPr lang="zh-CN" altLang="en-US" dirty="0">
              <a:solidFill>
                <a:schemeClr val="tx1"/>
              </a:solidFill>
            </a:endParaRPr>
          </a:p>
        </p:txBody>
      </p:sp>
      <p:sp>
        <p:nvSpPr>
          <p:cNvPr id="9" name="圆角矩形 8"/>
          <p:cNvSpPr/>
          <p:nvPr/>
        </p:nvSpPr>
        <p:spPr>
          <a:xfrm>
            <a:off x="467544" y="4149080"/>
            <a:ext cx="1872208" cy="432048"/>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部队</a:t>
            </a:r>
            <a:r>
              <a:rPr lang="en-US" altLang="zh-CN" dirty="0" smtClean="0">
                <a:solidFill>
                  <a:schemeClr val="tx1"/>
                </a:solidFill>
              </a:rPr>
              <a:t>/</a:t>
            </a:r>
            <a:r>
              <a:rPr lang="zh-CN" altLang="en-US" dirty="0" smtClean="0">
                <a:solidFill>
                  <a:schemeClr val="tx1"/>
                </a:solidFill>
              </a:rPr>
              <a:t>团队素质</a:t>
            </a:r>
            <a:endParaRPr lang="zh-CN" altLang="en-US" dirty="0">
              <a:solidFill>
                <a:schemeClr val="tx1"/>
              </a:solidFill>
            </a:endParaRPr>
          </a:p>
        </p:txBody>
      </p:sp>
      <p:sp>
        <p:nvSpPr>
          <p:cNvPr id="10" name="圆角矩形 9"/>
          <p:cNvSpPr/>
          <p:nvPr/>
        </p:nvSpPr>
        <p:spPr>
          <a:xfrm>
            <a:off x="2987824" y="4149080"/>
            <a:ext cx="2232248" cy="504056"/>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部门</a:t>
            </a:r>
            <a:r>
              <a:rPr lang="en-US" altLang="zh-CN" dirty="0" smtClean="0">
                <a:solidFill>
                  <a:schemeClr val="tx1"/>
                </a:solidFill>
              </a:rPr>
              <a:t>/</a:t>
            </a:r>
            <a:r>
              <a:rPr lang="zh-CN" altLang="en-US" dirty="0" smtClean="0">
                <a:solidFill>
                  <a:schemeClr val="tx1"/>
                </a:solidFill>
              </a:rPr>
              <a:t>团队绩效目标</a:t>
            </a:r>
            <a:endParaRPr lang="zh-CN" altLang="en-US" dirty="0">
              <a:solidFill>
                <a:schemeClr val="tx1"/>
              </a:solidFill>
            </a:endParaRPr>
          </a:p>
        </p:txBody>
      </p:sp>
      <p:sp>
        <p:nvSpPr>
          <p:cNvPr id="11" name="圆角矩形 10"/>
          <p:cNvSpPr/>
          <p:nvPr/>
        </p:nvSpPr>
        <p:spPr>
          <a:xfrm>
            <a:off x="467544" y="4797152"/>
            <a:ext cx="1872208" cy="432048"/>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a:t>
            </a:r>
            <a:endParaRPr lang="zh-CN" altLang="en-US" dirty="0">
              <a:solidFill>
                <a:schemeClr val="tx1"/>
              </a:solidFill>
            </a:endParaRPr>
          </a:p>
        </p:txBody>
      </p:sp>
      <p:sp>
        <p:nvSpPr>
          <p:cNvPr id="12" name="圆角矩形 11"/>
          <p:cNvSpPr/>
          <p:nvPr/>
        </p:nvSpPr>
        <p:spPr>
          <a:xfrm>
            <a:off x="2987824" y="4869160"/>
            <a:ext cx="2232248" cy="504056"/>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员工绩效目标</a:t>
            </a:r>
            <a:endParaRPr lang="zh-CN" altLang="en-US" dirty="0">
              <a:solidFill>
                <a:schemeClr val="tx1"/>
              </a:solidFill>
            </a:endParaRPr>
          </a:p>
        </p:txBody>
      </p:sp>
      <p:sp>
        <p:nvSpPr>
          <p:cNvPr id="13" name="圆角矩形 12"/>
          <p:cNvSpPr/>
          <p:nvPr/>
        </p:nvSpPr>
        <p:spPr>
          <a:xfrm>
            <a:off x="5796136" y="3356992"/>
            <a:ext cx="1512168" cy="936104"/>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基于企业的核心能力</a:t>
            </a:r>
            <a:endParaRPr lang="zh-CN" altLang="en-US" dirty="0">
              <a:solidFill>
                <a:schemeClr val="tx1"/>
              </a:solidFill>
            </a:endParaRPr>
          </a:p>
        </p:txBody>
      </p:sp>
      <p:sp>
        <p:nvSpPr>
          <p:cNvPr id="14" name="圆角矩形 13"/>
          <p:cNvSpPr/>
          <p:nvPr/>
        </p:nvSpPr>
        <p:spPr>
          <a:xfrm>
            <a:off x="5724128" y="4509120"/>
            <a:ext cx="1728192" cy="1224136"/>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培育员工的核心专长与技能</a:t>
            </a:r>
            <a:endParaRPr lang="zh-CN" altLang="en-US" dirty="0">
              <a:solidFill>
                <a:schemeClr val="tx1"/>
              </a:solidFill>
            </a:endParaRPr>
          </a:p>
        </p:txBody>
      </p:sp>
      <p:sp>
        <p:nvSpPr>
          <p:cNvPr id="15" name="六边形 14"/>
          <p:cNvSpPr/>
          <p:nvPr/>
        </p:nvSpPr>
        <p:spPr>
          <a:xfrm>
            <a:off x="2843808" y="5877272"/>
            <a:ext cx="2304256" cy="576064"/>
          </a:xfrm>
          <a:prstGeom prst="hexagon">
            <a:avLst/>
          </a:prstGeom>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员工素质模型</a:t>
            </a:r>
            <a:endParaRPr lang="zh-CN" altLang="en-US" dirty="0">
              <a:solidFill>
                <a:schemeClr val="tx1"/>
              </a:solidFill>
            </a:endParaRPr>
          </a:p>
        </p:txBody>
      </p:sp>
      <p:cxnSp>
        <p:nvCxnSpPr>
          <p:cNvPr id="18" name="直接连接符 17"/>
          <p:cNvCxnSpPr/>
          <p:nvPr/>
        </p:nvCxnSpPr>
        <p:spPr>
          <a:xfrm rot="5400000">
            <a:off x="3347864" y="2420888"/>
            <a:ext cx="57606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10800000">
            <a:off x="2987824" y="2708920"/>
            <a:ext cx="64807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4716016" y="2420888"/>
            <a:ext cx="57606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5004048" y="2708920"/>
            <a:ext cx="7200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5400000">
            <a:off x="2016510" y="2960154"/>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6" idx="2"/>
          </p:cNvCxnSpPr>
          <p:nvPr/>
        </p:nvCxnSpPr>
        <p:spPr>
          <a:xfrm rot="5400000">
            <a:off x="6336196" y="3104964"/>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411760" y="3645024"/>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2411760" y="4365104"/>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11" idx="3"/>
          </p:cNvCxnSpPr>
          <p:nvPr/>
        </p:nvCxnSpPr>
        <p:spPr>
          <a:xfrm>
            <a:off x="2339752" y="5013176"/>
            <a:ext cx="57606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9" idx="0"/>
            <a:endCxn id="7" idx="2"/>
          </p:cNvCxnSpPr>
          <p:nvPr/>
        </p:nvCxnSpPr>
        <p:spPr>
          <a:xfrm rot="5400000" flipH="1" flipV="1">
            <a:off x="1295636" y="4041068"/>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1" idx="0"/>
            <a:endCxn id="9" idx="2"/>
          </p:cNvCxnSpPr>
          <p:nvPr/>
        </p:nvCxnSpPr>
        <p:spPr>
          <a:xfrm rot="5400000" flipH="1" flipV="1">
            <a:off x="1295636" y="4689140"/>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rot="5400000" flipH="1" flipV="1">
            <a:off x="3671900" y="4041068"/>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rot="5400000">
            <a:off x="4175956" y="4041068"/>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rot="5400000" flipH="1" flipV="1">
            <a:off x="3671900" y="4761148"/>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rot="5400000">
            <a:off x="4283968" y="4725144"/>
            <a:ext cx="14401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1151620" y="5913276"/>
            <a:ext cx="64807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a:off x="1475656" y="6237312"/>
            <a:ext cx="11521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4" idx="2"/>
          </p:cNvCxnSpPr>
          <p:nvPr/>
        </p:nvCxnSpPr>
        <p:spPr>
          <a:xfrm rot="5400000">
            <a:off x="6372200" y="5949280"/>
            <a:ext cx="43204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rot="10800000">
            <a:off x="5220072" y="6165304"/>
            <a:ext cx="13681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2339752" y="335699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达成</a:t>
            </a:r>
            <a:endParaRPr lang="zh-CN" altLang="en-US" sz="1400" dirty="0">
              <a:solidFill>
                <a:schemeClr val="tx1"/>
              </a:solidFill>
            </a:endParaRPr>
          </a:p>
        </p:txBody>
      </p:sp>
      <p:sp>
        <p:nvSpPr>
          <p:cNvPr id="85" name="矩形 84"/>
          <p:cNvSpPr/>
          <p:nvPr/>
        </p:nvSpPr>
        <p:spPr>
          <a:xfrm>
            <a:off x="2339752" y="4149080"/>
            <a:ext cx="57606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达成</a:t>
            </a:r>
            <a:endParaRPr lang="zh-CN" altLang="en-US" sz="1400" dirty="0">
              <a:solidFill>
                <a:schemeClr val="tx1"/>
              </a:solidFill>
            </a:endParaRPr>
          </a:p>
        </p:txBody>
      </p:sp>
      <p:sp>
        <p:nvSpPr>
          <p:cNvPr id="86" name="矩形 85"/>
          <p:cNvSpPr/>
          <p:nvPr/>
        </p:nvSpPr>
        <p:spPr>
          <a:xfrm>
            <a:off x="2339752" y="4797152"/>
            <a:ext cx="57606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达成</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
            </a:r>
            <a:br>
              <a:rPr lang="zh-CN" altLang="en-US" dirty="0" smtClean="0"/>
            </a:br>
            <a:r>
              <a:rPr lang="zh-CN" altLang="en-US" sz="5300" dirty="0" smtClean="0"/>
              <a:t>高能力≠高绩效</a:t>
            </a:r>
            <a:br>
              <a:rPr lang="zh-CN" altLang="en-US" sz="5300" dirty="0" smtClean="0"/>
            </a:br>
            <a:endParaRPr lang="zh-CN" altLang="en-US" sz="5300" dirty="0"/>
          </a:p>
        </p:txBody>
      </p:sp>
      <p:sp>
        <p:nvSpPr>
          <p:cNvPr id="3" name="内容占位符 2"/>
          <p:cNvSpPr>
            <a:spLocks noGrp="1"/>
          </p:cNvSpPr>
          <p:nvPr>
            <p:ph idx="1"/>
          </p:nvPr>
        </p:nvSpPr>
        <p:spPr/>
        <p:txBody>
          <a:bodyPr/>
          <a:lstStyle/>
          <a:p>
            <a:pPr>
              <a:buNone/>
            </a:pPr>
            <a:endParaRPr lang="en-US" altLang="zh-CN" sz="4000" b="1" dirty="0" smtClean="0"/>
          </a:p>
          <a:p>
            <a:pPr>
              <a:buNone/>
            </a:pPr>
            <a:endParaRPr lang="zh-CN" altLang="en-US" dirty="0"/>
          </a:p>
        </p:txBody>
      </p:sp>
      <p:pic>
        <p:nvPicPr>
          <p:cNvPr id="4" name="图片 3" descr="163289.jpg"/>
          <p:cNvPicPr>
            <a:picLocks noChangeAspect="1"/>
          </p:cNvPicPr>
          <p:nvPr/>
        </p:nvPicPr>
        <p:blipFill>
          <a:blip r:embed="rId2"/>
          <a:stretch>
            <a:fillRect/>
          </a:stretch>
        </p:blipFill>
        <p:spPr>
          <a:xfrm>
            <a:off x="5508104" y="2276872"/>
            <a:ext cx="3354288" cy="3267077"/>
          </a:xfrm>
          <a:prstGeom prst="rect">
            <a:avLst/>
          </a:prstGeom>
        </p:spPr>
      </p:pic>
      <p:sp>
        <p:nvSpPr>
          <p:cNvPr id="5" name="云形 4"/>
          <p:cNvSpPr/>
          <p:nvPr/>
        </p:nvSpPr>
        <p:spPr>
          <a:xfrm>
            <a:off x="467544" y="2348880"/>
            <a:ext cx="5328592" cy="2232248"/>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solidFill>
              </a:rPr>
              <a:t>高能力</a:t>
            </a:r>
            <a:r>
              <a:rPr lang="en-US" altLang="zh-CN" sz="2800" dirty="0" smtClean="0">
                <a:solidFill>
                  <a:schemeClr val="tx1"/>
                </a:solidFill>
              </a:rPr>
              <a:t>+</a:t>
            </a:r>
            <a:r>
              <a:rPr lang="zh-CN" altLang="en-US" sz="2800" dirty="0" smtClean="0">
                <a:solidFill>
                  <a:schemeClr val="tx1"/>
                </a:solidFill>
              </a:rPr>
              <a:t>？</a:t>
            </a:r>
            <a:r>
              <a:rPr lang="en-US" altLang="zh-CN" sz="2800" dirty="0" smtClean="0">
                <a:solidFill>
                  <a:schemeClr val="tx1"/>
                </a:solidFill>
              </a:rPr>
              <a:t>=</a:t>
            </a:r>
            <a:r>
              <a:rPr lang="zh-CN" altLang="en-US" sz="2800" dirty="0" smtClean="0">
                <a:solidFill>
                  <a:schemeClr val="tx1"/>
                </a:solidFill>
              </a:rPr>
              <a:t>高绩效？</a:t>
            </a:r>
            <a:endParaRPr lang="zh-CN" altLang="en-US" sz="2800" dirty="0">
              <a:solidFill>
                <a:schemeClr val="tx1"/>
              </a:solidFill>
            </a:endParaRPr>
          </a:p>
        </p:txBody>
      </p:sp>
      <p:pic>
        <p:nvPicPr>
          <p:cNvPr id="6" name="图片 5" descr="图片1.jpg"/>
          <p:cNvPicPr>
            <a:picLocks noChangeAspect="1"/>
          </p:cNvPicPr>
          <p:nvPr/>
        </p:nvPicPr>
        <p:blipFill>
          <a:blip r:embed="rId3"/>
          <a:stretch>
            <a:fillRect/>
          </a:stretch>
        </p:blipFill>
        <p:spPr>
          <a:xfrm>
            <a:off x="0" y="0"/>
            <a:ext cx="1509386" cy="1139868"/>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pPr algn="l"/>
            <a:r>
              <a:rPr lang="zh-CN" altLang="en-US" sz="2800" b="1" dirty="0" smtClean="0">
                <a:solidFill>
                  <a:srgbClr val="FF0000"/>
                </a:solidFill>
              </a:rPr>
              <a:t>员工素质模型与企业人力资源管理系统的关系</a:t>
            </a:r>
            <a:endParaRPr lang="zh-CN" altLang="en-US" sz="2800" b="1" dirty="0">
              <a:solidFill>
                <a:srgbClr val="FF0000"/>
              </a:solidFill>
            </a:endParaRPr>
          </a:p>
        </p:txBody>
      </p:sp>
      <p:pic>
        <p:nvPicPr>
          <p:cNvPr id="20" name="内容占位符 19" descr="图片41.png"/>
          <p:cNvPicPr>
            <a:picLocks noGrp="1" noChangeAspect="1"/>
          </p:cNvPicPr>
          <p:nvPr>
            <p:ph idx="1"/>
          </p:nvPr>
        </p:nvPicPr>
        <p:blipFill>
          <a:blip r:embed="rId2"/>
          <a:stretch>
            <a:fillRect/>
          </a:stretch>
        </p:blipFill>
        <p:spPr>
          <a:xfrm>
            <a:off x="4559809" y="3567550"/>
            <a:ext cx="24382" cy="591263"/>
          </a:xfrm>
        </p:spPr>
      </p:pic>
      <p:sp>
        <p:nvSpPr>
          <p:cNvPr id="4" name="圆角矩形 3"/>
          <p:cNvSpPr/>
          <p:nvPr/>
        </p:nvSpPr>
        <p:spPr>
          <a:xfrm>
            <a:off x="827584" y="1196752"/>
            <a:ext cx="1656184" cy="504056"/>
          </a:xfrm>
          <a:prstGeom prst="round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使命与追求</a:t>
            </a:r>
            <a:endParaRPr lang="zh-CN" altLang="en-US" dirty="0">
              <a:solidFill>
                <a:schemeClr val="tx1"/>
              </a:solidFill>
            </a:endParaRPr>
          </a:p>
        </p:txBody>
      </p:sp>
      <p:sp>
        <p:nvSpPr>
          <p:cNvPr id="5" name="圆角矩形 4"/>
          <p:cNvSpPr/>
          <p:nvPr/>
        </p:nvSpPr>
        <p:spPr>
          <a:xfrm>
            <a:off x="1691680" y="1916832"/>
            <a:ext cx="1656184" cy="504056"/>
          </a:xfrm>
          <a:prstGeom prst="round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战略目标</a:t>
            </a:r>
            <a:endParaRPr lang="zh-CN" altLang="en-US" dirty="0">
              <a:solidFill>
                <a:schemeClr val="tx1"/>
              </a:solidFill>
            </a:endParaRPr>
          </a:p>
        </p:txBody>
      </p:sp>
      <p:sp>
        <p:nvSpPr>
          <p:cNvPr id="6" name="流程图: 离页连接符 5"/>
          <p:cNvSpPr/>
          <p:nvPr/>
        </p:nvSpPr>
        <p:spPr>
          <a:xfrm>
            <a:off x="4211960" y="1988840"/>
            <a:ext cx="2016224" cy="576064"/>
          </a:xfrm>
          <a:prstGeom prst="flowChartOffpageConnector">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核心价值观</a:t>
            </a:r>
            <a:endParaRPr lang="zh-CN" altLang="en-US" dirty="0">
              <a:solidFill>
                <a:schemeClr val="tx1"/>
              </a:solidFill>
            </a:endParaRPr>
          </a:p>
        </p:txBody>
      </p:sp>
      <p:sp>
        <p:nvSpPr>
          <p:cNvPr id="7" name="流程图: 离页连接符 6"/>
          <p:cNvSpPr/>
          <p:nvPr/>
        </p:nvSpPr>
        <p:spPr>
          <a:xfrm>
            <a:off x="3347864" y="2780928"/>
            <a:ext cx="1296144" cy="864096"/>
          </a:xfrm>
          <a:prstGeom prst="flowChartOffpageConnector">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企业绩效实现要求</a:t>
            </a:r>
            <a:endParaRPr lang="zh-CN" altLang="en-US" dirty="0">
              <a:solidFill>
                <a:schemeClr val="tx1"/>
              </a:solidFill>
            </a:endParaRPr>
          </a:p>
        </p:txBody>
      </p:sp>
      <p:sp>
        <p:nvSpPr>
          <p:cNvPr id="8" name="流程图: 离页连接符 7"/>
          <p:cNvSpPr/>
          <p:nvPr/>
        </p:nvSpPr>
        <p:spPr>
          <a:xfrm>
            <a:off x="5724128" y="2780928"/>
            <a:ext cx="1152128" cy="864096"/>
          </a:xfrm>
          <a:prstGeom prst="flowChartOffpageConnector">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员工能力发展要求</a:t>
            </a:r>
            <a:endParaRPr lang="zh-CN" altLang="en-US" dirty="0"/>
          </a:p>
        </p:txBody>
      </p:sp>
      <p:sp>
        <p:nvSpPr>
          <p:cNvPr id="9" name="下箭头标注 8"/>
          <p:cNvSpPr/>
          <p:nvPr/>
        </p:nvSpPr>
        <p:spPr>
          <a:xfrm>
            <a:off x="2627784" y="3861048"/>
            <a:ext cx="5040560" cy="648072"/>
          </a:xfrm>
          <a:prstGeom prst="downArrowCallou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人力资源战略</a:t>
            </a:r>
            <a:endParaRPr lang="zh-CN" altLang="en-US" dirty="0">
              <a:solidFill>
                <a:schemeClr val="tx1"/>
              </a:solidFill>
            </a:endParaRPr>
          </a:p>
        </p:txBody>
      </p:sp>
      <p:sp>
        <p:nvSpPr>
          <p:cNvPr id="10" name="六边形 9"/>
          <p:cNvSpPr/>
          <p:nvPr/>
        </p:nvSpPr>
        <p:spPr>
          <a:xfrm>
            <a:off x="2627784" y="4653136"/>
            <a:ext cx="648072" cy="1368152"/>
          </a:xfrm>
          <a:prstGeom prst="hexagon">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培训开发</a:t>
            </a:r>
            <a:endParaRPr lang="zh-CN" altLang="en-US" dirty="0"/>
          </a:p>
        </p:txBody>
      </p:sp>
      <p:sp>
        <p:nvSpPr>
          <p:cNvPr id="11" name="六边形 10"/>
          <p:cNvSpPr/>
          <p:nvPr/>
        </p:nvSpPr>
        <p:spPr>
          <a:xfrm>
            <a:off x="3707904" y="4653136"/>
            <a:ext cx="648072" cy="1368152"/>
          </a:xfrm>
          <a:prstGeom prst="hexagon">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人才规划</a:t>
            </a:r>
            <a:endParaRPr lang="zh-CN" altLang="en-US" dirty="0"/>
          </a:p>
        </p:txBody>
      </p:sp>
      <p:sp>
        <p:nvSpPr>
          <p:cNvPr id="12" name="六边形 11"/>
          <p:cNvSpPr/>
          <p:nvPr/>
        </p:nvSpPr>
        <p:spPr>
          <a:xfrm>
            <a:off x="4788024" y="4653136"/>
            <a:ext cx="720080" cy="1368152"/>
          </a:xfrm>
          <a:prstGeom prst="hexagon">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素质模型</a:t>
            </a:r>
            <a:endParaRPr lang="zh-CN" altLang="en-US" dirty="0"/>
          </a:p>
        </p:txBody>
      </p:sp>
      <p:sp>
        <p:nvSpPr>
          <p:cNvPr id="13" name="六边形 12"/>
          <p:cNvSpPr/>
          <p:nvPr/>
        </p:nvSpPr>
        <p:spPr>
          <a:xfrm>
            <a:off x="5868144" y="4653136"/>
            <a:ext cx="648072" cy="1368152"/>
          </a:xfrm>
          <a:prstGeom prst="hexagon">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绩效管理</a:t>
            </a:r>
            <a:endParaRPr lang="zh-CN" altLang="en-US" dirty="0"/>
          </a:p>
        </p:txBody>
      </p:sp>
      <p:sp>
        <p:nvSpPr>
          <p:cNvPr id="14" name="六边形 13"/>
          <p:cNvSpPr/>
          <p:nvPr/>
        </p:nvSpPr>
        <p:spPr>
          <a:xfrm>
            <a:off x="6804248" y="4653136"/>
            <a:ext cx="648072" cy="1368152"/>
          </a:xfrm>
          <a:prstGeom prst="hexagon">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薪酬管理</a:t>
            </a:r>
            <a:endParaRPr lang="zh-CN" altLang="en-US" dirty="0"/>
          </a:p>
        </p:txBody>
      </p:sp>
      <p:sp>
        <p:nvSpPr>
          <p:cNvPr id="15" name="上箭头标注 14"/>
          <p:cNvSpPr/>
          <p:nvPr/>
        </p:nvSpPr>
        <p:spPr>
          <a:xfrm>
            <a:off x="2627784" y="6093296"/>
            <a:ext cx="5184576" cy="548680"/>
          </a:xfrm>
          <a:prstGeom prst="upArrowCallou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人力资源管理技术、制度、机制、流程</a:t>
            </a:r>
            <a:endParaRPr lang="zh-CN" altLang="en-US" dirty="0">
              <a:solidFill>
                <a:schemeClr val="tx1"/>
              </a:solidFill>
            </a:endParaRPr>
          </a:p>
        </p:txBody>
      </p:sp>
      <p:cxnSp>
        <p:nvCxnSpPr>
          <p:cNvPr id="28" name="直接箭头连接符 27"/>
          <p:cNvCxnSpPr/>
          <p:nvPr/>
        </p:nvCxnSpPr>
        <p:spPr>
          <a:xfrm rot="5400000">
            <a:off x="2844602" y="1555998"/>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83768" y="1340768"/>
            <a:ext cx="576064"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41" name="图片 40" descr="图片41.png"/>
          <p:cNvPicPr>
            <a:picLocks noChangeAspect="1"/>
          </p:cNvPicPr>
          <p:nvPr/>
        </p:nvPicPr>
        <p:blipFill>
          <a:blip r:embed="rId2"/>
          <a:stretch>
            <a:fillRect/>
          </a:stretch>
        </p:blipFill>
        <p:spPr>
          <a:xfrm>
            <a:off x="2555776" y="2420888"/>
            <a:ext cx="24382" cy="591263"/>
          </a:xfrm>
          <a:prstGeom prst="rect">
            <a:avLst/>
          </a:prstGeom>
        </p:spPr>
      </p:pic>
      <p:cxnSp>
        <p:nvCxnSpPr>
          <p:cNvPr id="43" name="直接箭头连接符 42"/>
          <p:cNvCxnSpPr>
            <a:stCxn id="41" idx="2"/>
          </p:cNvCxnSpPr>
          <p:nvPr/>
        </p:nvCxnSpPr>
        <p:spPr>
          <a:xfrm rot="5400000" flipH="1" flipV="1">
            <a:off x="2914311" y="2650607"/>
            <a:ext cx="15199" cy="7078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rot="5400000">
            <a:off x="4103948" y="2600908"/>
            <a:ext cx="2160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rot="5400000">
            <a:off x="6084168" y="2564904"/>
            <a:ext cx="2880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0800000">
            <a:off x="1331640" y="5301208"/>
            <a:ext cx="1224136"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rot="5400000" flipH="1" flipV="1">
            <a:off x="-360548" y="3537012"/>
            <a:ext cx="345638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131840" y="1268760"/>
            <a:ext cx="223224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①企业要成为什么？</a:t>
            </a:r>
            <a:endParaRPr lang="en-US" altLang="zh-CN" sz="1400" dirty="0" smtClean="0">
              <a:solidFill>
                <a:schemeClr val="tx1"/>
              </a:solidFill>
            </a:endParaRPr>
          </a:p>
          <a:p>
            <a:pPr algn="ctr"/>
            <a:r>
              <a:rPr lang="zh-CN" altLang="en-US" sz="1400" dirty="0" smtClean="0">
                <a:solidFill>
                  <a:schemeClr val="tx1"/>
                </a:solidFill>
              </a:rPr>
              <a:t>②员工要成为什么？</a:t>
            </a:r>
            <a:endParaRPr lang="zh-CN" altLang="en-US" sz="1400" dirty="0">
              <a:solidFill>
                <a:schemeClr val="tx1"/>
              </a:solidFill>
            </a:endParaRPr>
          </a:p>
        </p:txBody>
      </p:sp>
      <p:sp>
        <p:nvSpPr>
          <p:cNvPr id="53" name="矩形 52"/>
          <p:cNvSpPr/>
          <p:nvPr/>
        </p:nvSpPr>
        <p:spPr>
          <a:xfrm>
            <a:off x="5903640" y="1628800"/>
            <a:ext cx="32403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⑤从理念层面要求企业与员工怎么做？</a:t>
            </a:r>
            <a:endParaRPr lang="zh-CN" altLang="en-US" sz="1400" dirty="0">
              <a:solidFill>
                <a:schemeClr val="tx1"/>
              </a:solidFill>
            </a:endParaRPr>
          </a:p>
        </p:txBody>
      </p:sp>
      <p:sp>
        <p:nvSpPr>
          <p:cNvPr id="54" name="矩形 53"/>
          <p:cNvSpPr/>
          <p:nvPr/>
        </p:nvSpPr>
        <p:spPr>
          <a:xfrm>
            <a:off x="1475656" y="2492896"/>
            <a:ext cx="1008112"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③企业应该怎么做？</a:t>
            </a:r>
            <a:endParaRPr lang="zh-CN" altLang="en-US" sz="1400" dirty="0">
              <a:solidFill>
                <a:schemeClr val="tx1"/>
              </a:solidFill>
            </a:endParaRPr>
          </a:p>
        </p:txBody>
      </p:sp>
      <p:sp>
        <p:nvSpPr>
          <p:cNvPr id="55" name="矩形 54"/>
          <p:cNvSpPr/>
          <p:nvPr/>
        </p:nvSpPr>
        <p:spPr>
          <a:xfrm>
            <a:off x="7020272" y="2780928"/>
            <a:ext cx="2123728"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④员工应该怎么做？</a:t>
            </a:r>
            <a:endParaRPr lang="zh-CN" altLang="en-US" sz="1400" dirty="0">
              <a:solidFill>
                <a:schemeClr val="tx1"/>
              </a:solidFill>
            </a:endParaRPr>
          </a:p>
        </p:txBody>
      </p:sp>
      <p:sp>
        <p:nvSpPr>
          <p:cNvPr id="56" name="矩形 55"/>
          <p:cNvSpPr/>
          <p:nvPr/>
        </p:nvSpPr>
        <p:spPr>
          <a:xfrm>
            <a:off x="971600" y="2636912"/>
            <a:ext cx="288032" cy="1944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⑩实现客户满意</a:t>
            </a:r>
            <a:endParaRPr lang="zh-CN" altLang="en-US" sz="1400" dirty="0">
              <a:solidFill>
                <a:schemeClr val="tx1"/>
              </a:solidFill>
            </a:endParaRPr>
          </a:p>
        </p:txBody>
      </p:sp>
      <p:sp>
        <p:nvSpPr>
          <p:cNvPr id="57" name="矩形 56"/>
          <p:cNvSpPr/>
          <p:nvPr/>
        </p:nvSpPr>
        <p:spPr>
          <a:xfrm>
            <a:off x="1475656" y="3645024"/>
            <a:ext cx="288032" cy="1512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⑨实现员工满意</a:t>
            </a:r>
            <a:endParaRPr lang="zh-CN" altLang="en-US" sz="1400" dirty="0">
              <a:solidFill>
                <a:schemeClr val="tx1"/>
              </a:solidFill>
            </a:endParaRPr>
          </a:p>
        </p:txBody>
      </p:sp>
      <p:sp>
        <p:nvSpPr>
          <p:cNvPr id="58" name="圆角矩形 57"/>
          <p:cNvSpPr/>
          <p:nvPr/>
        </p:nvSpPr>
        <p:spPr>
          <a:xfrm>
            <a:off x="7812360" y="3933056"/>
            <a:ext cx="432048"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⑥</a:t>
            </a:r>
            <a:endParaRPr lang="zh-CN" altLang="en-US" dirty="0">
              <a:solidFill>
                <a:schemeClr val="tx1"/>
              </a:solidFill>
            </a:endParaRPr>
          </a:p>
        </p:txBody>
      </p:sp>
      <p:sp>
        <p:nvSpPr>
          <p:cNvPr id="59" name="圆角矩形 58"/>
          <p:cNvSpPr/>
          <p:nvPr/>
        </p:nvSpPr>
        <p:spPr>
          <a:xfrm>
            <a:off x="7668344" y="5085184"/>
            <a:ext cx="43204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⑦</a:t>
            </a:r>
            <a:endParaRPr lang="zh-CN" altLang="en-US" dirty="0">
              <a:solidFill>
                <a:schemeClr val="tx1"/>
              </a:solidFill>
            </a:endParaRPr>
          </a:p>
        </p:txBody>
      </p:sp>
      <p:sp>
        <p:nvSpPr>
          <p:cNvPr id="60" name="圆角矩形 59"/>
          <p:cNvSpPr/>
          <p:nvPr/>
        </p:nvSpPr>
        <p:spPr>
          <a:xfrm>
            <a:off x="8028384" y="6237312"/>
            <a:ext cx="43204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⑧</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411760" y="2204864"/>
            <a:ext cx="3816424" cy="3384376"/>
          </a:xfrm>
          <a:prstGeom prst="ellips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p>
            <a:r>
              <a:rPr lang="zh-CN" altLang="en-US" sz="3600" b="1" dirty="0" smtClean="0">
                <a:solidFill>
                  <a:srgbClr val="FF0000"/>
                </a:solidFill>
              </a:rPr>
              <a:t>企业人力资源管理系统轮状模型</a:t>
            </a:r>
            <a:endParaRPr lang="zh-CN" altLang="en-US" sz="3600" b="1" dirty="0">
              <a:solidFill>
                <a:srgbClr val="FF0000"/>
              </a:solidFill>
            </a:endParaRPr>
          </a:p>
        </p:txBody>
      </p:sp>
      <p:sp>
        <p:nvSpPr>
          <p:cNvPr id="3" name="内容占位符 2"/>
          <p:cNvSpPr>
            <a:spLocks noGrp="1"/>
          </p:cNvSpPr>
          <p:nvPr>
            <p:ph idx="1"/>
          </p:nvPr>
        </p:nvSpPr>
        <p:spPr>
          <a:xfrm>
            <a:off x="467544" y="1628800"/>
            <a:ext cx="8229600" cy="4525963"/>
          </a:xfrm>
        </p:spPr>
        <p:txBody>
          <a:bodyPr/>
          <a:lstStyle/>
          <a:p>
            <a:endParaRPr lang="zh-CN" altLang="en-US" dirty="0"/>
          </a:p>
        </p:txBody>
      </p:sp>
      <p:sp>
        <p:nvSpPr>
          <p:cNvPr id="4" name="下箭头标注 3"/>
          <p:cNvSpPr/>
          <p:nvPr/>
        </p:nvSpPr>
        <p:spPr>
          <a:xfrm>
            <a:off x="2987824" y="1268760"/>
            <a:ext cx="2664296" cy="864096"/>
          </a:xfrm>
          <a:prstGeom prst="down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企业战略目标</a:t>
            </a:r>
            <a:endParaRPr lang="zh-CN" altLang="en-US" dirty="0">
              <a:solidFill>
                <a:schemeClr val="tx1"/>
              </a:solidFill>
            </a:endParaRPr>
          </a:p>
        </p:txBody>
      </p:sp>
      <p:sp>
        <p:nvSpPr>
          <p:cNvPr id="5" name="椭圆 4"/>
          <p:cNvSpPr/>
          <p:nvPr/>
        </p:nvSpPr>
        <p:spPr>
          <a:xfrm>
            <a:off x="3491880" y="3140968"/>
            <a:ext cx="1584176" cy="1368152"/>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员工素质模型及潜能评价</a:t>
            </a:r>
            <a:endParaRPr lang="zh-CN" altLang="en-US" dirty="0">
              <a:solidFill>
                <a:schemeClr val="tx1"/>
              </a:solidFill>
            </a:endParaRPr>
          </a:p>
        </p:txBody>
      </p:sp>
      <p:cxnSp>
        <p:nvCxnSpPr>
          <p:cNvPr id="10" name="直接连接符 9"/>
          <p:cNvCxnSpPr>
            <a:stCxn id="5" idx="0"/>
          </p:cNvCxnSpPr>
          <p:nvPr/>
        </p:nvCxnSpPr>
        <p:spPr>
          <a:xfrm rot="5400000" flipH="1" flipV="1">
            <a:off x="3815916" y="2672916"/>
            <a:ext cx="9361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 idx="4"/>
          </p:cNvCxnSpPr>
          <p:nvPr/>
        </p:nvCxnSpPr>
        <p:spPr>
          <a:xfrm rot="5400000">
            <a:off x="3707904" y="5085184"/>
            <a:ext cx="115212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7"/>
          </p:cNvCxnSpPr>
          <p:nvPr/>
        </p:nvCxnSpPr>
        <p:spPr>
          <a:xfrm rot="5400000" flipH="1" flipV="1">
            <a:off x="4931885" y="2621095"/>
            <a:ext cx="632409" cy="80806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 idx="6"/>
          </p:cNvCxnSpPr>
          <p:nvPr/>
        </p:nvCxnSpPr>
        <p:spPr>
          <a:xfrm>
            <a:off x="5076056" y="3825044"/>
            <a:ext cx="1152128"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5"/>
          </p:cNvCxnSpPr>
          <p:nvPr/>
        </p:nvCxnSpPr>
        <p:spPr>
          <a:xfrm rot="16200000" flipH="1">
            <a:off x="4931885" y="4220932"/>
            <a:ext cx="704417" cy="880069"/>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 idx="1"/>
          </p:cNvCxnSpPr>
          <p:nvPr/>
        </p:nvCxnSpPr>
        <p:spPr>
          <a:xfrm rot="16200000" flipV="1">
            <a:off x="3075651" y="2693102"/>
            <a:ext cx="704417" cy="5920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5" idx="2"/>
          </p:cNvCxnSpPr>
          <p:nvPr/>
        </p:nvCxnSpPr>
        <p:spPr>
          <a:xfrm rot="10800000" flipV="1">
            <a:off x="2411760" y="3825044"/>
            <a:ext cx="1080120" cy="1080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5" idx="3"/>
          </p:cNvCxnSpPr>
          <p:nvPr/>
        </p:nvCxnSpPr>
        <p:spPr>
          <a:xfrm rot="5400000">
            <a:off x="2967639" y="4400953"/>
            <a:ext cx="848433" cy="6640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347864" y="2492896"/>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战略性人才规划</a:t>
            </a:r>
            <a:endParaRPr lang="zh-CN" altLang="en-US" sz="1200" dirty="0">
              <a:solidFill>
                <a:schemeClr val="tx1"/>
              </a:solidFill>
            </a:endParaRPr>
          </a:p>
        </p:txBody>
      </p:sp>
      <p:sp>
        <p:nvSpPr>
          <p:cNvPr id="26" name="矩形 25"/>
          <p:cNvSpPr/>
          <p:nvPr/>
        </p:nvSpPr>
        <p:spPr>
          <a:xfrm>
            <a:off x="4355976" y="2420888"/>
            <a:ext cx="8640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人员甄选与调配</a:t>
            </a:r>
            <a:endParaRPr lang="zh-CN" altLang="en-US" sz="1200" dirty="0">
              <a:solidFill>
                <a:schemeClr val="tx1"/>
              </a:solidFill>
            </a:endParaRPr>
          </a:p>
        </p:txBody>
      </p:sp>
      <p:sp>
        <p:nvSpPr>
          <p:cNvPr id="27" name="矩形 26"/>
          <p:cNvSpPr/>
          <p:nvPr/>
        </p:nvSpPr>
        <p:spPr>
          <a:xfrm>
            <a:off x="5148064" y="3212976"/>
            <a:ext cx="86409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继任者计划</a:t>
            </a:r>
            <a:endParaRPr lang="zh-CN" altLang="en-US" sz="1200" dirty="0">
              <a:solidFill>
                <a:schemeClr val="tx1"/>
              </a:solidFill>
            </a:endParaRPr>
          </a:p>
        </p:txBody>
      </p:sp>
      <p:sp>
        <p:nvSpPr>
          <p:cNvPr id="28" name="矩形 27"/>
          <p:cNvSpPr/>
          <p:nvPr/>
        </p:nvSpPr>
        <p:spPr>
          <a:xfrm>
            <a:off x="5220072" y="4005064"/>
            <a:ext cx="86409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核心人才管理</a:t>
            </a:r>
            <a:endParaRPr lang="zh-CN" altLang="en-US" sz="1200" dirty="0">
              <a:solidFill>
                <a:schemeClr val="tx1"/>
              </a:solidFill>
            </a:endParaRPr>
          </a:p>
        </p:txBody>
      </p:sp>
      <p:sp>
        <p:nvSpPr>
          <p:cNvPr id="29" name="矩形 28"/>
          <p:cNvSpPr/>
          <p:nvPr/>
        </p:nvSpPr>
        <p:spPr>
          <a:xfrm>
            <a:off x="4355976" y="4869160"/>
            <a:ext cx="108012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培训开发</a:t>
            </a:r>
            <a:endParaRPr lang="zh-CN" altLang="en-US" sz="1200" dirty="0">
              <a:solidFill>
                <a:schemeClr val="tx1"/>
              </a:solidFill>
            </a:endParaRPr>
          </a:p>
        </p:txBody>
      </p:sp>
      <p:sp>
        <p:nvSpPr>
          <p:cNvPr id="30" name="矩形 29"/>
          <p:cNvSpPr/>
          <p:nvPr/>
        </p:nvSpPr>
        <p:spPr>
          <a:xfrm>
            <a:off x="3347864" y="4797152"/>
            <a:ext cx="86409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薪酬管理</a:t>
            </a:r>
            <a:endParaRPr lang="zh-CN" altLang="en-US" sz="1200" dirty="0">
              <a:solidFill>
                <a:schemeClr val="tx1"/>
              </a:solidFill>
            </a:endParaRPr>
          </a:p>
        </p:txBody>
      </p:sp>
      <p:sp>
        <p:nvSpPr>
          <p:cNvPr id="31" name="矩形 30"/>
          <p:cNvSpPr/>
          <p:nvPr/>
        </p:nvSpPr>
        <p:spPr>
          <a:xfrm>
            <a:off x="2555776" y="4077072"/>
            <a:ext cx="1008112"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绩效管理</a:t>
            </a:r>
            <a:endParaRPr lang="zh-CN" altLang="en-US" sz="1200" dirty="0">
              <a:solidFill>
                <a:schemeClr val="tx1"/>
              </a:solidFill>
            </a:endParaRPr>
          </a:p>
        </p:txBody>
      </p:sp>
      <p:sp>
        <p:nvSpPr>
          <p:cNvPr id="32" name="矩形 31"/>
          <p:cNvSpPr/>
          <p:nvPr/>
        </p:nvSpPr>
        <p:spPr>
          <a:xfrm>
            <a:off x="2627784" y="3212976"/>
            <a:ext cx="8640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企业并购与重组</a:t>
            </a:r>
            <a:endParaRPr lang="zh-CN" altLang="en-US" sz="1200" dirty="0">
              <a:solidFill>
                <a:schemeClr val="tx1"/>
              </a:solidFill>
            </a:endParaRPr>
          </a:p>
        </p:txBody>
      </p:sp>
      <p:sp>
        <p:nvSpPr>
          <p:cNvPr id="33" name="上箭头标注 32"/>
          <p:cNvSpPr/>
          <p:nvPr/>
        </p:nvSpPr>
        <p:spPr>
          <a:xfrm>
            <a:off x="899592" y="5661248"/>
            <a:ext cx="7128792" cy="936104"/>
          </a:xfrm>
          <a:prstGeom prst="upArrow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在关键岗位上的优秀员工能够且愿意参与到企业的战略实施过程中，推动变革，帮助企业赢得持续性的竞争优势</a:t>
            </a:r>
            <a:endParaRPr lang="zh-CN" altLang="en-US"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r>
              <a:rPr lang="zh-CN" altLang="en-US" sz="2400" dirty="0" smtClean="0"/>
              <a:t>员工素质模型与企业人力资源其他业务板块的对接关系</a:t>
            </a:r>
            <a:endParaRPr lang="zh-CN" altLang="en-US" sz="2400" dirty="0"/>
          </a:p>
        </p:txBody>
      </p:sp>
      <p:sp>
        <p:nvSpPr>
          <p:cNvPr id="3" name="内容占位符 2"/>
          <p:cNvSpPr>
            <a:spLocks noGrp="1"/>
          </p:cNvSpPr>
          <p:nvPr>
            <p:ph idx="1"/>
          </p:nvPr>
        </p:nvSpPr>
        <p:spPr/>
        <p:txBody>
          <a:bodyPr/>
          <a:lstStyle/>
          <a:p>
            <a:endParaRPr lang="zh-CN" altLang="en-US" dirty="0"/>
          </a:p>
        </p:txBody>
      </p:sp>
      <p:sp>
        <p:nvSpPr>
          <p:cNvPr id="4" name="下箭头标注 3"/>
          <p:cNvSpPr/>
          <p:nvPr/>
        </p:nvSpPr>
        <p:spPr>
          <a:xfrm>
            <a:off x="3563888" y="836712"/>
            <a:ext cx="1224136" cy="576064"/>
          </a:xfrm>
          <a:prstGeom prst="downArrow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a:t>
            </a:r>
            <a:endParaRPr lang="zh-CN" altLang="en-US" dirty="0">
              <a:solidFill>
                <a:schemeClr val="tx1"/>
              </a:solidFill>
            </a:endParaRPr>
          </a:p>
        </p:txBody>
      </p:sp>
      <p:sp>
        <p:nvSpPr>
          <p:cNvPr id="5" name="矩形 4"/>
          <p:cNvSpPr/>
          <p:nvPr/>
        </p:nvSpPr>
        <p:spPr>
          <a:xfrm>
            <a:off x="3635896" y="1484784"/>
            <a:ext cx="1152128" cy="360040"/>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组织</a:t>
            </a:r>
            <a:endParaRPr lang="zh-CN" altLang="en-US" dirty="0">
              <a:solidFill>
                <a:schemeClr val="tx1"/>
              </a:solidFill>
            </a:endParaRPr>
          </a:p>
        </p:txBody>
      </p:sp>
      <p:sp>
        <p:nvSpPr>
          <p:cNvPr id="6" name="五边形 5"/>
          <p:cNvSpPr/>
          <p:nvPr/>
        </p:nvSpPr>
        <p:spPr>
          <a:xfrm>
            <a:off x="755576" y="2132856"/>
            <a:ext cx="1368152" cy="5040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a:t>
            </a:r>
            <a:endParaRPr lang="en-US" altLang="zh-CN" dirty="0" smtClean="0">
              <a:solidFill>
                <a:schemeClr val="tx1"/>
              </a:solidFill>
            </a:endParaRPr>
          </a:p>
          <a:p>
            <a:pPr algn="ctr"/>
            <a:r>
              <a:rPr lang="zh-CN" altLang="en-US" dirty="0" smtClean="0">
                <a:solidFill>
                  <a:schemeClr val="tx1"/>
                </a:solidFill>
              </a:rPr>
              <a:t>素质评价</a:t>
            </a:r>
            <a:endParaRPr lang="zh-CN" altLang="en-US" dirty="0">
              <a:solidFill>
                <a:schemeClr val="tx1"/>
              </a:solidFill>
            </a:endParaRPr>
          </a:p>
        </p:txBody>
      </p:sp>
      <p:sp>
        <p:nvSpPr>
          <p:cNvPr id="7" name="五边形 6"/>
          <p:cNvSpPr/>
          <p:nvPr/>
        </p:nvSpPr>
        <p:spPr>
          <a:xfrm>
            <a:off x="6300192" y="2204864"/>
            <a:ext cx="1368152"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职业化</a:t>
            </a:r>
            <a:endParaRPr lang="en-US" altLang="zh-CN" dirty="0" smtClean="0">
              <a:solidFill>
                <a:schemeClr val="tx1"/>
              </a:solidFill>
            </a:endParaRPr>
          </a:p>
          <a:p>
            <a:pPr algn="ctr"/>
            <a:r>
              <a:rPr lang="zh-CN" altLang="en-US" dirty="0" smtClean="0">
                <a:solidFill>
                  <a:schemeClr val="tx1"/>
                </a:solidFill>
              </a:rPr>
              <a:t>行为管理</a:t>
            </a:r>
            <a:endParaRPr lang="zh-CN" altLang="en-US" dirty="0">
              <a:solidFill>
                <a:schemeClr val="tx1"/>
              </a:solidFill>
            </a:endParaRPr>
          </a:p>
        </p:txBody>
      </p:sp>
      <p:sp>
        <p:nvSpPr>
          <p:cNvPr id="8" name="五边形 7"/>
          <p:cNvSpPr/>
          <p:nvPr/>
        </p:nvSpPr>
        <p:spPr>
          <a:xfrm>
            <a:off x="3059832" y="3068960"/>
            <a:ext cx="1656184"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绩效管理</a:t>
            </a:r>
            <a:endParaRPr lang="zh-CN" altLang="en-US" dirty="0">
              <a:solidFill>
                <a:schemeClr val="tx1"/>
              </a:solidFill>
            </a:endParaRPr>
          </a:p>
        </p:txBody>
      </p:sp>
      <p:sp>
        <p:nvSpPr>
          <p:cNvPr id="9" name="五边形 8"/>
          <p:cNvSpPr/>
          <p:nvPr/>
        </p:nvSpPr>
        <p:spPr>
          <a:xfrm>
            <a:off x="1403648" y="4869160"/>
            <a:ext cx="1512168" cy="5040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培训开发</a:t>
            </a:r>
            <a:endParaRPr lang="zh-CN" altLang="en-US" dirty="0">
              <a:solidFill>
                <a:schemeClr val="tx1"/>
              </a:solidFill>
            </a:endParaRPr>
          </a:p>
        </p:txBody>
      </p:sp>
      <p:sp>
        <p:nvSpPr>
          <p:cNvPr id="10" name="五边形 9"/>
          <p:cNvSpPr/>
          <p:nvPr/>
        </p:nvSpPr>
        <p:spPr>
          <a:xfrm>
            <a:off x="6948264" y="4293096"/>
            <a:ext cx="1440160" cy="5040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薪酬管理</a:t>
            </a:r>
            <a:endParaRPr lang="zh-CN" altLang="en-US" dirty="0">
              <a:solidFill>
                <a:schemeClr val="tx1"/>
              </a:solidFill>
            </a:endParaRPr>
          </a:p>
        </p:txBody>
      </p:sp>
      <p:sp>
        <p:nvSpPr>
          <p:cNvPr id="11" name="椭圆 10"/>
          <p:cNvSpPr/>
          <p:nvPr/>
        </p:nvSpPr>
        <p:spPr>
          <a:xfrm>
            <a:off x="3347864" y="4797152"/>
            <a:ext cx="1656184"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培训计划</a:t>
            </a:r>
            <a:endParaRPr lang="zh-CN" altLang="en-US" dirty="0">
              <a:solidFill>
                <a:schemeClr val="tx1"/>
              </a:solidFill>
            </a:endParaRPr>
          </a:p>
        </p:txBody>
      </p:sp>
      <p:sp>
        <p:nvSpPr>
          <p:cNvPr id="12" name="椭圆 11"/>
          <p:cNvSpPr/>
          <p:nvPr/>
        </p:nvSpPr>
        <p:spPr>
          <a:xfrm>
            <a:off x="1907704" y="6021288"/>
            <a:ext cx="1728192"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评估反馈</a:t>
            </a:r>
            <a:endParaRPr lang="zh-CN" altLang="en-US" dirty="0">
              <a:solidFill>
                <a:schemeClr val="tx1"/>
              </a:solidFill>
            </a:endParaRPr>
          </a:p>
        </p:txBody>
      </p:sp>
      <p:sp>
        <p:nvSpPr>
          <p:cNvPr id="13" name="椭圆 12"/>
          <p:cNvSpPr/>
          <p:nvPr/>
        </p:nvSpPr>
        <p:spPr>
          <a:xfrm>
            <a:off x="4716016" y="6021288"/>
            <a:ext cx="1800200"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组织实施</a:t>
            </a:r>
            <a:endParaRPr lang="zh-CN" altLang="en-US" dirty="0">
              <a:solidFill>
                <a:schemeClr val="tx1"/>
              </a:solidFill>
            </a:endParaRPr>
          </a:p>
        </p:txBody>
      </p:sp>
      <p:sp>
        <p:nvSpPr>
          <p:cNvPr id="14" name="矩形 13"/>
          <p:cNvSpPr/>
          <p:nvPr/>
        </p:nvSpPr>
        <p:spPr>
          <a:xfrm>
            <a:off x="1259632" y="2708920"/>
            <a:ext cx="1080120"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高绩效的素质模型</a:t>
            </a:r>
            <a:endParaRPr lang="zh-CN" altLang="en-US" sz="1600" dirty="0">
              <a:solidFill>
                <a:schemeClr val="tx1"/>
              </a:solidFill>
            </a:endParaRPr>
          </a:p>
        </p:txBody>
      </p:sp>
      <p:sp>
        <p:nvSpPr>
          <p:cNvPr id="15" name="矩形 14"/>
          <p:cNvSpPr/>
          <p:nvPr/>
        </p:nvSpPr>
        <p:spPr>
          <a:xfrm>
            <a:off x="6804248" y="2852936"/>
            <a:ext cx="1080120"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职业化</a:t>
            </a:r>
            <a:endParaRPr lang="en-US" altLang="zh-CN" sz="1600" dirty="0" smtClean="0">
              <a:solidFill>
                <a:schemeClr val="tx1"/>
              </a:solidFill>
            </a:endParaRPr>
          </a:p>
          <a:p>
            <a:pPr algn="ctr"/>
            <a:r>
              <a:rPr lang="zh-CN" altLang="en-US" sz="1600" dirty="0" smtClean="0">
                <a:solidFill>
                  <a:schemeClr val="tx1"/>
                </a:solidFill>
              </a:rPr>
              <a:t>行为管理</a:t>
            </a:r>
            <a:endParaRPr lang="zh-CN" altLang="en-US" sz="1600" dirty="0">
              <a:solidFill>
                <a:schemeClr val="tx1"/>
              </a:solidFill>
            </a:endParaRPr>
          </a:p>
        </p:txBody>
      </p:sp>
      <p:sp>
        <p:nvSpPr>
          <p:cNvPr id="16" name="矩形 15"/>
          <p:cNvSpPr/>
          <p:nvPr/>
        </p:nvSpPr>
        <p:spPr>
          <a:xfrm>
            <a:off x="3563888" y="3717032"/>
            <a:ext cx="136815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部门</a:t>
            </a:r>
            <a:r>
              <a:rPr lang="en-US" altLang="zh-CN" sz="1600" dirty="0" smtClean="0">
                <a:solidFill>
                  <a:schemeClr val="tx1"/>
                </a:solidFill>
              </a:rPr>
              <a:t>KPI</a:t>
            </a:r>
            <a:r>
              <a:rPr lang="zh-CN" altLang="en-US" sz="1600" dirty="0" smtClean="0">
                <a:solidFill>
                  <a:schemeClr val="tx1"/>
                </a:solidFill>
              </a:rPr>
              <a:t>体系</a:t>
            </a:r>
            <a:endParaRPr lang="en-US" altLang="zh-CN" sz="1600" dirty="0" smtClean="0">
              <a:solidFill>
                <a:schemeClr val="tx1"/>
              </a:solidFill>
            </a:endParaRPr>
          </a:p>
          <a:p>
            <a:pPr algn="ctr"/>
            <a:r>
              <a:rPr lang="zh-CN" altLang="en-US" sz="1600" dirty="0" smtClean="0">
                <a:solidFill>
                  <a:schemeClr val="tx1"/>
                </a:solidFill>
              </a:rPr>
              <a:t>员工</a:t>
            </a:r>
            <a:r>
              <a:rPr lang="en-US" altLang="zh-CN" sz="1600" dirty="0" smtClean="0">
                <a:solidFill>
                  <a:schemeClr val="tx1"/>
                </a:solidFill>
              </a:rPr>
              <a:t>KPI</a:t>
            </a:r>
            <a:r>
              <a:rPr lang="zh-CN" altLang="en-US" sz="1600" dirty="0" smtClean="0">
                <a:solidFill>
                  <a:schemeClr val="tx1"/>
                </a:solidFill>
              </a:rPr>
              <a:t>体系</a:t>
            </a:r>
            <a:endParaRPr lang="zh-CN" altLang="en-US" sz="1600" dirty="0">
              <a:solidFill>
                <a:schemeClr val="tx1"/>
              </a:solidFill>
            </a:endParaRPr>
          </a:p>
        </p:txBody>
      </p:sp>
      <p:sp>
        <p:nvSpPr>
          <p:cNvPr id="17" name="矩形 16"/>
          <p:cNvSpPr/>
          <p:nvPr/>
        </p:nvSpPr>
        <p:spPr>
          <a:xfrm>
            <a:off x="7308304" y="4941168"/>
            <a:ext cx="158417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薪酬制度</a:t>
            </a:r>
            <a:endParaRPr lang="en-US" altLang="zh-CN" sz="1600" dirty="0" smtClean="0">
              <a:solidFill>
                <a:schemeClr val="tx1"/>
              </a:solidFill>
            </a:endParaRPr>
          </a:p>
          <a:p>
            <a:r>
              <a:rPr lang="zh-CN" altLang="en-US" sz="1600" dirty="0" smtClean="0">
                <a:solidFill>
                  <a:schemeClr val="tx1"/>
                </a:solidFill>
              </a:rPr>
              <a:t>比例关系确定</a:t>
            </a:r>
            <a:endParaRPr lang="zh-CN" altLang="en-US" sz="1600" dirty="0">
              <a:solidFill>
                <a:schemeClr val="tx1"/>
              </a:solidFill>
            </a:endParaRPr>
          </a:p>
        </p:txBody>
      </p:sp>
      <p:sp>
        <p:nvSpPr>
          <p:cNvPr id="18" name="圆角矩形 17"/>
          <p:cNvSpPr/>
          <p:nvPr/>
        </p:nvSpPr>
        <p:spPr>
          <a:xfrm>
            <a:off x="3707904" y="5517232"/>
            <a:ext cx="936104"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课程体系</a:t>
            </a:r>
            <a:endParaRPr lang="en-US" altLang="zh-CN" sz="1200" dirty="0" smtClean="0">
              <a:solidFill>
                <a:schemeClr val="tx1"/>
              </a:solidFill>
            </a:endParaRPr>
          </a:p>
          <a:p>
            <a:pPr algn="ctr"/>
            <a:r>
              <a:rPr lang="zh-CN" altLang="en-US" sz="1200" dirty="0" smtClean="0">
                <a:solidFill>
                  <a:schemeClr val="tx1"/>
                </a:solidFill>
              </a:rPr>
              <a:t>讲师队伍</a:t>
            </a:r>
            <a:endParaRPr lang="en-US" altLang="zh-CN" sz="1200" dirty="0" smtClean="0">
              <a:solidFill>
                <a:schemeClr val="tx1"/>
              </a:solidFill>
            </a:endParaRPr>
          </a:p>
          <a:p>
            <a:pPr algn="ctr"/>
            <a:r>
              <a:rPr lang="zh-CN" altLang="en-US" sz="1200" dirty="0" smtClean="0">
                <a:solidFill>
                  <a:schemeClr val="tx1"/>
                </a:solidFill>
              </a:rPr>
              <a:t>教材体系</a:t>
            </a:r>
            <a:endParaRPr lang="zh-CN" altLang="en-US" sz="1200" dirty="0">
              <a:solidFill>
                <a:schemeClr val="tx1"/>
              </a:solidFill>
            </a:endParaRPr>
          </a:p>
        </p:txBody>
      </p:sp>
      <p:sp>
        <p:nvSpPr>
          <p:cNvPr id="19" name="矩形 18"/>
          <p:cNvSpPr/>
          <p:nvPr/>
        </p:nvSpPr>
        <p:spPr>
          <a:xfrm>
            <a:off x="539552" y="1844824"/>
            <a:ext cx="1944216" cy="15121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6156176" y="2060848"/>
            <a:ext cx="2088232"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915816" y="2852936"/>
            <a:ext cx="2376264"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1259632" y="4769768"/>
            <a:ext cx="5400600" cy="20882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6732240" y="4005064"/>
            <a:ext cx="2232248" cy="1800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箭头连接符 25"/>
          <p:cNvCxnSpPr/>
          <p:nvPr/>
        </p:nvCxnSpPr>
        <p:spPr>
          <a:xfrm rot="10800000" flipV="1">
            <a:off x="2555776" y="1844824"/>
            <a:ext cx="108012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4788024" y="1844824"/>
            <a:ext cx="1224136"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35896" y="1988840"/>
            <a:ext cx="122413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基础</a:t>
            </a:r>
            <a:endParaRPr lang="zh-CN" altLang="en-US" dirty="0">
              <a:solidFill>
                <a:schemeClr val="tx1"/>
              </a:solidFill>
            </a:endParaRPr>
          </a:p>
        </p:txBody>
      </p:sp>
      <p:cxnSp>
        <p:nvCxnSpPr>
          <p:cNvPr id="31" name="直接箭头连接符 30"/>
          <p:cNvCxnSpPr/>
          <p:nvPr/>
        </p:nvCxnSpPr>
        <p:spPr>
          <a:xfrm>
            <a:off x="1763688" y="3356992"/>
            <a:ext cx="108012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0" y="3501008"/>
            <a:ext cx="1979712"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产生绩效的能力依据</a:t>
            </a:r>
            <a:endParaRPr lang="zh-CN" altLang="en-US" sz="1400" dirty="0">
              <a:solidFill>
                <a:schemeClr val="tx1"/>
              </a:solidFill>
            </a:endParaRPr>
          </a:p>
        </p:txBody>
      </p:sp>
      <p:cxnSp>
        <p:nvCxnSpPr>
          <p:cNvPr id="34" name="直接箭头连接符 33"/>
          <p:cNvCxnSpPr/>
          <p:nvPr/>
        </p:nvCxnSpPr>
        <p:spPr>
          <a:xfrm rot="10800000">
            <a:off x="5436096" y="3501008"/>
            <a:ext cx="7200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580112" y="3573016"/>
            <a:ext cx="18722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产生绩效的行为依据</a:t>
            </a:r>
            <a:endParaRPr lang="zh-CN" altLang="en-US" sz="1400" dirty="0">
              <a:solidFill>
                <a:schemeClr val="tx1"/>
              </a:solidFill>
            </a:endParaRPr>
          </a:p>
        </p:txBody>
      </p:sp>
      <p:sp>
        <p:nvSpPr>
          <p:cNvPr id="38" name="矩形 37"/>
          <p:cNvSpPr/>
          <p:nvPr/>
        </p:nvSpPr>
        <p:spPr>
          <a:xfrm>
            <a:off x="539552" y="4077072"/>
            <a:ext cx="151216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确定培训需求</a:t>
            </a:r>
            <a:endParaRPr lang="zh-CN" altLang="en-US" sz="1400" dirty="0">
              <a:solidFill>
                <a:schemeClr val="tx1"/>
              </a:solidFill>
            </a:endParaRPr>
          </a:p>
        </p:txBody>
      </p:sp>
      <p:cxnSp>
        <p:nvCxnSpPr>
          <p:cNvPr id="40" name="直接箭头连接符 39"/>
          <p:cNvCxnSpPr/>
          <p:nvPr/>
        </p:nvCxnSpPr>
        <p:spPr>
          <a:xfrm>
            <a:off x="5292080" y="4005064"/>
            <a:ext cx="13681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292080" y="4077072"/>
            <a:ext cx="1440160"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绩效变动的依据</a:t>
            </a:r>
            <a:endParaRPr lang="zh-CN" altLang="en-US" sz="1400" dirty="0">
              <a:solidFill>
                <a:schemeClr val="tx1"/>
              </a:solidFill>
            </a:endParaRPr>
          </a:p>
        </p:txBody>
      </p:sp>
      <p:cxnSp>
        <p:nvCxnSpPr>
          <p:cNvPr id="43" name="直接箭头连接符 42"/>
          <p:cNvCxnSpPr/>
          <p:nvPr/>
        </p:nvCxnSpPr>
        <p:spPr>
          <a:xfrm rot="10800000" flipV="1">
            <a:off x="2051720" y="4149080"/>
            <a:ext cx="79208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rot="5400000" flipH="1" flipV="1">
            <a:off x="2987824" y="4509120"/>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3275856" y="4365104"/>
            <a:ext cx="1944216"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绩效改进的源泉</a:t>
            </a:r>
            <a:endParaRPr lang="zh-CN" altLang="en-US" sz="1400" dirty="0">
              <a:solidFill>
                <a:schemeClr val="tx1"/>
              </a:solidFill>
            </a:endParaRPr>
          </a:p>
        </p:txBody>
      </p:sp>
      <p:cxnSp>
        <p:nvCxnSpPr>
          <p:cNvPr id="48" name="直接箭头连接符 47"/>
          <p:cNvCxnSpPr/>
          <p:nvPr/>
        </p:nvCxnSpPr>
        <p:spPr>
          <a:xfrm rot="10800000">
            <a:off x="8244408" y="2564904"/>
            <a:ext cx="89959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7343800" y="4365104"/>
            <a:ext cx="360040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rot="10800000">
            <a:off x="6732240" y="6165304"/>
            <a:ext cx="2411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6876256" y="6237312"/>
            <a:ext cx="1944216" cy="620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依据标准开发</a:t>
            </a:r>
            <a:endParaRPr lang="en-US" altLang="zh-CN" sz="1200" dirty="0" smtClean="0">
              <a:solidFill>
                <a:schemeClr val="tx1"/>
              </a:solidFill>
            </a:endParaRPr>
          </a:p>
          <a:p>
            <a:pPr algn="ctr"/>
            <a:r>
              <a:rPr lang="zh-CN" altLang="en-US" sz="1200" dirty="0" smtClean="0">
                <a:solidFill>
                  <a:schemeClr val="tx1"/>
                </a:solidFill>
              </a:rPr>
              <a:t>课程体系</a:t>
            </a:r>
            <a:endParaRPr lang="en-US" altLang="zh-CN" sz="1200" dirty="0" smtClean="0">
              <a:solidFill>
                <a:schemeClr val="tx1"/>
              </a:solidFill>
            </a:endParaRPr>
          </a:p>
          <a:p>
            <a:pPr algn="ctr"/>
            <a:r>
              <a:rPr lang="zh-CN" altLang="en-US" sz="1200" dirty="0" smtClean="0">
                <a:solidFill>
                  <a:schemeClr val="tx1"/>
                </a:solidFill>
              </a:rPr>
              <a:t>依据行为评估结果确定培训需求</a:t>
            </a:r>
            <a:endParaRPr lang="zh-CN" altLang="en-US" sz="1200" dirty="0">
              <a:solidFill>
                <a:schemeClr val="tx1"/>
              </a:solidFill>
            </a:endParaRPr>
          </a:p>
        </p:txBody>
      </p:sp>
      <p:cxnSp>
        <p:nvCxnSpPr>
          <p:cNvPr id="59" name="直接箭头连接符 58"/>
          <p:cNvCxnSpPr/>
          <p:nvPr/>
        </p:nvCxnSpPr>
        <p:spPr>
          <a:xfrm>
            <a:off x="0" y="2204864"/>
            <a:ext cx="5395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1728192" y="3933056"/>
            <a:ext cx="3456384"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a:off x="0" y="5661248"/>
            <a:ext cx="11876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0" y="5733256"/>
            <a:ext cx="1187624"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依据员工素质模型开发课程体系，依据素质评价结果确定培训需求</a:t>
            </a:r>
            <a:endParaRPr lang="zh-CN" altLang="en-US" sz="1200" dirty="0">
              <a:solidFill>
                <a:schemeClr val="tx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企业人力资源管理系统轮状模型</a:t>
            </a:r>
            <a:endParaRPr lang="zh-CN" altLang="en-US" sz="3200" b="1" dirty="0"/>
          </a:p>
        </p:txBody>
      </p:sp>
      <p:sp>
        <p:nvSpPr>
          <p:cNvPr id="3" name="内容占位符 2"/>
          <p:cNvSpPr>
            <a:spLocks noGrp="1"/>
          </p:cNvSpPr>
          <p:nvPr>
            <p:ph idx="1"/>
          </p:nvPr>
        </p:nvSpPr>
        <p:spPr/>
        <p:txBody>
          <a:bodyPr/>
          <a:lstStyle/>
          <a:p>
            <a:pPr>
              <a:buNone/>
            </a:pPr>
            <a:endParaRPr lang="zh-CN" altLang="en-US" dirty="0"/>
          </a:p>
        </p:txBody>
      </p:sp>
      <p:sp>
        <p:nvSpPr>
          <p:cNvPr id="18" name="Freeform 11"/>
          <p:cNvSpPr>
            <a:spLocks/>
          </p:cNvSpPr>
          <p:nvPr/>
        </p:nvSpPr>
        <p:spPr bwMode="auto">
          <a:xfrm>
            <a:off x="2987824" y="2348880"/>
            <a:ext cx="2911475" cy="2909888"/>
          </a:xfrm>
          <a:custGeom>
            <a:avLst/>
            <a:gdLst/>
            <a:ahLst/>
            <a:cxnLst>
              <a:cxn ang="0">
                <a:pos x="0" y="916"/>
              </a:cxn>
              <a:cxn ang="0">
                <a:pos x="916" y="0"/>
              </a:cxn>
              <a:cxn ang="0">
                <a:pos x="916" y="0"/>
              </a:cxn>
              <a:cxn ang="0">
                <a:pos x="1833" y="916"/>
              </a:cxn>
              <a:cxn ang="0">
                <a:pos x="1833" y="916"/>
              </a:cxn>
              <a:cxn ang="0">
                <a:pos x="916" y="1832"/>
              </a:cxn>
              <a:cxn ang="0">
                <a:pos x="916" y="1832"/>
              </a:cxn>
              <a:cxn ang="0">
                <a:pos x="0" y="916"/>
              </a:cxn>
              <a:cxn ang="0">
                <a:pos x="0" y="916"/>
              </a:cxn>
            </a:cxnLst>
            <a:rect l="0" t="0" r="r" b="b"/>
            <a:pathLst>
              <a:path w="1834" h="1833">
                <a:moveTo>
                  <a:pt x="0" y="916"/>
                </a:moveTo>
                <a:lnTo>
                  <a:pt x="916" y="0"/>
                </a:lnTo>
                <a:lnTo>
                  <a:pt x="1833" y="916"/>
                </a:lnTo>
                <a:lnTo>
                  <a:pt x="916" y="1832"/>
                </a:lnTo>
                <a:lnTo>
                  <a:pt x="0" y="916"/>
                </a:lnTo>
                <a:close/>
              </a:path>
            </a:pathLst>
          </a:cu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6350" cap="flat">
            <a:noFill/>
            <a:prstDash val="solid"/>
            <a:round/>
            <a:headEnd/>
            <a:tailEnd/>
          </a:ln>
          <a:effectLst/>
        </p:spPr>
        <p:txBody>
          <a:bodyPr wrap="none" anchor="ctr">
            <a:spAutoFit/>
          </a:bodyPr>
          <a:lstStyle/>
          <a:p>
            <a:endParaRPr lang="zh-CN" altLang="en-US"/>
          </a:p>
        </p:txBody>
      </p:sp>
      <p:sp>
        <p:nvSpPr>
          <p:cNvPr id="19" name="Freeform 12"/>
          <p:cNvSpPr>
            <a:spLocks/>
          </p:cNvSpPr>
          <p:nvPr/>
        </p:nvSpPr>
        <p:spPr bwMode="auto">
          <a:xfrm>
            <a:off x="4621362" y="2490168"/>
            <a:ext cx="1166812" cy="1165225"/>
          </a:xfrm>
          <a:custGeom>
            <a:avLst/>
            <a:gdLst/>
            <a:ahLst/>
            <a:cxnLst>
              <a:cxn ang="0">
                <a:pos x="0" y="488"/>
              </a:cxn>
              <a:cxn ang="0">
                <a:pos x="408" y="81"/>
              </a:cxn>
              <a:cxn ang="0">
                <a:pos x="326" y="0"/>
              </a:cxn>
              <a:cxn ang="0">
                <a:pos x="734" y="0"/>
              </a:cxn>
              <a:cxn ang="0">
                <a:pos x="734" y="407"/>
              </a:cxn>
              <a:cxn ang="0">
                <a:pos x="652" y="326"/>
              </a:cxn>
              <a:cxn ang="0">
                <a:pos x="245" y="733"/>
              </a:cxn>
              <a:cxn ang="0">
                <a:pos x="245" y="733"/>
              </a:cxn>
              <a:cxn ang="0">
                <a:pos x="123" y="611"/>
              </a:cxn>
              <a:cxn ang="0">
                <a:pos x="0" y="488"/>
              </a:cxn>
              <a:cxn ang="0">
                <a:pos x="0" y="488"/>
              </a:cxn>
            </a:cxnLst>
            <a:rect l="0" t="0" r="r" b="b"/>
            <a:pathLst>
              <a:path w="735" h="734">
                <a:moveTo>
                  <a:pt x="0" y="488"/>
                </a:moveTo>
                <a:lnTo>
                  <a:pt x="408" y="81"/>
                </a:lnTo>
                <a:lnTo>
                  <a:pt x="326" y="0"/>
                </a:lnTo>
                <a:lnTo>
                  <a:pt x="734" y="0"/>
                </a:lnTo>
                <a:lnTo>
                  <a:pt x="734" y="407"/>
                </a:lnTo>
                <a:lnTo>
                  <a:pt x="652" y="326"/>
                </a:lnTo>
                <a:lnTo>
                  <a:pt x="245" y="733"/>
                </a:lnTo>
                <a:lnTo>
                  <a:pt x="123" y="611"/>
                </a:lnTo>
                <a:lnTo>
                  <a:pt x="0" y="488"/>
                </a:lnTo>
                <a:close/>
              </a:path>
            </a:pathLst>
          </a:custGeom>
          <a:gradFill>
            <a:gsLst>
              <a:gs pos="0">
                <a:srgbClr val="5E9EFF"/>
              </a:gs>
              <a:gs pos="39999">
                <a:srgbClr val="85C2FF"/>
              </a:gs>
              <a:gs pos="70000">
                <a:srgbClr val="C4D6EB"/>
              </a:gs>
              <a:gs pos="100000">
                <a:srgbClr val="FFEBFA"/>
              </a:gs>
            </a:gsLst>
            <a:lin ang="5400000" scaled="0"/>
          </a:gradFill>
          <a:ln w="6350" cap="flat">
            <a:solidFill>
              <a:srgbClr val="000000"/>
            </a:solidFill>
            <a:prstDash val="solid"/>
            <a:round/>
            <a:headEnd/>
            <a:tailEnd/>
          </a:ln>
          <a:effectLst>
            <a:outerShdw dist="57150" dir="8100000" algn="ctr" rotWithShape="0">
              <a:srgbClr val="888888">
                <a:alpha val="50000"/>
              </a:srgbClr>
            </a:outerShdw>
          </a:effectLst>
        </p:spPr>
        <p:txBody>
          <a:bodyPr wrap="none" anchor="ctr">
            <a:spAutoFit/>
          </a:bodyPr>
          <a:lstStyle/>
          <a:p>
            <a:endParaRPr lang="zh-CN" altLang="en-US"/>
          </a:p>
        </p:txBody>
      </p:sp>
      <p:sp>
        <p:nvSpPr>
          <p:cNvPr id="20" name="Freeform 13"/>
          <p:cNvSpPr>
            <a:spLocks/>
          </p:cNvSpPr>
          <p:nvPr/>
        </p:nvSpPr>
        <p:spPr bwMode="auto">
          <a:xfrm>
            <a:off x="4621362" y="3947493"/>
            <a:ext cx="1166812" cy="1165225"/>
          </a:xfrm>
          <a:custGeom>
            <a:avLst/>
            <a:gdLst/>
            <a:ahLst/>
            <a:cxnLst>
              <a:cxn ang="0">
                <a:pos x="0" y="245"/>
              </a:cxn>
              <a:cxn ang="0">
                <a:pos x="408" y="652"/>
              </a:cxn>
              <a:cxn ang="0">
                <a:pos x="326" y="733"/>
              </a:cxn>
              <a:cxn ang="0">
                <a:pos x="734" y="733"/>
              </a:cxn>
              <a:cxn ang="0">
                <a:pos x="734" y="326"/>
              </a:cxn>
              <a:cxn ang="0">
                <a:pos x="652" y="408"/>
              </a:cxn>
              <a:cxn ang="0">
                <a:pos x="245" y="0"/>
              </a:cxn>
              <a:cxn ang="0">
                <a:pos x="245" y="0"/>
              </a:cxn>
              <a:cxn ang="0">
                <a:pos x="123" y="122"/>
              </a:cxn>
              <a:cxn ang="0">
                <a:pos x="0" y="245"/>
              </a:cxn>
              <a:cxn ang="0">
                <a:pos x="0" y="245"/>
              </a:cxn>
            </a:cxnLst>
            <a:rect l="0" t="0" r="r" b="b"/>
            <a:pathLst>
              <a:path w="735" h="734">
                <a:moveTo>
                  <a:pt x="0" y="245"/>
                </a:moveTo>
                <a:lnTo>
                  <a:pt x="408" y="652"/>
                </a:lnTo>
                <a:lnTo>
                  <a:pt x="326" y="733"/>
                </a:lnTo>
                <a:lnTo>
                  <a:pt x="734" y="733"/>
                </a:lnTo>
                <a:lnTo>
                  <a:pt x="734" y="326"/>
                </a:lnTo>
                <a:lnTo>
                  <a:pt x="652" y="408"/>
                </a:lnTo>
                <a:lnTo>
                  <a:pt x="245" y="0"/>
                </a:lnTo>
                <a:lnTo>
                  <a:pt x="123" y="122"/>
                </a:lnTo>
                <a:lnTo>
                  <a:pt x="0" y="245"/>
                </a:lnTo>
                <a:close/>
              </a:path>
            </a:pathLst>
          </a:custGeom>
          <a:gradFill>
            <a:gsLst>
              <a:gs pos="0">
                <a:srgbClr val="5E9EFF"/>
              </a:gs>
              <a:gs pos="39999">
                <a:srgbClr val="85C2FF"/>
              </a:gs>
              <a:gs pos="70000">
                <a:srgbClr val="C4D6EB"/>
              </a:gs>
              <a:gs pos="100000">
                <a:srgbClr val="FFEBFA"/>
              </a:gs>
            </a:gsLst>
            <a:lin ang="5400000" scaled="0"/>
          </a:gradFill>
          <a:ln w="6350" cap="flat">
            <a:solidFill>
              <a:srgbClr val="000000"/>
            </a:solidFill>
            <a:prstDash val="solid"/>
            <a:round/>
            <a:headEnd/>
            <a:tailEnd/>
          </a:ln>
          <a:effectLst>
            <a:outerShdw dist="57150" dir="13500000" algn="ctr" rotWithShape="0">
              <a:srgbClr val="888888">
                <a:alpha val="50000"/>
              </a:srgbClr>
            </a:outerShdw>
          </a:effectLst>
        </p:spPr>
        <p:txBody>
          <a:bodyPr wrap="none" anchor="ctr">
            <a:spAutoFit/>
          </a:bodyPr>
          <a:lstStyle/>
          <a:p>
            <a:endParaRPr lang="zh-CN" altLang="en-US"/>
          </a:p>
        </p:txBody>
      </p:sp>
      <p:sp>
        <p:nvSpPr>
          <p:cNvPr id="21" name="Freeform 14"/>
          <p:cNvSpPr>
            <a:spLocks/>
          </p:cNvSpPr>
          <p:nvPr/>
        </p:nvSpPr>
        <p:spPr bwMode="auto">
          <a:xfrm>
            <a:off x="3160862" y="3953843"/>
            <a:ext cx="1165225" cy="1165225"/>
          </a:xfrm>
          <a:custGeom>
            <a:avLst/>
            <a:gdLst/>
            <a:ahLst/>
            <a:cxnLst>
              <a:cxn ang="0">
                <a:pos x="488" y="0"/>
              </a:cxn>
              <a:cxn ang="0">
                <a:pos x="81" y="407"/>
              </a:cxn>
              <a:cxn ang="0">
                <a:pos x="0" y="325"/>
              </a:cxn>
              <a:cxn ang="0">
                <a:pos x="0" y="733"/>
              </a:cxn>
              <a:cxn ang="0">
                <a:pos x="407" y="733"/>
              </a:cxn>
              <a:cxn ang="0">
                <a:pos x="326" y="651"/>
              </a:cxn>
              <a:cxn ang="0">
                <a:pos x="733" y="244"/>
              </a:cxn>
              <a:cxn ang="0">
                <a:pos x="733" y="244"/>
              </a:cxn>
              <a:cxn ang="0">
                <a:pos x="611" y="122"/>
              </a:cxn>
              <a:cxn ang="0">
                <a:pos x="488" y="0"/>
              </a:cxn>
              <a:cxn ang="0">
                <a:pos x="488" y="0"/>
              </a:cxn>
            </a:cxnLst>
            <a:rect l="0" t="0" r="r" b="b"/>
            <a:pathLst>
              <a:path w="734" h="734">
                <a:moveTo>
                  <a:pt x="488" y="0"/>
                </a:moveTo>
                <a:lnTo>
                  <a:pt x="81" y="407"/>
                </a:lnTo>
                <a:lnTo>
                  <a:pt x="0" y="325"/>
                </a:lnTo>
                <a:lnTo>
                  <a:pt x="0" y="733"/>
                </a:lnTo>
                <a:lnTo>
                  <a:pt x="407" y="733"/>
                </a:lnTo>
                <a:lnTo>
                  <a:pt x="326" y="651"/>
                </a:lnTo>
                <a:lnTo>
                  <a:pt x="733" y="244"/>
                </a:lnTo>
                <a:lnTo>
                  <a:pt x="611" y="122"/>
                </a:lnTo>
                <a:lnTo>
                  <a:pt x="488" y="0"/>
                </a:lnTo>
                <a:close/>
              </a:path>
            </a:pathLst>
          </a:custGeom>
          <a:gradFill>
            <a:gsLst>
              <a:gs pos="0">
                <a:srgbClr val="5E9EFF"/>
              </a:gs>
              <a:gs pos="39999">
                <a:srgbClr val="85C2FF"/>
              </a:gs>
              <a:gs pos="70000">
                <a:srgbClr val="C4D6EB"/>
              </a:gs>
              <a:gs pos="100000">
                <a:srgbClr val="FFEBFA"/>
              </a:gs>
            </a:gsLst>
            <a:lin ang="5400000" scaled="0"/>
          </a:gradFill>
          <a:ln w="6350" cap="flat">
            <a:solidFill>
              <a:srgbClr val="000000"/>
            </a:solidFill>
            <a:prstDash val="solid"/>
            <a:round/>
            <a:headEnd/>
            <a:tailEnd/>
          </a:ln>
          <a:effectLst>
            <a:outerShdw dist="57150" dir="18900000" algn="ctr" rotWithShape="0">
              <a:srgbClr val="888888">
                <a:alpha val="50000"/>
              </a:srgbClr>
            </a:outerShdw>
          </a:effectLst>
        </p:spPr>
        <p:txBody>
          <a:bodyPr wrap="none" anchor="ctr">
            <a:spAutoFit/>
          </a:bodyPr>
          <a:lstStyle/>
          <a:p>
            <a:endParaRPr lang="zh-CN" altLang="en-US"/>
          </a:p>
        </p:txBody>
      </p:sp>
      <p:sp>
        <p:nvSpPr>
          <p:cNvPr id="22" name="Freeform 15"/>
          <p:cNvSpPr>
            <a:spLocks/>
          </p:cNvSpPr>
          <p:nvPr/>
        </p:nvSpPr>
        <p:spPr bwMode="auto">
          <a:xfrm>
            <a:off x="3160862" y="2483818"/>
            <a:ext cx="1165225" cy="1166812"/>
          </a:xfrm>
          <a:custGeom>
            <a:avLst/>
            <a:gdLst/>
            <a:ahLst/>
            <a:cxnLst>
              <a:cxn ang="0">
                <a:pos x="488" y="734"/>
              </a:cxn>
              <a:cxn ang="0">
                <a:pos x="81" y="326"/>
              </a:cxn>
              <a:cxn ang="0">
                <a:pos x="0" y="408"/>
              </a:cxn>
              <a:cxn ang="0">
                <a:pos x="0" y="0"/>
              </a:cxn>
              <a:cxn ang="0">
                <a:pos x="407" y="0"/>
              </a:cxn>
              <a:cxn ang="0">
                <a:pos x="326" y="82"/>
              </a:cxn>
              <a:cxn ang="0">
                <a:pos x="733" y="489"/>
              </a:cxn>
              <a:cxn ang="0">
                <a:pos x="733" y="489"/>
              </a:cxn>
              <a:cxn ang="0">
                <a:pos x="611" y="611"/>
              </a:cxn>
              <a:cxn ang="0">
                <a:pos x="488" y="734"/>
              </a:cxn>
              <a:cxn ang="0">
                <a:pos x="488" y="734"/>
              </a:cxn>
            </a:cxnLst>
            <a:rect l="0" t="0" r="r" b="b"/>
            <a:pathLst>
              <a:path w="734" h="735">
                <a:moveTo>
                  <a:pt x="488" y="734"/>
                </a:moveTo>
                <a:lnTo>
                  <a:pt x="81" y="326"/>
                </a:lnTo>
                <a:lnTo>
                  <a:pt x="0" y="408"/>
                </a:lnTo>
                <a:lnTo>
                  <a:pt x="0" y="0"/>
                </a:lnTo>
                <a:lnTo>
                  <a:pt x="407" y="0"/>
                </a:lnTo>
                <a:lnTo>
                  <a:pt x="326" y="82"/>
                </a:lnTo>
                <a:lnTo>
                  <a:pt x="733" y="489"/>
                </a:lnTo>
                <a:lnTo>
                  <a:pt x="611" y="611"/>
                </a:lnTo>
                <a:lnTo>
                  <a:pt x="488" y="734"/>
                </a:lnTo>
                <a:close/>
              </a:path>
            </a:pathLst>
          </a:custGeom>
          <a:gradFill>
            <a:gsLst>
              <a:gs pos="0">
                <a:srgbClr val="5E9EFF"/>
              </a:gs>
              <a:gs pos="39999">
                <a:srgbClr val="85C2FF"/>
              </a:gs>
              <a:gs pos="70000">
                <a:srgbClr val="C4D6EB"/>
              </a:gs>
              <a:gs pos="100000">
                <a:srgbClr val="FFEBFA"/>
              </a:gs>
            </a:gsLst>
            <a:lin ang="5400000" scaled="0"/>
          </a:gra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23" name="Text Box 16"/>
          <p:cNvSpPr txBox="1">
            <a:spLocks noChangeArrowheads="1"/>
          </p:cNvSpPr>
          <p:nvPr/>
        </p:nvSpPr>
        <p:spPr bwMode="auto">
          <a:xfrm>
            <a:off x="3779912" y="2132856"/>
            <a:ext cx="1491580" cy="220573"/>
          </a:xfrm>
          <a:prstGeom prst="rect">
            <a:avLst/>
          </a:prstGeom>
          <a:noFill/>
          <a:ln w="6350">
            <a:noFill/>
            <a:miter lim="800000"/>
            <a:headEnd/>
            <a:tailEnd/>
          </a:ln>
          <a:effectLst/>
        </p:spPr>
        <p:txBody>
          <a:bodyPr wrap="square" lIns="45720" rIns="45720">
            <a:spAutoFit/>
          </a:bodyPr>
          <a:lstStyle/>
          <a:p>
            <a:pPr algn="ctr">
              <a:lnSpc>
                <a:spcPts val="1000"/>
              </a:lnSpc>
            </a:pPr>
            <a:r>
              <a:rPr lang="zh-CN" altLang="en-US" sz="1400" b="1" dirty="0" smtClean="0">
                <a:latin typeface="Arial" pitchFamily="34" charset="0"/>
                <a:ea typeface="宋体" pitchFamily="2" charset="-122"/>
                <a:cs typeface="Arial" pitchFamily="34" charset="0"/>
              </a:rPr>
              <a:t>战略性人才规划</a:t>
            </a:r>
            <a:endParaRPr lang="en-US" altLang="zh-CN" sz="1400" b="1" dirty="0">
              <a:latin typeface="Arial" pitchFamily="34" charset="0"/>
              <a:ea typeface="宋体" pitchFamily="2" charset="-122"/>
              <a:cs typeface="Arial" pitchFamily="34" charset="0"/>
            </a:endParaRPr>
          </a:p>
        </p:txBody>
      </p:sp>
      <p:sp>
        <p:nvSpPr>
          <p:cNvPr id="24" name="Text Box 17"/>
          <p:cNvSpPr txBox="1">
            <a:spLocks noChangeArrowheads="1"/>
          </p:cNvSpPr>
          <p:nvPr/>
        </p:nvSpPr>
        <p:spPr bwMode="auto">
          <a:xfrm>
            <a:off x="5845324" y="2202830"/>
            <a:ext cx="1371600" cy="227435"/>
          </a:xfrm>
          <a:prstGeom prst="rect">
            <a:avLst/>
          </a:prstGeom>
          <a:noFill/>
          <a:ln w="6350">
            <a:noFill/>
            <a:miter lim="800000"/>
            <a:headEnd/>
            <a:tailEnd/>
          </a:ln>
          <a:effectLst/>
        </p:spPr>
        <p:txBody>
          <a:bodyPr lIns="45720" rIns="45720">
            <a:spAutoFit/>
          </a:bodyPr>
          <a:lstStyle/>
          <a:p>
            <a:pPr>
              <a:lnSpc>
                <a:spcPts val="1000"/>
              </a:lnSpc>
            </a:pPr>
            <a:r>
              <a:rPr lang="zh-CN" altLang="en-US" sz="1400" b="1" dirty="0" smtClean="0">
                <a:latin typeface="Arial" pitchFamily="34" charset="0"/>
                <a:ea typeface="宋体" pitchFamily="2" charset="-122"/>
                <a:cs typeface="Arial" pitchFamily="34" charset="0"/>
              </a:rPr>
              <a:t>人员甄选与调配</a:t>
            </a:r>
            <a:endParaRPr lang="en-US" altLang="zh-CN" sz="1400" b="1" dirty="0">
              <a:latin typeface="Arial" pitchFamily="34" charset="0"/>
              <a:ea typeface="宋体" pitchFamily="2" charset="-122"/>
              <a:cs typeface="Arial" pitchFamily="34" charset="0"/>
            </a:endParaRPr>
          </a:p>
        </p:txBody>
      </p:sp>
      <p:sp>
        <p:nvSpPr>
          <p:cNvPr id="25" name="Text Box 18"/>
          <p:cNvSpPr txBox="1">
            <a:spLocks noChangeArrowheads="1"/>
          </p:cNvSpPr>
          <p:nvPr/>
        </p:nvSpPr>
        <p:spPr bwMode="auto">
          <a:xfrm>
            <a:off x="5959624" y="3688730"/>
            <a:ext cx="1371600" cy="227435"/>
          </a:xfrm>
          <a:prstGeom prst="rect">
            <a:avLst/>
          </a:prstGeom>
          <a:noFill/>
          <a:ln w="6350">
            <a:noFill/>
            <a:miter lim="800000"/>
            <a:headEnd/>
            <a:tailEnd/>
          </a:ln>
          <a:effectLst/>
        </p:spPr>
        <p:txBody>
          <a:bodyPr lIns="45720" rIns="45720">
            <a:spAutoFit/>
          </a:bodyPr>
          <a:lstStyle/>
          <a:p>
            <a:pPr>
              <a:lnSpc>
                <a:spcPts val="1000"/>
              </a:lnSpc>
            </a:pPr>
            <a:r>
              <a:rPr lang="zh-CN" altLang="en-US" sz="1400" b="1" dirty="0" smtClean="0">
                <a:latin typeface="Arial" pitchFamily="34" charset="0"/>
                <a:ea typeface="宋体" pitchFamily="2" charset="-122"/>
                <a:cs typeface="Arial" pitchFamily="34" charset="0"/>
              </a:rPr>
              <a:t>继任者计划</a:t>
            </a:r>
            <a:endParaRPr lang="en-US" altLang="zh-CN" sz="1400" b="1" dirty="0">
              <a:latin typeface="Arial" pitchFamily="34" charset="0"/>
              <a:ea typeface="宋体" pitchFamily="2" charset="-122"/>
              <a:cs typeface="Arial" pitchFamily="34" charset="0"/>
            </a:endParaRPr>
          </a:p>
        </p:txBody>
      </p:sp>
      <p:sp>
        <p:nvSpPr>
          <p:cNvPr id="26" name="Text Box 19"/>
          <p:cNvSpPr txBox="1">
            <a:spLocks noChangeArrowheads="1"/>
          </p:cNvSpPr>
          <p:nvPr/>
        </p:nvSpPr>
        <p:spPr bwMode="auto">
          <a:xfrm>
            <a:off x="5788174" y="5174630"/>
            <a:ext cx="1371600" cy="227435"/>
          </a:xfrm>
          <a:prstGeom prst="rect">
            <a:avLst/>
          </a:prstGeom>
          <a:noFill/>
          <a:ln w="6350">
            <a:noFill/>
            <a:miter lim="800000"/>
            <a:headEnd/>
            <a:tailEnd/>
          </a:ln>
          <a:effectLst/>
        </p:spPr>
        <p:txBody>
          <a:bodyPr lIns="45720" rIns="45720">
            <a:spAutoFit/>
          </a:bodyPr>
          <a:lstStyle/>
          <a:p>
            <a:pPr>
              <a:lnSpc>
                <a:spcPts val="1000"/>
              </a:lnSpc>
            </a:pPr>
            <a:r>
              <a:rPr lang="zh-CN" altLang="en-US" sz="1400" b="1" dirty="0" smtClean="0">
                <a:latin typeface="Arial" pitchFamily="34" charset="0"/>
                <a:ea typeface="宋体" pitchFamily="2" charset="-122"/>
                <a:cs typeface="Arial" pitchFamily="34" charset="0"/>
              </a:rPr>
              <a:t>核心人才管理</a:t>
            </a:r>
            <a:endParaRPr lang="en-US" altLang="zh-CN" sz="1400" b="1" dirty="0">
              <a:latin typeface="Arial" pitchFamily="34" charset="0"/>
              <a:ea typeface="宋体" pitchFamily="2" charset="-122"/>
              <a:cs typeface="Arial" pitchFamily="34" charset="0"/>
            </a:endParaRPr>
          </a:p>
        </p:txBody>
      </p:sp>
      <p:sp>
        <p:nvSpPr>
          <p:cNvPr id="27" name="Text Box 20"/>
          <p:cNvSpPr txBox="1">
            <a:spLocks noChangeArrowheads="1"/>
          </p:cNvSpPr>
          <p:nvPr/>
        </p:nvSpPr>
        <p:spPr bwMode="auto">
          <a:xfrm>
            <a:off x="4139952" y="5301208"/>
            <a:ext cx="914400" cy="227435"/>
          </a:xfrm>
          <a:prstGeom prst="rect">
            <a:avLst/>
          </a:prstGeom>
          <a:noFill/>
          <a:ln w="6350">
            <a:noFill/>
            <a:miter lim="800000"/>
            <a:headEnd/>
            <a:tailEnd/>
          </a:ln>
          <a:effectLst/>
        </p:spPr>
        <p:txBody>
          <a:bodyPr lIns="45720" rIns="45720">
            <a:spAutoFit/>
          </a:bodyPr>
          <a:lstStyle/>
          <a:p>
            <a:pPr algn="ctr">
              <a:lnSpc>
                <a:spcPts val="1000"/>
              </a:lnSpc>
            </a:pPr>
            <a:r>
              <a:rPr lang="zh-CN" altLang="en-US" sz="1400" b="1" dirty="0" smtClean="0">
                <a:latin typeface="Arial" pitchFamily="34" charset="0"/>
                <a:ea typeface="宋体" pitchFamily="2" charset="-122"/>
                <a:cs typeface="Arial" pitchFamily="34" charset="0"/>
              </a:rPr>
              <a:t>培训开发</a:t>
            </a:r>
            <a:endParaRPr lang="en-US" altLang="zh-CN" sz="1400" b="1" dirty="0">
              <a:latin typeface="Arial" pitchFamily="34" charset="0"/>
              <a:ea typeface="宋体" pitchFamily="2" charset="-122"/>
              <a:cs typeface="Arial" pitchFamily="34" charset="0"/>
            </a:endParaRPr>
          </a:p>
        </p:txBody>
      </p:sp>
      <p:sp>
        <p:nvSpPr>
          <p:cNvPr id="28" name="Text Box 21"/>
          <p:cNvSpPr txBox="1">
            <a:spLocks noChangeArrowheads="1"/>
          </p:cNvSpPr>
          <p:nvPr/>
        </p:nvSpPr>
        <p:spPr bwMode="auto">
          <a:xfrm>
            <a:off x="1787674" y="5174630"/>
            <a:ext cx="1371600" cy="227435"/>
          </a:xfrm>
          <a:prstGeom prst="rect">
            <a:avLst/>
          </a:prstGeom>
          <a:noFill/>
          <a:ln w="6350">
            <a:noFill/>
            <a:miter lim="800000"/>
            <a:headEnd/>
            <a:tailEnd/>
          </a:ln>
          <a:effectLst/>
        </p:spPr>
        <p:txBody>
          <a:bodyPr lIns="45720" rIns="45720">
            <a:spAutoFit/>
          </a:bodyPr>
          <a:lstStyle/>
          <a:p>
            <a:pPr algn="r">
              <a:lnSpc>
                <a:spcPts val="1000"/>
              </a:lnSpc>
            </a:pPr>
            <a:r>
              <a:rPr lang="zh-CN" altLang="en-US" sz="1400" b="1" dirty="0" smtClean="0">
                <a:latin typeface="Arial" pitchFamily="34" charset="0"/>
                <a:ea typeface="宋体" pitchFamily="2" charset="-122"/>
                <a:cs typeface="Arial" pitchFamily="34" charset="0"/>
              </a:rPr>
              <a:t>薪酬管理</a:t>
            </a:r>
            <a:endParaRPr lang="en-US" altLang="zh-CN" sz="1400" b="1" dirty="0">
              <a:latin typeface="Arial" pitchFamily="34" charset="0"/>
              <a:ea typeface="宋体" pitchFamily="2" charset="-122"/>
              <a:cs typeface="Arial" pitchFamily="34" charset="0"/>
            </a:endParaRPr>
          </a:p>
        </p:txBody>
      </p:sp>
      <p:sp>
        <p:nvSpPr>
          <p:cNvPr id="29" name="Text Box 22"/>
          <p:cNvSpPr txBox="1">
            <a:spLocks noChangeArrowheads="1"/>
          </p:cNvSpPr>
          <p:nvPr/>
        </p:nvSpPr>
        <p:spPr bwMode="auto">
          <a:xfrm>
            <a:off x="1559074" y="3688730"/>
            <a:ext cx="1371600" cy="227435"/>
          </a:xfrm>
          <a:prstGeom prst="rect">
            <a:avLst/>
          </a:prstGeom>
          <a:noFill/>
          <a:ln w="6350">
            <a:noFill/>
            <a:miter lim="800000"/>
            <a:headEnd/>
            <a:tailEnd/>
          </a:ln>
          <a:effectLst/>
        </p:spPr>
        <p:txBody>
          <a:bodyPr lIns="45720" rIns="45720">
            <a:spAutoFit/>
          </a:bodyPr>
          <a:lstStyle/>
          <a:p>
            <a:pPr algn="r">
              <a:lnSpc>
                <a:spcPts val="1000"/>
              </a:lnSpc>
            </a:pPr>
            <a:r>
              <a:rPr lang="zh-CN" altLang="en-US" sz="1400" b="1" dirty="0" smtClean="0">
                <a:latin typeface="Arial" pitchFamily="34" charset="0"/>
                <a:ea typeface="宋体" pitchFamily="2" charset="-122"/>
                <a:cs typeface="Arial" pitchFamily="34" charset="0"/>
              </a:rPr>
              <a:t>绩效管理</a:t>
            </a:r>
            <a:endParaRPr lang="en-US" altLang="zh-CN" sz="1400" b="1" dirty="0">
              <a:latin typeface="Arial" pitchFamily="34" charset="0"/>
              <a:ea typeface="宋体" pitchFamily="2" charset="-122"/>
              <a:cs typeface="Arial" pitchFamily="34" charset="0"/>
            </a:endParaRPr>
          </a:p>
        </p:txBody>
      </p:sp>
      <p:sp>
        <p:nvSpPr>
          <p:cNvPr id="30" name="Text Box 23"/>
          <p:cNvSpPr txBox="1">
            <a:spLocks noChangeArrowheads="1"/>
          </p:cNvSpPr>
          <p:nvPr/>
        </p:nvSpPr>
        <p:spPr bwMode="auto">
          <a:xfrm>
            <a:off x="1730524" y="2202830"/>
            <a:ext cx="1371600" cy="227435"/>
          </a:xfrm>
          <a:prstGeom prst="rect">
            <a:avLst/>
          </a:prstGeom>
          <a:noFill/>
          <a:ln w="6350">
            <a:noFill/>
            <a:miter lim="800000"/>
            <a:headEnd/>
            <a:tailEnd/>
          </a:ln>
          <a:effectLst/>
        </p:spPr>
        <p:txBody>
          <a:bodyPr lIns="45720" rIns="45720">
            <a:spAutoFit/>
          </a:bodyPr>
          <a:lstStyle/>
          <a:p>
            <a:pPr algn="r">
              <a:lnSpc>
                <a:spcPts val="1000"/>
              </a:lnSpc>
            </a:pPr>
            <a:r>
              <a:rPr lang="zh-CN" altLang="en-US" sz="1400" b="1" dirty="0" smtClean="0">
                <a:latin typeface="Arial" pitchFamily="34" charset="0"/>
                <a:ea typeface="宋体" pitchFamily="2" charset="-122"/>
                <a:cs typeface="Arial" pitchFamily="34" charset="0"/>
              </a:rPr>
              <a:t>企业并购与重组</a:t>
            </a:r>
            <a:endParaRPr lang="en-US" altLang="zh-CN" sz="1400" b="1" dirty="0">
              <a:latin typeface="Arial" pitchFamily="34" charset="0"/>
              <a:ea typeface="宋体" pitchFamily="2" charset="-122"/>
              <a:cs typeface="Arial" pitchFamily="34" charset="0"/>
            </a:endParaRPr>
          </a:p>
        </p:txBody>
      </p:sp>
      <p:sp>
        <p:nvSpPr>
          <p:cNvPr id="32" name="圆角矩形 31"/>
          <p:cNvSpPr/>
          <p:nvPr/>
        </p:nvSpPr>
        <p:spPr>
          <a:xfrm>
            <a:off x="3851920" y="3573016"/>
            <a:ext cx="1368152" cy="576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员工素质模型及潜能评价</a:t>
            </a:r>
            <a:endParaRPr lang="zh-CN" altLang="en-US" sz="1400" b="1" dirty="0">
              <a:solidFill>
                <a:schemeClr val="tx1"/>
              </a:solidFill>
            </a:endParaRPr>
          </a:p>
        </p:txBody>
      </p:sp>
      <p:sp>
        <p:nvSpPr>
          <p:cNvPr id="33" name="下箭头标注 32"/>
          <p:cNvSpPr/>
          <p:nvPr/>
        </p:nvSpPr>
        <p:spPr>
          <a:xfrm>
            <a:off x="3275856" y="1196752"/>
            <a:ext cx="2304256" cy="864096"/>
          </a:xfrm>
          <a:prstGeom prst="downArrowCallou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企业战略目标</a:t>
            </a:r>
            <a:endParaRPr lang="zh-CN" altLang="en-US" dirty="0">
              <a:solidFill>
                <a:schemeClr val="tx1"/>
              </a:solidFill>
            </a:endParaRPr>
          </a:p>
        </p:txBody>
      </p:sp>
      <p:sp>
        <p:nvSpPr>
          <p:cNvPr id="34" name="上箭头标注 33"/>
          <p:cNvSpPr/>
          <p:nvPr/>
        </p:nvSpPr>
        <p:spPr>
          <a:xfrm>
            <a:off x="1547664" y="5517232"/>
            <a:ext cx="6048672" cy="1179512"/>
          </a:xfrm>
          <a:prstGeom prst="upArrowCallou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在关键岗位上的优秀员工能够且愿意参与到企业的战略实施过程中，推动变革，帮助企业赢得持续性的竞争优势</a:t>
            </a:r>
            <a:endParaRPr lang="zh-CN" altLang="en-US" b="1" dirty="0">
              <a:solidFill>
                <a:schemeClr val="tx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不同的职位素质级别及描述示例</a:t>
            </a:r>
            <a:endParaRPr lang="zh-CN" altLang="en-US" sz="3200" b="1" dirty="0"/>
          </a:p>
        </p:txBody>
      </p:sp>
      <p:sp>
        <p:nvSpPr>
          <p:cNvPr id="3" name="内容占位符 2"/>
          <p:cNvSpPr>
            <a:spLocks noGrp="1"/>
          </p:cNvSpPr>
          <p:nvPr>
            <p:ph idx="1"/>
          </p:nvPr>
        </p:nvSpPr>
        <p:spPr>
          <a:xfrm>
            <a:off x="395536" y="1700808"/>
            <a:ext cx="8229600" cy="4525963"/>
          </a:xfrm>
        </p:spPr>
        <p:txBody>
          <a:bodyPr/>
          <a:lstStyle/>
          <a:p>
            <a:endParaRPr lang="zh-CN" altLang="en-US" dirty="0"/>
          </a:p>
        </p:txBody>
      </p:sp>
      <p:sp>
        <p:nvSpPr>
          <p:cNvPr id="5" name="圆角矩形 4"/>
          <p:cNvSpPr/>
          <p:nvPr/>
        </p:nvSpPr>
        <p:spPr>
          <a:xfrm>
            <a:off x="2123728" y="1556792"/>
            <a:ext cx="1872208" cy="720080"/>
          </a:xfrm>
          <a:prstGeom prst="round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优秀技术员应具备的素质</a:t>
            </a:r>
            <a:endParaRPr lang="zh-CN" altLang="en-US" b="1" dirty="0">
              <a:solidFill>
                <a:schemeClr val="tx1"/>
              </a:solidFill>
            </a:endParaRPr>
          </a:p>
        </p:txBody>
      </p:sp>
      <p:sp>
        <p:nvSpPr>
          <p:cNvPr id="6" name="圆角矩形 5"/>
          <p:cNvSpPr/>
          <p:nvPr/>
        </p:nvSpPr>
        <p:spPr>
          <a:xfrm>
            <a:off x="4860032" y="1556792"/>
            <a:ext cx="1872208" cy="720080"/>
          </a:xfrm>
          <a:prstGeom prst="round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优秀生产部主任应具备的素质</a:t>
            </a:r>
            <a:endParaRPr lang="zh-CN" altLang="en-US" b="1" dirty="0">
              <a:solidFill>
                <a:schemeClr val="tx1"/>
              </a:solidFill>
            </a:endParaRPr>
          </a:p>
        </p:txBody>
      </p:sp>
      <p:sp>
        <p:nvSpPr>
          <p:cNvPr id="7" name="上箭头标注 6"/>
          <p:cNvSpPr/>
          <p:nvPr/>
        </p:nvSpPr>
        <p:spPr>
          <a:xfrm>
            <a:off x="1907704" y="2348880"/>
            <a:ext cx="2304256" cy="2160240"/>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成就导向</a:t>
            </a:r>
            <a:endParaRPr lang="en-US" altLang="zh-CN" dirty="0" smtClean="0">
              <a:solidFill>
                <a:schemeClr val="tx1"/>
              </a:solidFill>
            </a:endParaRPr>
          </a:p>
          <a:p>
            <a:pPr>
              <a:buFont typeface="Wingdings" pitchFamily="2" charset="2"/>
              <a:buChar char="u"/>
            </a:pPr>
            <a:r>
              <a:rPr lang="zh-CN" altLang="en-US" dirty="0" smtClean="0">
                <a:solidFill>
                  <a:schemeClr val="tx1"/>
                </a:solidFill>
              </a:rPr>
              <a:t>演绎思维</a:t>
            </a:r>
            <a:endParaRPr lang="en-US" altLang="zh-CN" dirty="0" smtClean="0">
              <a:solidFill>
                <a:schemeClr val="tx1"/>
              </a:solidFill>
            </a:endParaRPr>
          </a:p>
          <a:p>
            <a:pPr>
              <a:buFont typeface="Wingdings" pitchFamily="2" charset="2"/>
              <a:buChar char="u"/>
            </a:pPr>
            <a:r>
              <a:rPr lang="zh-CN" altLang="en-US" dirty="0" smtClean="0">
                <a:solidFill>
                  <a:schemeClr val="tx1"/>
                </a:solidFill>
              </a:rPr>
              <a:t>影响力</a:t>
            </a:r>
            <a:r>
              <a:rPr lang="en-US" altLang="zh-CN" dirty="0" smtClean="0">
                <a:solidFill>
                  <a:schemeClr val="tx1"/>
                </a:solidFill>
              </a:rPr>
              <a:t>5</a:t>
            </a:r>
            <a:r>
              <a:rPr lang="zh-CN" altLang="en-US" dirty="0" smtClean="0">
                <a:solidFill>
                  <a:schemeClr val="tx1"/>
                </a:solidFill>
              </a:rPr>
              <a:t>级</a:t>
            </a:r>
            <a:endParaRPr lang="en-US" altLang="zh-CN" dirty="0" smtClean="0">
              <a:solidFill>
                <a:schemeClr val="tx1"/>
              </a:solidFill>
            </a:endParaRPr>
          </a:p>
          <a:p>
            <a:pPr>
              <a:buFont typeface="Wingdings" pitchFamily="2" charset="2"/>
              <a:buChar char="u"/>
            </a:pPr>
            <a:r>
              <a:rPr lang="zh-CN" altLang="en-US" dirty="0" smtClean="0">
                <a:solidFill>
                  <a:schemeClr val="tx1"/>
                </a:solidFill>
              </a:rPr>
              <a:t>人际理解力</a:t>
            </a:r>
            <a:endParaRPr lang="zh-CN" altLang="en-US" dirty="0">
              <a:solidFill>
                <a:schemeClr val="tx1"/>
              </a:solidFill>
            </a:endParaRPr>
          </a:p>
        </p:txBody>
      </p:sp>
      <p:sp>
        <p:nvSpPr>
          <p:cNvPr id="8" name="上箭头标注 7"/>
          <p:cNvSpPr/>
          <p:nvPr/>
        </p:nvSpPr>
        <p:spPr>
          <a:xfrm>
            <a:off x="4572000" y="2348880"/>
            <a:ext cx="2376264" cy="2232248"/>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影响力</a:t>
            </a:r>
            <a:r>
              <a:rPr lang="en-US" altLang="zh-CN" dirty="0" smtClean="0">
                <a:solidFill>
                  <a:schemeClr val="tx1"/>
                </a:solidFill>
              </a:rPr>
              <a:t>6</a:t>
            </a:r>
            <a:r>
              <a:rPr lang="zh-CN" altLang="en-US" dirty="0" smtClean="0">
                <a:solidFill>
                  <a:schemeClr val="tx1"/>
                </a:solidFill>
              </a:rPr>
              <a:t>级</a:t>
            </a:r>
            <a:endParaRPr lang="en-US" altLang="zh-CN" dirty="0" smtClean="0">
              <a:solidFill>
                <a:schemeClr val="tx1"/>
              </a:solidFill>
            </a:endParaRPr>
          </a:p>
          <a:p>
            <a:pPr>
              <a:buFont typeface="Wingdings" pitchFamily="2" charset="2"/>
              <a:buChar char="u"/>
            </a:pPr>
            <a:r>
              <a:rPr lang="zh-CN" altLang="en-US" dirty="0" smtClean="0">
                <a:solidFill>
                  <a:schemeClr val="tx1"/>
                </a:solidFill>
              </a:rPr>
              <a:t>人力理解力</a:t>
            </a:r>
            <a:endParaRPr lang="en-US" altLang="zh-CN" dirty="0" smtClean="0">
              <a:solidFill>
                <a:schemeClr val="tx1"/>
              </a:solidFill>
            </a:endParaRPr>
          </a:p>
          <a:p>
            <a:pPr>
              <a:buFont typeface="Wingdings" pitchFamily="2" charset="2"/>
              <a:buChar char="u"/>
            </a:pPr>
            <a:r>
              <a:rPr lang="zh-CN" altLang="en-US" dirty="0" smtClean="0">
                <a:solidFill>
                  <a:schemeClr val="tx1"/>
                </a:solidFill>
              </a:rPr>
              <a:t>成就导向</a:t>
            </a:r>
            <a:endParaRPr lang="en-US" altLang="zh-CN" dirty="0" smtClean="0">
              <a:solidFill>
                <a:schemeClr val="tx1"/>
              </a:solidFill>
            </a:endParaRPr>
          </a:p>
          <a:p>
            <a:pPr>
              <a:buFont typeface="Wingdings" pitchFamily="2" charset="2"/>
              <a:buChar char="u"/>
            </a:pPr>
            <a:r>
              <a:rPr lang="zh-CN" altLang="en-US" dirty="0" smtClean="0">
                <a:solidFill>
                  <a:schemeClr val="tx1"/>
                </a:solidFill>
              </a:rPr>
              <a:t>归纳思维</a:t>
            </a:r>
            <a:endParaRPr lang="zh-CN" altLang="en-US" dirty="0">
              <a:solidFill>
                <a:schemeClr val="tx1"/>
              </a:solidFill>
            </a:endParaRPr>
          </a:p>
        </p:txBody>
      </p:sp>
      <p:sp>
        <p:nvSpPr>
          <p:cNvPr id="9" name="七角星 8"/>
          <p:cNvSpPr/>
          <p:nvPr/>
        </p:nvSpPr>
        <p:spPr>
          <a:xfrm>
            <a:off x="3419872" y="4869160"/>
            <a:ext cx="2376264" cy="1152128"/>
          </a:xfrm>
          <a:prstGeom prst="star7">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素质词典</a:t>
            </a:r>
            <a:endParaRPr lang="zh-CN" altLang="en-US" b="1" dirty="0">
              <a:solidFill>
                <a:schemeClr val="tx1"/>
              </a:solidFill>
            </a:endParaRPr>
          </a:p>
        </p:txBody>
      </p:sp>
      <p:cxnSp>
        <p:nvCxnSpPr>
          <p:cNvPr id="11" name="直接连接符 10"/>
          <p:cNvCxnSpPr/>
          <p:nvPr/>
        </p:nvCxnSpPr>
        <p:spPr>
          <a:xfrm rot="5400000">
            <a:off x="1943708" y="5049180"/>
            <a:ext cx="108012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2483768" y="5589240"/>
            <a:ext cx="7200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5976156" y="5049180"/>
            <a:ext cx="9361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10800000">
            <a:off x="6012160" y="5517232"/>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755576" y="4581128"/>
            <a:ext cx="1512168" cy="1512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为了产生一定的影响而采取一些特别或不寻常的行动</a:t>
            </a:r>
            <a:endParaRPr lang="zh-CN" altLang="en-US" dirty="0">
              <a:solidFill>
                <a:schemeClr val="tx1"/>
              </a:solidFill>
            </a:endParaRPr>
          </a:p>
        </p:txBody>
      </p:sp>
      <p:sp>
        <p:nvSpPr>
          <p:cNvPr id="19" name="圆角矩形 18"/>
          <p:cNvSpPr/>
          <p:nvPr/>
        </p:nvSpPr>
        <p:spPr>
          <a:xfrm>
            <a:off x="6588224" y="4725144"/>
            <a:ext cx="1584176" cy="129614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根据不同的对象采取不同的行动以期达到不同的影响效果</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第三章   素质词典的编制</a:t>
            </a:r>
            <a:endParaRPr lang="zh-CN" altLang="en-US" sz="3600" b="1" dirty="0"/>
          </a:p>
        </p:txBody>
      </p:sp>
      <p:sp>
        <p:nvSpPr>
          <p:cNvPr id="3" name="内容占位符 2"/>
          <p:cNvSpPr>
            <a:spLocks noGrp="1"/>
          </p:cNvSpPr>
          <p:nvPr>
            <p:ph idx="1"/>
          </p:nvPr>
        </p:nvSpPr>
        <p:spPr/>
        <p:txBody>
          <a:bodyPr/>
          <a:lstStyle/>
          <a:p>
            <a:pPr>
              <a:buFont typeface="Wingdings" pitchFamily="2" charset="2"/>
              <a:buChar char="Ø"/>
            </a:pPr>
            <a:endParaRPr lang="en-US" altLang="zh-CN" dirty="0" smtClean="0"/>
          </a:p>
          <a:p>
            <a:pPr>
              <a:buFont typeface="Wingdings" pitchFamily="2" charset="2"/>
              <a:buChar char="Ø"/>
            </a:pPr>
            <a:r>
              <a:rPr lang="zh-CN" altLang="en-US" dirty="0" smtClean="0">
                <a:solidFill>
                  <a:srgbClr val="FF0000"/>
                </a:solidFill>
              </a:rPr>
              <a:t>编制素质词典的意义</a:t>
            </a:r>
            <a:endParaRPr lang="en-US" altLang="zh-CN" dirty="0" smtClean="0">
              <a:solidFill>
                <a:srgbClr val="FF0000"/>
              </a:solidFill>
            </a:endParaRPr>
          </a:p>
          <a:p>
            <a:pPr>
              <a:buFont typeface="Wingdings" pitchFamily="2" charset="2"/>
              <a:buChar char="Ø"/>
            </a:pPr>
            <a:endParaRPr lang="en-US" altLang="zh-CN" dirty="0" smtClean="0">
              <a:solidFill>
                <a:srgbClr val="FF0000"/>
              </a:solidFill>
            </a:endParaRPr>
          </a:p>
          <a:p>
            <a:pPr>
              <a:buFont typeface="Wingdings" pitchFamily="2" charset="2"/>
              <a:buChar char="Ø"/>
            </a:pPr>
            <a:r>
              <a:rPr lang="zh-CN" altLang="en-US" dirty="0" smtClean="0">
                <a:solidFill>
                  <a:srgbClr val="FF0000"/>
                </a:solidFill>
              </a:rPr>
              <a:t>素质词典的基本结构与内容</a:t>
            </a:r>
            <a:endParaRPr lang="en-US" altLang="zh-CN" dirty="0" smtClean="0">
              <a:solidFill>
                <a:srgbClr val="FF0000"/>
              </a:solidFill>
            </a:endParaRPr>
          </a:p>
          <a:p>
            <a:pPr>
              <a:buFont typeface="Wingdings" pitchFamily="2" charset="2"/>
              <a:buChar char="Ø"/>
            </a:pPr>
            <a:endParaRPr lang="en-US" altLang="zh-CN" dirty="0" smtClean="0">
              <a:solidFill>
                <a:srgbClr val="FF0000"/>
              </a:solidFill>
            </a:endParaRPr>
          </a:p>
          <a:p>
            <a:pPr>
              <a:buFont typeface="Wingdings" pitchFamily="2" charset="2"/>
              <a:buChar char="Ø"/>
            </a:pPr>
            <a:r>
              <a:rPr lang="zh-CN" altLang="en-US" dirty="0" smtClean="0">
                <a:solidFill>
                  <a:srgbClr val="FF0000"/>
                </a:solidFill>
              </a:rPr>
              <a:t>素质词典示例</a:t>
            </a:r>
            <a:endParaRPr lang="zh-CN" altLang="en-US" dirty="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素质词典与企业素质模型的关系</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圆角矩形 3"/>
          <p:cNvSpPr/>
          <p:nvPr/>
        </p:nvSpPr>
        <p:spPr>
          <a:xfrm>
            <a:off x="4067944" y="1412776"/>
            <a:ext cx="1224136" cy="936104"/>
          </a:xfrm>
          <a:prstGeom prst="round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D</a:t>
            </a:r>
            <a:r>
              <a:rPr lang="zh-CN" altLang="en-US" dirty="0" smtClean="0">
                <a:solidFill>
                  <a:schemeClr val="tx1"/>
                </a:solidFill>
              </a:rPr>
              <a:t>企业素质模型</a:t>
            </a:r>
            <a:endParaRPr lang="zh-CN" altLang="en-US" dirty="0">
              <a:solidFill>
                <a:schemeClr val="tx1"/>
              </a:solidFill>
            </a:endParaRPr>
          </a:p>
        </p:txBody>
      </p:sp>
      <p:sp>
        <p:nvSpPr>
          <p:cNvPr id="5" name="圆角矩形 4"/>
          <p:cNvSpPr/>
          <p:nvPr/>
        </p:nvSpPr>
        <p:spPr>
          <a:xfrm>
            <a:off x="1763688" y="3068960"/>
            <a:ext cx="1224136" cy="1008112"/>
          </a:xfrm>
          <a:prstGeom prst="round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a:t>
            </a:r>
            <a:r>
              <a:rPr lang="zh-CN" altLang="en-US" dirty="0" smtClean="0">
                <a:solidFill>
                  <a:schemeClr val="tx1"/>
                </a:solidFill>
              </a:rPr>
              <a:t>企业素质模型</a:t>
            </a:r>
            <a:endParaRPr lang="zh-CN" altLang="en-US" dirty="0">
              <a:solidFill>
                <a:schemeClr val="tx1"/>
              </a:solidFill>
            </a:endParaRPr>
          </a:p>
        </p:txBody>
      </p:sp>
      <p:sp>
        <p:nvSpPr>
          <p:cNvPr id="6" name="圆角矩形 5"/>
          <p:cNvSpPr/>
          <p:nvPr/>
        </p:nvSpPr>
        <p:spPr>
          <a:xfrm>
            <a:off x="6444208" y="2924944"/>
            <a:ext cx="1152128" cy="1080120"/>
          </a:xfrm>
          <a:prstGeom prst="round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B</a:t>
            </a:r>
            <a:r>
              <a:rPr lang="zh-CN" altLang="en-US" dirty="0" smtClean="0">
                <a:solidFill>
                  <a:schemeClr val="tx1"/>
                </a:solidFill>
              </a:rPr>
              <a:t>企业素质模型</a:t>
            </a:r>
            <a:endParaRPr lang="zh-CN" altLang="en-US" dirty="0">
              <a:solidFill>
                <a:schemeClr val="tx1"/>
              </a:solidFill>
            </a:endParaRPr>
          </a:p>
        </p:txBody>
      </p:sp>
      <p:sp>
        <p:nvSpPr>
          <p:cNvPr id="7" name="圆角矩形 6"/>
          <p:cNvSpPr/>
          <p:nvPr/>
        </p:nvSpPr>
        <p:spPr>
          <a:xfrm>
            <a:off x="4139952" y="4653136"/>
            <a:ext cx="1296144" cy="1080120"/>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C</a:t>
            </a:r>
            <a:r>
              <a:rPr lang="zh-CN" altLang="en-US" dirty="0" smtClean="0">
                <a:solidFill>
                  <a:schemeClr val="tx1"/>
                </a:solidFill>
              </a:rPr>
              <a:t>企业素质模型</a:t>
            </a:r>
            <a:endParaRPr lang="zh-CN" altLang="en-US" dirty="0">
              <a:solidFill>
                <a:schemeClr val="tx1"/>
              </a:solidFill>
            </a:endParaRPr>
          </a:p>
        </p:txBody>
      </p:sp>
      <p:sp>
        <p:nvSpPr>
          <p:cNvPr id="8" name="爆炸形 1 7"/>
          <p:cNvSpPr/>
          <p:nvPr/>
        </p:nvSpPr>
        <p:spPr>
          <a:xfrm>
            <a:off x="3563888" y="2924944"/>
            <a:ext cx="2088232" cy="1368152"/>
          </a:xfrm>
          <a:prstGeom prst="irregularSeal1">
            <a:avLst/>
          </a:prstGeom>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素质词典</a:t>
            </a:r>
            <a:endParaRPr lang="zh-CN" altLang="en-US" dirty="0"/>
          </a:p>
        </p:txBody>
      </p:sp>
      <p:cxnSp>
        <p:nvCxnSpPr>
          <p:cNvPr id="10" name="直接箭头连接符 9"/>
          <p:cNvCxnSpPr/>
          <p:nvPr/>
        </p:nvCxnSpPr>
        <p:spPr>
          <a:xfrm>
            <a:off x="5580112" y="3573016"/>
            <a:ext cx="7200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flipH="1" flipV="1">
            <a:off x="4391980" y="2672916"/>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5" idx="3"/>
          </p:cNvCxnSpPr>
          <p:nvPr/>
        </p:nvCxnSpPr>
        <p:spPr>
          <a:xfrm>
            <a:off x="2987824" y="3573016"/>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5400000">
            <a:off x="4500786" y="4364310"/>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素质词典的动态发展</a:t>
            </a:r>
            <a:endParaRPr lang="zh-CN" altLang="en-US" dirty="0"/>
          </a:p>
        </p:txBody>
      </p:sp>
      <p:sp>
        <p:nvSpPr>
          <p:cNvPr id="3" name="内容占位符 2"/>
          <p:cNvSpPr>
            <a:spLocks noGrp="1"/>
          </p:cNvSpPr>
          <p:nvPr>
            <p:ph idx="1"/>
          </p:nvPr>
        </p:nvSpPr>
        <p:spPr/>
        <p:txBody>
          <a:bodyPr/>
          <a:lstStyle/>
          <a:p>
            <a:pPr>
              <a:buNone/>
            </a:pPr>
            <a:endParaRPr lang="zh-CN" altLang="en-US" dirty="0"/>
          </a:p>
        </p:txBody>
      </p:sp>
      <p:sp>
        <p:nvSpPr>
          <p:cNvPr id="77" name="右箭头标注 76"/>
          <p:cNvSpPr/>
          <p:nvPr/>
        </p:nvSpPr>
        <p:spPr>
          <a:xfrm>
            <a:off x="827584" y="2564904"/>
            <a:ext cx="1224136" cy="1944216"/>
          </a:xfrm>
          <a:prstGeom prst="right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78" name="右箭头标注 77"/>
          <p:cNvSpPr/>
          <p:nvPr/>
        </p:nvSpPr>
        <p:spPr>
          <a:xfrm>
            <a:off x="2411760" y="2564904"/>
            <a:ext cx="1152128" cy="1944216"/>
          </a:xfrm>
          <a:prstGeom prst="right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79" name="右箭头标注 78"/>
          <p:cNvSpPr/>
          <p:nvPr/>
        </p:nvSpPr>
        <p:spPr>
          <a:xfrm>
            <a:off x="4067944" y="2564904"/>
            <a:ext cx="1152128" cy="1944216"/>
          </a:xfrm>
          <a:prstGeom prst="right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80" name="右箭头标注 79"/>
          <p:cNvSpPr/>
          <p:nvPr/>
        </p:nvSpPr>
        <p:spPr>
          <a:xfrm>
            <a:off x="5652120" y="2564904"/>
            <a:ext cx="1080120" cy="1944216"/>
          </a:xfrm>
          <a:prstGeom prst="right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81" name="右箭头标注 80"/>
          <p:cNvSpPr/>
          <p:nvPr/>
        </p:nvSpPr>
        <p:spPr>
          <a:xfrm>
            <a:off x="7164288" y="2636912"/>
            <a:ext cx="1008112" cy="1872208"/>
          </a:xfrm>
          <a:prstGeom prst="right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82" name="圆角矩形 81"/>
          <p:cNvSpPr/>
          <p:nvPr/>
        </p:nvSpPr>
        <p:spPr>
          <a:xfrm>
            <a:off x="827584" y="1556792"/>
            <a:ext cx="864096" cy="576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剔除素质</a:t>
            </a:r>
            <a:endParaRPr lang="zh-CN" altLang="en-US" dirty="0">
              <a:solidFill>
                <a:schemeClr val="tx1"/>
              </a:solidFill>
            </a:endParaRPr>
          </a:p>
        </p:txBody>
      </p:sp>
      <p:sp>
        <p:nvSpPr>
          <p:cNvPr id="83" name="圆角矩形 82"/>
          <p:cNvSpPr/>
          <p:nvPr/>
        </p:nvSpPr>
        <p:spPr>
          <a:xfrm>
            <a:off x="2339752" y="1556792"/>
            <a:ext cx="864096" cy="6480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补充素质</a:t>
            </a:r>
            <a:endParaRPr lang="zh-CN" altLang="en-US" dirty="0">
              <a:solidFill>
                <a:schemeClr val="tx1"/>
              </a:solidFill>
            </a:endParaRPr>
          </a:p>
        </p:txBody>
      </p:sp>
      <p:sp>
        <p:nvSpPr>
          <p:cNvPr id="84" name="圆角矩形 83"/>
          <p:cNvSpPr/>
          <p:nvPr/>
        </p:nvSpPr>
        <p:spPr>
          <a:xfrm>
            <a:off x="5580112" y="1556792"/>
            <a:ext cx="1584176"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新出现素质</a:t>
            </a:r>
            <a:endParaRPr lang="zh-CN" altLang="en-US" dirty="0">
              <a:solidFill>
                <a:schemeClr val="tx1"/>
              </a:solidFill>
            </a:endParaRPr>
          </a:p>
        </p:txBody>
      </p:sp>
      <p:sp>
        <p:nvSpPr>
          <p:cNvPr id="85" name="圆角矩形 84"/>
          <p:cNvSpPr/>
          <p:nvPr/>
        </p:nvSpPr>
        <p:spPr>
          <a:xfrm>
            <a:off x="539552" y="5157192"/>
            <a:ext cx="864096" cy="7200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补充素质</a:t>
            </a:r>
            <a:endParaRPr lang="zh-CN" altLang="en-US" dirty="0">
              <a:solidFill>
                <a:schemeClr val="tx1"/>
              </a:solidFill>
            </a:endParaRPr>
          </a:p>
        </p:txBody>
      </p:sp>
      <p:sp>
        <p:nvSpPr>
          <p:cNvPr id="86" name="圆角矩形 85"/>
          <p:cNvSpPr/>
          <p:nvPr/>
        </p:nvSpPr>
        <p:spPr>
          <a:xfrm>
            <a:off x="2195736" y="5157192"/>
            <a:ext cx="1152128"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新出现素质</a:t>
            </a:r>
            <a:endParaRPr lang="zh-CN" altLang="en-US" dirty="0">
              <a:solidFill>
                <a:schemeClr val="tx1"/>
              </a:solidFill>
            </a:endParaRPr>
          </a:p>
        </p:txBody>
      </p:sp>
      <p:sp>
        <p:nvSpPr>
          <p:cNvPr id="87" name="圆角矩形 86"/>
          <p:cNvSpPr/>
          <p:nvPr/>
        </p:nvSpPr>
        <p:spPr>
          <a:xfrm>
            <a:off x="4067944" y="5157192"/>
            <a:ext cx="936104"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剔除素质</a:t>
            </a:r>
            <a:endParaRPr lang="zh-CN" altLang="en-US" dirty="0">
              <a:solidFill>
                <a:schemeClr val="tx1"/>
              </a:solidFill>
            </a:endParaRPr>
          </a:p>
        </p:txBody>
      </p:sp>
      <p:sp>
        <p:nvSpPr>
          <p:cNvPr id="88" name="圆角矩形 87"/>
          <p:cNvSpPr/>
          <p:nvPr/>
        </p:nvSpPr>
        <p:spPr>
          <a:xfrm>
            <a:off x="5652120" y="5085184"/>
            <a:ext cx="864096"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补充素质</a:t>
            </a:r>
            <a:endParaRPr lang="zh-CN" altLang="en-US" dirty="0">
              <a:solidFill>
                <a:schemeClr val="tx1"/>
              </a:solidFill>
            </a:endParaRPr>
          </a:p>
        </p:txBody>
      </p:sp>
      <p:sp>
        <p:nvSpPr>
          <p:cNvPr id="89" name="圆角矩形 88"/>
          <p:cNvSpPr/>
          <p:nvPr/>
        </p:nvSpPr>
        <p:spPr>
          <a:xfrm>
            <a:off x="7236296" y="5013176"/>
            <a:ext cx="1691680" cy="122413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根据企业核心能力发展的轨迹确定的素质要项</a:t>
            </a:r>
            <a:endParaRPr lang="zh-CN" altLang="en-US" dirty="0">
              <a:solidFill>
                <a:schemeClr val="tx1"/>
              </a:solidFill>
            </a:endParaRPr>
          </a:p>
        </p:txBody>
      </p:sp>
      <p:cxnSp>
        <p:nvCxnSpPr>
          <p:cNvPr id="97" name="直接箭头连接符 96"/>
          <p:cNvCxnSpPr>
            <a:stCxn id="77" idx="0"/>
          </p:cNvCxnSpPr>
          <p:nvPr/>
        </p:nvCxnSpPr>
        <p:spPr>
          <a:xfrm rot="5400000" flipH="1" flipV="1">
            <a:off x="1062439" y="2367712"/>
            <a:ext cx="360040" cy="343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a:stCxn id="83" idx="2"/>
          </p:cNvCxnSpPr>
          <p:nvPr/>
        </p:nvCxnSpPr>
        <p:spPr>
          <a:xfrm rot="5400000">
            <a:off x="2627784" y="2348880"/>
            <a:ext cx="2880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rot="10800000" flipV="1">
            <a:off x="4572000" y="1916832"/>
            <a:ext cx="936104"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rot="5400000">
            <a:off x="5976156" y="2168860"/>
            <a:ext cx="360040"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a:off x="6948264" y="1988840"/>
            <a:ext cx="576064"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p:nvPr/>
        </p:nvCxnSpPr>
        <p:spPr>
          <a:xfrm rot="5400000" flipH="1" flipV="1">
            <a:off x="719572" y="4689140"/>
            <a:ext cx="50405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rot="10800000">
            <a:off x="1547664" y="4653136"/>
            <a:ext cx="64807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rot="5400000" flipH="1" flipV="1">
            <a:off x="2231740" y="4761148"/>
            <a:ext cx="504056"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a:xfrm>
            <a:off x="3131840" y="4581128"/>
            <a:ext cx="864096"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rot="5400000">
            <a:off x="4067944" y="4725144"/>
            <a:ext cx="432048"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a:xfrm rot="10800000">
            <a:off x="4788024" y="4653136"/>
            <a:ext cx="864096"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p:nvPr/>
        </p:nvCxnSpPr>
        <p:spPr>
          <a:xfrm rot="5400000" flipH="1" flipV="1">
            <a:off x="5724128" y="4797152"/>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6372200" y="4653136"/>
            <a:ext cx="792088"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3" name="直接箭头连接符 122"/>
          <p:cNvCxnSpPr/>
          <p:nvPr/>
        </p:nvCxnSpPr>
        <p:spPr>
          <a:xfrm>
            <a:off x="539552" y="4509120"/>
            <a:ext cx="799288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描绘素质定义与级别的维度</a:t>
            </a:r>
            <a:endParaRPr lang="zh-CN" altLang="en-US" sz="3200" b="1" dirty="0"/>
          </a:p>
        </p:txBody>
      </p:sp>
      <p:graphicFrame>
        <p:nvGraphicFramePr>
          <p:cNvPr id="6" name="内容占位符 5"/>
          <p:cNvGraphicFramePr>
            <a:graphicFrameLocks noGrp="1"/>
          </p:cNvGraphicFramePr>
          <p:nvPr>
            <p:ph idx="1"/>
          </p:nvPr>
        </p:nvGraphicFramePr>
        <p:xfrm>
          <a:off x="971600" y="1484784"/>
          <a:ext cx="7211144" cy="37010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467544" y="5157192"/>
            <a:ext cx="7920880" cy="1440160"/>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n"/>
            </a:pPr>
            <a:r>
              <a:rPr lang="zh-CN" altLang="en-US" sz="1600" dirty="0" smtClean="0">
                <a:solidFill>
                  <a:schemeClr val="tx1"/>
                </a:solidFill>
              </a:rPr>
              <a:t>行动的强度与完整性：这是描述素质定义与级别的最核心维度，它展现了素质对于</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驱动绩效目标实现的强度，以及为实现绩效目标而采取的行动的完整性。</a:t>
            </a:r>
            <a:endParaRPr lang="en-US" altLang="zh-CN" sz="1600" dirty="0" smtClean="0">
              <a:solidFill>
                <a:schemeClr val="tx1"/>
              </a:solidFill>
            </a:endParaRPr>
          </a:p>
          <a:p>
            <a:pPr>
              <a:buFont typeface="Wingdings" pitchFamily="2" charset="2"/>
              <a:buChar char="n"/>
            </a:pPr>
            <a:r>
              <a:rPr lang="zh-CN" altLang="en-US" sz="1600" dirty="0" smtClean="0">
                <a:solidFill>
                  <a:schemeClr val="tx1"/>
                </a:solidFill>
              </a:rPr>
              <a:t>影响范围的大小：影响范围表示受该素质影响的人的数量与层级以及规模的大小。</a:t>
            </a:r>
            <a:endParaRPr lang="en-US" altLang="zh-CN" sz="1600" dirty="0" smtClean="0">
              <a:solidFill>
                <a:schemeClr val="tx1"/>
              </a:solidFill>
            </a:endParaRPr>
          </a:p>
          <a:p>
            <a:pPr>
              <a:buFont typeface="Wingdings" pitchFamily="2" charset="2"/>
              <a:buChar char="n"/>
            </a:pPr>
            <a:r>
              <a:rPr lang="zh-CN" altLang="en-US" sz="1600" dirty="0" smtClean="0">
                <a:solidFill>
                  <a:schemeClr val="tx1"/>
                </a:solidFill>
              </a:rPr>
              <a:t>主动程度：包括行为的复杂程度与行为人在主观方面的努力程度，即为达到某一个</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目标而花费的人力、物力、信息与资源以及投入额外的精力或时间的多少等等。</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素质词典的结构</a:t>
            </a:r>
            <a:endParaRPr lang="zh-CN" altLang="en-US" sz="3600" b="1" dirty="0"/>
          </a:p>
        </p:txBody>
      </p:sp>
      <p:sp>
        <p:nvSpPr>
          <p:cNvPr id="3" name="内容占位符 2"/>
          <p:cNvSpPr>
            <a:spLocks noGrp="1"/>
          </p:cNvSpPr>
          <p:nvPr>
            <p:ph idx="1"/>
          </p:nvPr>
        </p:nvSpPr>
        <p:spPr>
          <a:xfrm>
            <a:off x="467544" y="1556792"/>
            <a:ext cx="8229600" cy="4525963"/>
          </a:xfrm>
        </p:spPr>
        <p:txBody>
          <a:bodyPr/>
          <a:lstStyle/>
          <a:p>
            <a:pPr>
              <a:buNone/>
            </a:pPr>
            <a:endParaRPr lang="en-US" altLang="zh-CN" dirty="0" smtClean="0"/>
          </a:p>
        </p:txBody>
      </p:sp>
      <p:sp>
        <p:nvSpPr>
          <p:cNvPr id="19" name="六边形 18"/>
          <p:cNvSpPr/>
          <p:nvPr/>
        </p:nvSpPr>
        <p:spPr>
          <a:xfrm>
            <a:off x="4139952" y="2636912"/>
            <a:ext cx="1296144" cy="1080120"/>
          </a:xfrm>
          <a:prstGeom prst="hexagon">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目标与行动族</a:t>
            </a:r>
            <a:endParaRPr lang="zh-CN" altLang="en-US" b="1" dirty="0">
              <a:solidFill>
                <a:schemeClr val="tx1"/>
              </a:solidFill>
            </a:endParaRPr>
          </a:p>
        </p:txBody>
      </p:sp>
      <p:sp>
        <p:nvSpPr>
          <p:cNvPr id="20" name="六边形 19"/>
          <p:cNvSpPr/>
          <p:nvPr/>
        </p:nvSpPr>
        <p:spPr>
          <a:xfrm>
            <a:off x="5292080" y="3212976"/>
            <a:ext cx="1296144" cy="1152128"/>
          </a:xfrm>
          <a:prstGeom prst="hexagon">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影响力族</a:t>
            </a:r>
            <a:endParaRPr lang="zh-CN" altLang="en-US" b="1" dirty="0">
              <a:solidFill>
                <a:schemeClr val="tx1"/>
              </a:solidFill>
            </a:endParaRPr>
          </a:p>
        </p:txBody>
      </p:sp>
      <p:sp>
        <p:nvSpPr>
          <p:cNvPr id="21" name="六边形 20"/>
          <p:cNvSpPr/>
          <p:nvPr/>
        </p:nvSpPr>
        <p:spPr>
          <a:xfrm>
            <a:off x="2987824" y="3284984"/>
            <a:ext cx="1296144" cy="1152128"/>
          </a:xfrm>
          <a:prstGeom prst="hexagon">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帮助与服务族</a:t>
            </a:r>
            <a:endParaRPr lang="zh-CN" altLang="en-US" b="1" dirty="0">
              <a:solidFill>
                <a:schemeClr val="tx1"/>
              </a:solidFill>
            </a:endParaRPr>
          </a:p>
        </p:txBody>
      </p:sp>
      <p:sp>
        <p:nvSpPr>
          <p:cNvPr id="22" name="六边形 21"/>
          <p:cNvSpPr/>
          <p:nvPr/>
        </p:nvSpPr>
        <p:spPr>
          <a:xfrm>
            <a:off x="4139952" y="3933056"/>
            <a:ext cx="1296144" cy="1152128"/>
          </a:xfrm>
          <a:prstGeom prst="hexagon">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认知族</a:t>
            </a:r>
            <a:endParaRPr lang="zh-CN" altLang="en-US" b="1" dirty="0">
              <a:solidFill>
                <a:schemeClr val="tx1"/>
              </a:solidFill>
            </a:endParaRPr>
          </a:p>
        </p:txBody>
      </p:sp>
      <p:sp>
        <p:nvSpPr>
          <p:cNvPr id="23" name="六边形 22"/>
          <p:cNvSpPr/>
          <p:nvPr/>
        </p:nvSpPr>
        <p:spPr>
          <a:xfrm>
            <a:off x="6444208" y="3861048"/>
            <a:ext cx="1296144" cy="1152128"/>
          </a:xfrm>
          <a:prstGeom prst="hexagon">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自我概念族</a:t>
            </a:r>
            <a:endParaRPr lang="zh-CN" altLang="en-US" b="1" dirty="0">
              <a:solidFill>
                <a:schemeClr val="tx1"/>
              </a:solidFill>
            </a:endParaRPr>
          </a:p>
        </p:txBody>
      </p:sp>
      <p:sp>
        <p:nvSpPr>
          <p:cNvPr id="24" name="六边形 23"/>
          <p:cNvSpPr/>
          <p:nvPr/>
        </p:nvSpPr>
        <p:spPr>
          <a:xfrm>
            <a:off x="1763688" y="3861048"/>
            <a:ext cx="1368152" cy="1224136"/>
          </a:xfrm>
          <a:prstGeom prst="hexagon">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管理族</a:t>
            </a:r>
            <a:endParaRPr lang="zh-CN" altLang="en-US" b="1" dirty="0">
              <a:solidFill>
                <a:schemeClr val="tx1"/>
              </a:solidFill>
            </a:endParaRPr>
          </a:p>
        </p:txBody>
      </p:sp>
      <p:sp>
        <p:nvSpPr>
          <p:cNvPr id="25" name="上箭头 24"/>
          <p:cNvSpPr/>
          <p:nvPr/>
        </p:nvSpPr>
        <p:spPr>
          <a:xfrm>
            <a:off x="4572000" y="2204864"/>
            <a:ext cx="360040" cy="288032"/>
          </a:xfrm>
          <a:prstGeom prst="upArrow">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3923928" y="1412776"/>
            <a:ext cx="1728192" cy="8640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成就导向（</a:t>
            </a:r>
            <a:r>
              <a:rPr lang="en-US" altLang="zh-CN" sz="1400" dirty="0" smtClean="0">
                <a:solidFill>
                  <a:schemeClr val="tx1"/>
                </a:solidFill>
              </a:rPr>
              <a:t>ACH</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主动性（</a:t>
            </a:r>
            <a:r>
              <a:rPr lang="en-US" altLang="zh-CN" sz="1400" dirty="0" smtClean="0">
                <a:solidFill>
                  <a:schemeClr val="tx1"/>
                </a:solidFill>
              </a:rPr>
              <a:t>INT</a:t>
            </a:r>
            <a:r>
              <a:rPr lang="zh-CN" altLang="en-US" sz="1400" dirty="0" smtClean="0">
                <a:solidFill>
                  <a:schemeClr val="tx1"/>
                </a:solidFill>
              </a:rPr>
              <a:t>）</a:t>
            </a:r>
            <a:endParaRPr lang="en-US" altLang="zh-CN" sz="1400" dirty="0" smtClean="0">
              <a:solidFill>
                <a:schemeClr val="tx1"/>
              </a:solidFill>
            </a:endParaRPr>
          </a:p>
          <a:p>
            <a:pPr algn="ctr"/>
            <a:r>
              <a:rPr lang="zh-CN" altLang="en-US" sz="1400" dirty="0" smtClean="0">
                <a:solidFill>
                  <a:schemeClr val="tx1"/>
                </a:solidFill>
              </a:rPr>
              <a:t>。。。</a:t>
            </a:r>
            <a:endParaRPr lang="zh-CN" altLang="en-US" sz="1400" dirty="0">
              <a:solidFill>
                <a:schemeClr val="tx1"/>
              </a:solidFill>
            </a:endParaRPr>
          </a:p>
        </p:txBody>
      </p:sp>
      <p:sp>
        <p:nvSpPr>
          <p:cNvPr id="27" name="上箭头 26"/>
          <p:cNvSpPr/>
          <p:nvPr/>
        </p:nvSpPr>
        <p:spPr>
          <a:xfrm>
            <a:off x="5796136" y="2852936"/>
            <a:ext cx="360040" cy="288032"/>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580112" y="2060848"/>
            <a:ext cx="1656184"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影响力（</a:t>
            </a:r>
            <a:r>
              <a:rPr lang="en-US" altLang="zh-CN" sz="1400" dirty="0" smtClean="0">
                <a:solidFill>
                  <a:schemeClr val="tx1"/>
                </a:solidFill>
              </a:rPr>
              <a:t>IMP</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关系建立（</a:t>
            </a:r>
            <a:r>
              <a:rPr lang="en-US" altLang="zh-CN" sz="1400" dirty="0" smtClean="0">
                <a:solidFill>
                  <a:schemeClr val="tx1"/>
                </a:solidFill>
              </a:rPr>
              <a:t>RB</a:t>
            </a:r>
            <a:r>
              <a:rPr lang="zh-CN" altLang="en-US" sz="1400" dirty="0" smtClean="0">
                <a:solidFill>
                  <a:schemeClr val="tx1"/>
                </a:solidFill>
              </a:rPr>
              <a:t>）</a:t>
            </a:r>
            <a:endParaRPr lang="en-US" altLang="zh-CN" sz="1400" dirty="0" smtClean="0">
              <a:solidFill>
                <a:schemeClr val="tx1"/>
              </a:solidFill>
            </a:endParaRPr>
          </a:p>
          <a:p>
            <a:pPr algn="ctr"/>
            <a:r>
              <a:rPr lang="zh-CN" altLang="en-US" sz="1400" dirty="0" smtClean="0">
                <a:solidFill>
                  <a:schemeClr val="tx1"/>
                </a:solidFill>
              </a:rPr>
              <a:t>。。。</a:t>
            </a:r>
            <a:endParaRPr lang="zh-CN" altLang="en-US" sz="1400" dirty="0">
              <a:solidFill>
                <a:schemeClr val="tx1"/>
              </a:solidFill>
            </a:endParaRPr>
          </a:p>
        </p:txBody>
      </p:sp>
      <p:sp>
        <p:nvSpPr>
          <p:cNvPr id="29" name="下箭头 28"/>
          <p:cNvSpPr/>
          <p:nvPr/>
        </p:nvSpPr>
        <p:spPr>
          <a:xfrm>
            <a:off x="6948264" y="5085184"/>
            <a:ext cx="360040" cy="216024"/>
          </a:xfrm>
          <a:prstGeom prst="downArrow">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6516216" y="5373216"/>
            <a:ext cx="1512168"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自信（</a:t>
            </a:r>
            <a:r>
              <a:rPr lang="en-US" altLang="zh-CN" sz="1400" dirty="0" smtClean="0">
                <a:solidFill>
                  <a:schemeClr val="tx1"/>
                </a:solidFill>
              </a:rPr>
              <a:t>SCF</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灵活性（</a:t>
            </a:r>
            <a:r>
              <a:rPr lang="en-US" altLang="zh-CN" sz="1400" dirty="0" smtClean="0">
                <a:solidFill>
                  <a:schemeClr val="tx1"/>
                </a:solidFill>
              </a:rPr>
              <a:t>FLX</a:t>
            </a:r>
            <a:r>
              <a:rPr lang="zh-CN" altLang="en-US" sz="1400" dirty="0" smtClean="0">
                <a:solidFill>
                  <a:schemeClr val="tx1"/>
                </a:solidFill>
              </a:rPr>
              <a:t>）</a:t>
            </a:r>
            <a:endParaRPr lang="en-US" altLang="zh-CN" sz="1400" dirty="0" smtClean="0">
              <a:solidFill>
                <a:schemeClr val="tx1"/>
              </a:solidFill>
            </a:endParaRPr>
          </a:p>
          <a:p>
            <a:pPr algn="ctr"/>
            <a:r>
              <a:rPr lang="zh-CN" altLang="en-US" sz="1400" dirty="0" smtClean="0">
                <a:solidFill>
                  <a:schemeClr val="tx1"/>
                </a:solidFill>
              </a:rPr>
              <a:t>。。。</a:t>
            </a:r>
            <a:endParaRPr lang="zh-CN" altLang="en-US" sz="1400" dirty="0">
              <a:solidFill>
                <a:schemeClr val="tx1"/>
              </a:solidFill>
            </a:endParaRPr>
          </a:p>
        </p:txBody>
      </p:sp>
      <p:sp>
        <p:nvSpPr>
          <p:cNvPr id="31" name="下箭头 30"/>
          <p:cNvSpPr/>
          <p:nvPr/>
        </p:nvSpPr>
        <p:spPr>
          <a:xfrm>
            <a:off x="4644008" y="5157192"/>
            <a:ext cx="360040" cy="216024"/>
          </a:xfrm>
          <a:prstGeom prst="downArrow">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4067944" y="5445224"/>
            <a:ext cx="2160240" cy="8640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演绎思维（</a:t>
            </a:r>
            <a:r>
              <a:rPr lang="en-US" altLang="zh-CN" sz="1400" dirty="0" smtClean="0">
                <a:solidFill>
                  <a:schemeClr val="tx1"/>
                </a:solidFill>
              </a:rPr>
              <a:t>AT</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归纳思维（</a:t>
            </a:r>
            <a:r>
              <a:rPr lang="en-US" altLang="zh-CN" sz="1400" dirty="0" smtClean="0">
                <a:solidFill>
                  <a:schemeClr val="tx1"/>
                </a:solidFill>
              </a:rPr>
              <a:t>CT</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专业知识与技能（</a:t>
            </a:r>
            <a:r>
              <a:rPr lang="en-US" altLang="zh-CN" sz="1400" dirty="0" smtClean="0">
                <a:solidFill>
                  <a:schemeClr val="tx1"/>
                </a:solidFill>
              </a:rPr>
              <a:t>EXP</a:t>
            </a:r>
            <a:r>
              <a:rPr lang="zh-CN" altLang="en-US" sz="1400" dirty="0" smtClean="0">
                <a:solidFill>
                  <a:schemeClr val="tx1"/>
                </a:solidFill>
              </a:rPr>
              <a:t>）</a:t>
            </a:r>
            <a:endParaRPr lang="en-US" altLang="zh-CN" sz="1400" dirty="0" smtClean="0">
              <a:solidFill>
                <a:schemeClr val="tx1"/>
              </a:solidFill>
            </a:endParaRPr>
          </a:p>
          <a:p>
            <a:pPr algn="ctr"/>
            <a:r>
              <a:rPr lang="zh-CN" altLang="en-US" sz="1400" dirty="0" smtClean="0">
                <a:solidFill>
                  <a:schemeClr val="tx1"/>
                </a:solidFill>
              </a:rPr>
              <a:t>。。。</a:t>
            </a:r>
            <a:endParaRPr lang="zh-CN" altLang="en-US" sz="1400" dirty="0">
              <a:solidFill>
                <a:schemeClr val="tx1"/>
              </a:solidFill>
            </a:endParaRPr>
          </a:p>
        </p:txBody>
      </p:sp>
      <p:sp>
        <p:nvSpPr>
          <p:cNvPr id="33" name="下箭头 32"/>
          <p:cNvSpPr/>
          <p:nvPr/>
        </p:nvSpPr>
        <p:spPr>
          <a:xfrm>
            <a:off x="2339752" y="5157192"/>
            <a:ext cx="432048" cy="216024"/>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1763688" y="5517232"/>
            <a:ext cx="1656184"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培养人才（</a:t>
            </a:r>
            <a:r>
              <a:rPr lang="en-US" altLang="zh-CN" sz="1400" dirty="0" smtClean="0">
                <a:solidFill>
                  <a:schemeClr val="tx1"/>
                </a:solidFill>
              </a:rPr>
              <a:t>DEV</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团队合作（</a:t>
            </a:r>
            <a:r>
              <a:rPr lang="en-US" altLang="zh-CN" sz="1400" dirty="0" smtClean="0">
                <a:solidFill>
                  <a:schemeClr val="tx1"/>
                </a:solidFill>
              </a:rPr>
              <a:t>TW</a:t>
            </a:r>
            <a:r>
              <a:rPr lang="zh-CN" altLang="en-US" sz="1400" dirty="0" smtClean="0">
                <a:solidFill>
                  <a:schemeClr val="tx1"/>
                </a:solidFill>
              </a:rPr>
              <a:t>）</a:t>
            </a:r>
            <a:endParaRPr lang="en-US" altLang="zh-CN" sz="1400" dirty="0" smtClean="0">
              <a:solidFill>
                <a:schemeClr val="tx1"/>
              </a:solidFill>
            </a:endParaRPr>
          </a:p>
          <a:p>
            <a:r>
              <a:rPr lang="zh-CN" altLang="en-US" sz="1400" dirty="0" smtClean="0">
                <a:solidFill>
                  <a:schemeClr val="tx1"/>
                </a:solidFill>
              </a:rPr>
              <a:t>。。。</a:t>
            </a:r>
            <a:endParaRPr lang="en-US" altLang="zh-CN" sz="1400" dirty="0" smtClean="0">
              <a:solidFill>
                <a:schemeClr val="tx1"/>
              </a:solidFill>
            </a:endParaRPr>
          </a:p>
          <a:p>
            <a:pPr algn="ctr"/>
            <a:endParaRPr lang="zh-CN" altLang="en-US" dirty="0"/>
          </a:p>
        </p:txBody>
      </p:sp>
      <p:sp>
        <p:nvSpPr>
          <p:cNvPr id="35" name="上箭头 34"/>
          <p:cNvSpPr/>
          <p:nvPr/>
        </p:nvSpPr>
        <p:spPr>
          <a:xfrm>
            <a:off x="3419872" y="2996952"/>
            <a:ext cx="360040" cy="216024"/>
          </a:xfrm>
          <a:prstGeom prst="up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83768" y="2204864"/>
            <a:ext cx="1800200" cy="792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400" dirty="0" smtClean="0">
                <a:solidFill>
                  <a:schemeClr val="tx1"/>
                </a:solidFill>
              </a:rPr>
              <a:t>人际理解力（</a:t>
            </a:r>
            <a:r>
              <a:rPr lang="en-US" altLang="zh-CN" sz="1400" dirty="0" smtClean="0">
                <a:solidFill>
                  <a:schemeClr val="tx1"/>
                </a:solidFill>
              </a:rPr>
              <a:t>IU</a:t>
            </a:r>
            <a:r>
              <a:rPr lang="zh-CN" altLang="en-US" sz="1400" dirty="0" smtClean="0">
                <a:solidFill>
                  <a:schemeClr val="tx1"/>
                </a:solidFill>
              </a:rPr>
              <a:t>）</a:t>
            </a:r>
            <a:endParaRPr lang="en-US" altLang="zh-CN" sz="1400" dirty="0" smtClean="0">
              <a:solidFill>
                <a:schemeClr val="tx1"/>
              </a:solidFill>
            </a:endParaRPr>
          </a:p>
          <a:p>
            <a:pPr>
              <a:buFont typeface="Wingdings" pitchFamily="2" charset="2"/>
              <a:buChar char="u"/>
            </a:pPr>
            <a:r>
              <a:rPr lang="zh-CN" altLang="en-US" sz="1400" dirty="0" smtClean="0">
                <a:solidFill>
                  <a:schemeClr val="tx1"/>
                </a:solidFill>
              </a:rPr>
              <a:t>客户服务（</a:t>
            </a:r>
            <a:r>
              <a:rPr lang="en-US" altLang="zh-CN" sz="1400" dirty="0" smtClean="0">
                <a:solidFill>
                  <a:schemeClr val="tx1"/>
                </a:solidFill>
              </a:rPr>
              <a:t>CSO</a:t>
            </a:r>
            <a:r>
              <a:rPr lang="zh-CN" altLang="en-US" sz="1400" dirty="0" smtClean="0">
                <a:solidFill>
                  <a:schemeClr val="tx1"/>
                </a:solidFill>
              </a:rPr>
              <a:t>）</a:t>
            </a:r>
            <a:endParaRPr lang="en-US" altLang="zh-CN" sz="1400" dirty="0" smtClean="0">
              <a:solidFill>
                <a:schemeClr val="tx1"/>
              </a:solidFill>
            </a:endParaRPr>
          </a:p>
          <a:p>
            <a:pPr algn="ctr"/>
            <a:r>
              <a:rPr lang="zh-CN" altLang="en-US" sz="1400" dirty="0" smtClean="0">
                <a:solidFill>
                  <a:schemeClr val="tx1"/>
                </a:solidFill>
              </a:rPr>
              <a:t>。。。</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1400"/>
            <a:ext cx="8229600" cy="1143000"/>
          </a:xfrm>
        </p:spPr>
        <p:txBody>
          <a:bodyPr/>
          <a:lstStyle/>
          <a:p>
            <a:r>
              <a:rPr lang="zh-CN" altLang="en-US" b="1" dirty="0" smtClean="0">
                <a:solidFill>
                  <a:srgbClr val="FF0000"/>
                </a:solidFill>
              </a:rPr>
              <a:t>不同职位素质示例</a:t>
            </a:r>
            <a:endParaRPr lang="zh-CN" altLang="en-US" b="1" dirty="0">
              <a:solidFill>
                <a:srgbClr val="FF0000"/>
              </a:solidFill>
            </a:endParaRPr>
          </a:p>
        </p:txBody>
      </p:sp>
      <p:sp>
        <p:nvSpPr>
          <p:cNvPr id="3" name="内容占位符 2"/>
          <p:cNvSpPr>
            <a:spLocks noGrp="1"/>
          </p:cNvSpPr>
          <p:nvPr>
            <p:ph idx="1"/>
          </p:nvPr>
        </p:nvSpPr>
        <p:spPr/>
        <p:txBody>
          <a:bodyPr>
            <a:normAutofit fontScale="85000" lnSpcReduction="20000"/>
          </a:bodyPr>
          <a:lstStyle/>
          <a:p>
            <a:pPr>
              <a:buNone/>
            </a:pPr>
            <a:r>
              <a:rPr lang="en-US" altLang="zh-CN" dirty="0" smtClean="0"/>
              <a:t>                                                                                     </a:t>
            </a:r>
          </a:p>
          <a:p>
            <a:pPr>
              <a:buNone/>
            </a:pPr>
            <a:endParaRPr lang="en-US" altLang="zh-CN" dirty="0" smtClean="0"/>
          </a:p>
          <a:p>
            <a:pPr>
              <a:buNone/>
            </a:pPr>
            <a:endParaRPr lang="en-US" altLang="zh-CN" sz="1800" dirty="0" smtClean="0"/>
          </a:p>
          <a:p>
            <a:pPr>
              <a:buNone/>
            </a:pPr>
            <a:endParaRPr lang="en-US" altLang="zh-CN" sz="1800" dirty="0" smtClean="0"/>
          </a:p>
          <a:p>
            <a:pPr>
              <a:buNone/>
            </a:pPr>
            <a:endParaRPr lang="en-US" altLang="zh-CN" sz="1800" dirty="0" smtClean="0"/>
          </a:p>
          <a:p>
            <a:pPr>
              <a:buNone/>
            </a:pPr>
            <a:r>
              <a:rPr lang="zh-CN" altLang="en-US" sz="2100" dirty="0" smtClean="0">
                <a:solidFill>
                  <a:srgbClr val="FF0000"/>
                </a:solidFill>
              </a:rPr>
              <a:t>表</a:t>
            </a:r>
            <a:endParaRPr lang="en-US" altLang="zh-CN" sz="2100" dirty="0" smtClean="0">
              <a:solidFill>
                <a:srgbClr val="FF0000"/>
              </a:solidFill>
            </a:endParaRPr>
          </a:p>
          <a:p>
            <a:pPr>
              <a:buNone/>
            </a:pPr>
            <a:r>
              <a:rPr lang="zh-CN" altLang="en-US" sz="2100" dirty="0" smtClean="0">
                <a:solidFill>
                  <a:srgbClr val="FF0000"/>
                </a:solidFill>
              </a:rPr>
              <a:t>象</a:t>
            </a:r>
            <a:endParaRPr lang="en-US" altLang="zh-CN" sz="2100" dirty="0" smtClean="0">
              <a:solidFill>
                <a:srgbClr val="FF0000"/>
              </a:solidFill>
            </a:endParaRPr>
          </a:p>
          <a:p>
            <a:pPr>
              <a:buNone/>
            </a:pPr>
            <a:r>
              <a:rPr lang="zh-CN" altLang="en-US" sz="2100" dirty="0" smtClean="0">
                <a:solidFill>
                  <a:srgbClr val="FF0000"/>
                </a:solidFill>
              </a:rPr>
              <a:t>的</a:t>
            </a:r>
            <a:endParaRPr lang="en-US" altLang="zh-CN" sz="2100" dirty="0" smtClean="0">
              <a:solidFill>
                <a:srgbClr val="FF0000"/>
              </a:solidFill>
            </a:endParaRPr>
          </a:p>
          <a:p>
            <a:pPr>
              <a:buNone/>
            </a:pPr>
            <a:endParaRPr lang="en-US" altLang="zh-CN" sz="1800" dirty="0" smtClean="0"/>
          </a:p>
          <a:p>
            <a:pPr>
              <a:buNone/>
            </a:pPr>
            <a:endParaRPr lang="en-US" altLang="zh-CN" sz="1800" dirty="0" smtClean="0"/>
          </a:p>
          <a:p>
            <a:pPr>
              <a:buNone/>
            </a:pPr>
            <a:endParaRPr lang="en-US" altLang="zh-CN" sz="1800" dirty="0" smtClean="0"/>
          </a:p>
          <a:p>
            <a:pPr>
              <a:buNone/>
            </a:pPr>
            <a:endParaRPr lang="en-US" altLang="zh-CN" sz="1800" dirty="0" smtClean="0"/>
          </a:p>
          <a:p>
            <a:pPr>
              <a:buNone/>
            </a:pPr>
            <a:endParaRPr lang="en-US" altLang="zh-CN" sz="1800" dirty="0" smtClean="0"/>
          </a:p>
          <a:p>
            <a:pPr>
              <a:buNone/>
            </a:pPr>
            <a:r>
              <a:rPr lang="zh-CN" altLang="en-US" sz="2100" dirty="0" smtClean="0">
                <a:solidFill>
                  <a:srgbClr val="FF0000"/>
                </a:solidFill>
              </a:rPr>
              <a:t>潜</a:t>
            </a:r>
            <a:endParaRPr lang="en-US" altLang="zh-CN" sz="2100" dirty="0" smtClean="0">
              <a:solidFill>
                <a:srgbClr val="FF0000"/>
              </a:solidFill>
            </a:endParaRPr>
          </a:p>
          <a:p>
            <a:pPr>
              <a:buNone/>
            </a:pPr>
            <a:r>
              <a:rPr lang="zh-CN" altLang="en-US" sz="2100" dirty="0" smtClean="0">
                <a:solidFill>
                  <a:srgbClr val="FF0000"/>
                </a:solidFill>
              </a:rPr>
              <a:t>在</a:t>
            </a:r>
            <a:endParaRPr lang="en-US" altLang="zh-CN" sz="2100" dirty="0" smtClean="0">
              <a:solidFill>
                <a:srgbClr val="FF0000"/>
              </a:solidFill>
            </a:endParaRPr>
          </a:p>
          <a:p>
            <a:pPr>
              <a:buNone/>
            </a:pPr>
            <a:r>
              <a:rPr lang="zh-CN" altLang="en-US" sz="2100" dirty="0" smtClean="0">
                <a:solidFill>
                  <a:srgbClr val="FF0000"/>
                </a:solidFill>
              </a:rPr>
              <a:t>的</a:t>
            </a:r>
            <a:endParaRPr lang="zh-CN" altLang="en-US" sz="2100" dirty="0">
              <a:solidFill>
                <a:srgbClr val="FF0000"/>
              </a:solidFill>
            </a:endParaRPr>
          </a:p>
        </p:txBody>
      </p:sp>
      <p:sp>
        <p:nvSpPr>
          <p:cNvPr id="5" name="下箭头 4"/>
          <p:cNvSpPr/>
          <p:nvPr/>
        </p:nvSpPr>
        <p:spPr>
          <a:xfrm>
            <a:off x="1259632" y="1124744"/>
            <a:ext cx="2448272" cy="1368152"/>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优秀技术员应具备的素质</a:t>
            </a:r>
            <a:endParaRPr lang="zh-CN" altLang="en-US" dirty="0">
              <a:solidFill>
                <a:schemeClr val="tx1"/>
              </a:solidFill>
            </a:endParaRPr>
          </a:p>
        </p:txBody>
      </p:sp>
      <p:sp>
        <p:nvSpPr>
          <p:cNvPr id="6" name="下箭头 5"/>
          <p:cNvSpPr/>
          <p:nvPr/>
        </p:nvSpPr>
        <p:spPr>
          <a:xfrm>
            <a:off x="5436096" y="1052736"/>
            <a:ext cx="2448272" cy="1368152"/>
          </a:xfrm>
          <a:prstGeom prst="downArrow">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优秀生产部主任应具备的素质</a:t>
            </a:r>
            <a:endParaRPr lang="zh-CN" altLang="en-US" dirty="0">
              <a:solidFill>
                <a:schemeClr val="tx1"/>
              </a:solidFill>
            </a:endParaRPr>
          </a:p>
        </p:txBody>
      </p:sp>
      <p:sp>
        <p:nvSpPr>
          <p:cNvPr id="7" name="圆角矩形 6"/>
          <p:cNvSpPr/>
          <p:nvPr/>
        </p:nvSpPr>
        <p:spPr>
          <a:xfrm>
            <a:off x="1403648" y="2636912"/>
            <a:ext cx="2448272" cy="2088232"/>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创新能力</a:t>
            </a:r>
            <a:endParaRPr lang="en-US" altLang="zh-CN" dirty="0" smtClean="0">
              <a:solidFill>
                <a:schemeClr val="tx1"/>
              </a:solidFill>
            </a:endParaRPr>
          </a:p>
          <a:p>
            <a:pPr algn="ctr"/>
            <a:r>
              <a:rPr lang="zh-CN" altLang="en-US" dirty="0" smtClean="0">
                <a:solidFill>
                  <a:schemeClr val="tx1"/>
                </a:solidFill>
              </a:rPr>
              <a:t>解决复杂问题的能力</a:t>
            </a:r>
            <a:endParaRPr lang="en-US" altLang="zh-CN" dirty="0" smtClean="0">
              <a:solidFill>
                <a:schemeClr val="tx1"/>
              </a:solidFill>
            </a:endParaRPr>
          </a:p>
          <a:p>
            <a:r>
              <a:rPr lang="zh-CN" altLang="en-US" dirty="0" smtClean="0">
                <a:solidFill>
                  <a:schemeClr val="tx1"/>
                </a:solidFill>
              </a:rPr>
              <a:t>分析与动手能力</a:t>
            </a:r>
            <a:endParaRPr lang="en-US" altLang="zh-CN" dirty="0" smtClean="0">
              <a:solidFill>
                <a:schemeClr val="tx1"/>
              </a:solidFill>
            </a:endParaRPr>
          </a:p>
          <a:p>
            <a:r>
              <a:rPr lang="zh-CN" altLang="en-US" dirty="0" smtClean="0">
                <a:solidFill>
                  <a:schemeClr val="tx1"/>
                </a:solidFill>
              </a:rPr>
              <a:t>与人合作的能力</a:t>
            </a:r>
            <a:endParaRPr lang="en-US" altLang="zh-CN" dirty="0" smtClean="0">
              <a:solidFill>
                <a:schemeClr val="tx1"/>
              </a:solidFill>
            </a:endParaRPr>
          </a:p>
          <a:p>
            <a:r>
              <a:rPr lang="zh-CN" altLang="en-US" dirty="0" smtClean="0">
                <a:solidFill>
                  <a:schemeClr val="tx1"/>
                </a:solidFill>
              </a:rPr>
              <a:t>沟通能力</a:t>
            </a:r>
            <a:endParaRPr lang="en-US" altLang="zh-CN" dirty="0" smtClean="0">
              <a:solidFill>
                <a:schemeClr val="tx1"/>
              </a:solidFill>
            </a:endParaRPr>
          </a:p>
          <a:p>
            <a:r>
              <a:rPr lang="zh-CN" altLang="en-US" dirty="0" smtClean="0">
                <a:solidFill>
                  <a:schemeClr val="tx1"/>
                </a:solidFill>
              </a:rPr>
              <a:t>。。。。。。</a:t>
            </a:r>
            <a:endParaRPr lang="zh-CN" altLang="en-US" dirty="0">
              <a:solidFill>
                <a:schemeClr val="tx1"/>
              </a:solidFill>
            </a:endParaRPr>
          </a:p>
        </p:txBody>
      </p:sp>
      <p:sp>
        <p:nvSpPr>
          <p:cNvPr id="8" name="圆角矩形 7"/>
          <p:cNvSpPr/>
          <p:nvPr/>
        </p:nvSpPr>
        <p:spPr>
          <a:xfrm>
            <a:off x="5580112" y="2636912"/>
            <a:ext cx="2376264" cy="2088232"/>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管理能力（领导，授权，驾御资源，培养下属等）</a:t>
            </a:r>
            <a:endParaRPr lang="en-US" altLang="zh-CN" dirty="0" smtClean="0">
              <a:solidFill>
                <a:schemeClr val="tx1"/>
              </a:solidFill>
            </a:endParaRPr>
          </a:p>
          <a:p>
            <a:r>
              <a:rPr lang="zh-CN" altLang="en-US" dirty="0" smtClean="0">
                <a:solidFill>
                  <a:schemeClr val="tx1"/>
                </a:solidFill>
              </a:rPr>
              <a:t>与人合作的能力</a:t>
            </a:r>
            <a:endParaRPr lang="en-US" altLang="zh-CN" dirty="0" smtClean="0">
              <a:solidFill>
                <a:schemeClr val="tx1"/>
              </a:solidFill>
            </a:endParaRPr>
          </a:p>
          <a:p>
            <a:r>
              <a:rPr lang="zh-CN" altLang="en-US" dirty="0" smtClean="0">
                <a:solidFill>
                  <a:schemeClr val="tx1"/>
                </a:solidFill>
              </a:rPr>
              <a:t>处理突发事件的能力</a:t>
            </a:r>
            <a:endParaRPr lang="zh-CN" altLang="en-US" dirty="0">
              <a:solidFill>
                <a:schemeClr val="tx1"/>
              </a:solidFill>
            </a:endParaRPr>
          </a:p>
        </p:txBody>
      </p:sp>
      <p:sp>
        <p:nvSpPr>
          <p:cNvPr id="9" name="圆角矩形 8"/>
          <p:cNvSpPr/>
          <p:nvPr/>
        </p:nvSpPr>
        <p:spPr>
          <a:xfrm>
            <a:off x="1403648" y="4797152"/>
            <a:ext cx="2448272" cy="1772816"/>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成就导向</a:t>
            </a:r>
            <a:endParaRPr lang="en-US" altLang="zh-CN" dirty="0" smtClean="0">
              <a:solidFill>
                <a:schemeClr val="tx1"/>
              </a:solidFill>
            </a:endParaRPr>
          </a:p>
          <a:p>
            <a:r>
              <a:rPr lang="zh-CN" altLang="en-US" dirty="0" smtClean="0">
                <a:solidFill>
                  <a:schemeClr val="tx1"/>
                </a:solidFill>
              </a:rPr>
              <a:t>演绎思维</a:t>
            </a:r>
            <a:endParaRPr lang="en-US" altLang="zh-CN" dirty="0" smtClean="0">
              <a:solidFill>
                <a:schemeClr val="tx1"/>
              </a:solidFill>
            </a:endParaRPr>
          </a:p>
          <a:p>
            <a:r>
              <a:rPr lang="zh-CN" altLang="en-US" dirty="0" smtClean="0">
                <a:solidFill>
                  <a:schemeClr val="tx1"/>
                </a:solidFill>
              </a:rPr>
              <a:t>影响力</a:t>
            </a:r>
            <a:endParaRPr lang="en-US" altLang="zh-CN" dirty="0" smtClean="0">
              <a:solidFill>
                <a:schemeClr val="tx1"/>
              </a:solidFill>
            </a:endParaRPr>
          </a:p>
          <a:p>
            <a:r>
              <a:rPr lang="zh-CN" altLang="en-US" dirty="0" smtClean="0">
                <a:solidFill>
                  <a:schemeClr val="tx1"/>
                </a:solidFill>
              </a:rPr>
              <a:t>人际影响力</a:t>
            </a:r>
            <a:endParaRPr lang="zh-CN" altLang="en-US" dirty="0">
              <a:solidFill>
                <a:schemeClr val="tx1"/>
              </a:solidFill>
            </a:endParaRPr>
          </a:p>
        </p:txBody>
      </p:sp>
      <p:sp>
        <p:nvSpPr>
          <p:cNvPr id="10" name="圆角矩形 9"/>
          <p:cNvSpPr/>
          <p:nvPr/>
        </p:nvSpPr>
        <p:spPr>
          <a:xfrm>
            <a:off x="5652120" y="4797152"/>
            <a:ext cx="2448272" cy="1844824"/>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影响力</a:t>
            </a:r>
            <a:endParaRPr lang="en-US" altLang="zh-CN" dirty="0" smtClean="0">
              <a:solidFill>
                <a:schemeClr val="tx1"/>
              </a:solidFill>
            </a:endParaRPr>
          </a:p>
          <a:p>
            <a:r>
              <a:rPr lang="zh-CN" altLang="en-US" dirty="0" smtClean="0">
                <a:solidFill>
                  <a:schemeClr val="tx1"/>
                </a:solidFill>
              </a:rPr>
              <a:t>人际影响力</a:t>
            </a:r>
            <a:endParaRPr lang="en-US" altLang="zh-CN" dirty="0" smtClean="0">
              <a:solidFill>
                <a:schemeClr val="tx1"/>
              </a:solidFill>
            </a:endParaRPr>
          </a:p>
          <a:p>
            <a:r>
              <a:rPr lang="zh-CN" altLang="en-US" dirty="0" smtClean="0">
                <a:solidFill>
                  <a:schemeClr val="tx1"/>
                </a:solidFill>
              </a:rPr>
              <a:t>成就导向</a:t>
            </a:r>
            <a:endParaRPr lang="en-US" altLang="zh-CN" dirty="0" smtClean="0">
              <a:solidFill>
                <a:schemeClr val="tx1"/>
              </a:solidFill>
            </a:endParaRPr>
          </a:p>
          <a:p>
            <a:r>
              <a:rPr lang="zh-CN" altLang="en-US" dirty="0" smtClean="0">
                <a:solidFill>
                  <a:schemeClr val="tx1"/>
                </a:solidFill>
              </a:rPr>
              <a:t>归纳思维</a:t>
            </a:r>
            <a:endParaRPr lang="zh-CN" altLang="en-US" dirty="0">
              <a:solidFill>
                <a:schemeClr val="tx1"/>
              </a:solidFill>
            </a:endParaRPr>
          </a:p>
        </p:txBody>
      </p:sp>
      <p:sp>
        <p:nvSpPr>
          <p:cNvPr id="11" name="七角星 10"/>
          <p:cNvSpPr/>
          <p:nvPr/>
        </p:nvSpPr>
        <p:spPr>
          <a:xfrm>
            <a:off x="3779912" y="3573016"/>
            <a:ext cx="2016224" cy="1800200"/>
          </a:xfrm>
          <a:prstGeom prst="star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谁合适？</a:t>
            </a:r>
            <a:endParaRPr lang="en-US" altLang="zh-CN" dirty="0" smtClean="0"/>
          </a:p>
          <a:p>
            <a:pPr algn="ctr"/>
            <a:r>
              <a:rPr lang="zh-CN" altLang="en-US" dirty="0" smtClean="0"/>
              <a:t>做什么？</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成就导向（</a:t>
            </a:r>
            <a:r>
              <a:rPr lang="en-US" altLang="zh-CN" sz="3600" b="1" dirty="0" smtClean="0"/>
              <a:t>ACH</a:t>
            </a:r>
            <a:r>
              <a:rPr lang="zh-CN" altLang="en-US" sz="3600" b="1" dirty="0" smtClean="0"/>
              <a:t>）分级释义举例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下箭头 3"/>
          <p:cNvSpPr/>
          <p:nvPr/>
        </p:nvSpPr>
        <p:spPr>
          <a:xfrm>
            <a:off x="1547664" y="1484784"/>
            <a:ext cx="1440160" cy="360040"/>
          </a:xfrm>
          <a:prstGeom prst="down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-1</a:t>
            </a:r>
            <a:endParaRPr lang="zh-CN" altLang="en-US" b="1" dirty="0">
              <a:solidFill>
                <a:schemeClr val="tx1"/>
              </a:solidFill>
            </a:endParaRPr>
          </a:p>
        </p:txBody>
      </p:sp>
      <p:sp>
        <p:nvSpPr>
          <p:cNvPr id="5" name="圆角矩形 4"/>
          <p:cNvSpPr/>
          <p:nvPr/>
        </p:nvSpPr>
        <p:spPr>
          <a:xfrm>
            <a:off x="1835696" y="1916832"/>
            <a:ext cx="93610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0</a:t>
            </a:r>
            <a:endParaRPr lang="zh-CN" altLang="en-US" b="1" dirty="0">
              <a:solidFill>
                <a:schemeClr val="tx1"/>
              </a:solidFill>
            </a:endParaRPr>
          </a:p>
        </p:txBody>
      </p:sp>
      <p:sp>
        <p:nvSpPr>
          <p:cNvPr id="6" name="下箭头 5"/>
          <p:cNvSpPr/>
          <p:nvPr/>
        </p:nvSpPr>
        <p:spPr>
          <a:xfrm>
            <a:off x="1475656" y="2420888"/>
            <a:ext cx="1656184" cy="432048"/>
          </a:xfrm>
          <a:prstGeom prst="down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1</a:t>
            </a:r>
            <a:endParaRPr lang="zh-CN" altLang="en-US" b="1" dirty="0">
              <a:solidFill>
                <a:schemeClr val="tx1"/>
              </a:solidFill>
            </a:endParaRPr>
          </a:p>
        </p:txBody>
      </p:sp>
      <p:sp>
        <p:nvSpPr>
          <p:cNvPr id="8" name="下箭头 7"/>
          <p:cNvSpPr/>
          <p:nvPr/>
        </p:nvSpPr>
        <p:spPr>
          <a:xfrm>
            <a:off x="1331640" y="2996952"/>
            <a:ext cx="2016224" cy="504056"/>
          </a:xfrm>
          <a:prstGeom prst="down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2</a:t>
            </a:r>
            <a:endParaRPr lang="zh-CN" altLang="en-US" b="1" dirty="0">
              <a:solidFill>
                <a:schemeClr val="tx1"/>
              </a:solidFill>
            </a:endParaRPr>
          </a:p>
        </p:txBody>
      </p:sp>
      <p:sp>
        <p:nvSpPr>
          <p:cNvPr id="9" name="下箭头 8"/>
          <p:cNvSpPr/>
          <p:nvPr/>
        </p:nvSpPr>
        <p:spPr>
          <a:xfrm>
            <a:off x="1259632" y="3645024"/>
            <a:ext cx="2232248" cy="504056"/>
          </a:xfrm>
          <a:prstGeom prst="down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3</a:t>
            </a:r>
            <a:endParaRPr lang="zh-CN" altLang="en-US" b="1" dirty="0">
              <a:solidFill>
                <a:schemeClr val="tx1"/>
              </a:solidFill>
            </a:endParaRPr>
          </a:p>
        </p:txBody>
      </p:sp>
      <p:sp>
        <p:nvSpPr>
          <p:cNvPr id="10" name="下箭头 9"/>
          <p:cNvSpPr/>
          <p:nvPr/>
        </p:nvSpPr>
        <p:spPr>
          <a:xfrm>
            <a:off x="1115616" y="4293096"/>
            <a:ext cx="2592288" cy="504056"/>
          </a:xfrm>
          <a:prstGeom prst="down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4</a:t>
            </a:r>
            <a:endParaRPr lang="zh-CN" altLang="en-US" b="1" dirty="0">
              <a:solidFill>
                <a:schemeClr val="tx1"/>
              </a:solidFill>
            </a:endParaRPr>
          </a:p>
        </p:txBody>
      </p:sp>
      <p:sp>
        <p:nvSpPr>
          <p:cNvPr id="11" name="下箭头 10"/>
          <p:cNvSpPr/>
          <p:nvPr/>
        </p:nvSpPr>
        <p:spPr>
          <a:xfrm>
            <a:off x="899592" y="4941168"/>
            <a:ext cx="3096344" cy="504056"/>
          </a:xfrm>
          <a:prstGeom prst="down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rPr>
              <a:t>A . 5</a:t>
            </a:r>
            <a:endParaRPr lang="zh-CN" altLang="en-US" b="1" dirty="0">
              <a:solidFill>
                <a:schemeClr val="tx1"/>
              </a:solidFill>
            </a:endParaRPr>
          </a:p>
        </p:txBody>
      </p:sp>
      <p:cxnSp>
        <p:nvCxnSpPr>
          <p:cNvPr id="13" name="直接箭头连接符 12"/>
          <p:cNvCxnSpPr/>
          <p:nvPr/>
        </p:nvCxnSpPr>
        <p:spPr>
          <a:xfrm>
            <a:off x="3203848" y="1628800"/>
            <a:ext cx="7920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211960" y="1412776"/>
            <a:ext cx="3384376" cy="432048"/>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没有绩优标准，工作马虎，不关注细节</a:t>
            </a:r>
            <a:endParaRPr lang="zh-CN" altLang="en-US" sz="1400" dirty="0">
              <a:solidFill>
                <a:schemeClr val="tx1"/>
              </a:solidFill>
            </a:endParaRPr>
          </a:p>
        </p:txBody>
      </p:sp>
      <p:sp>
        <p:nvSpPr>
          <p:cNvPr id="15" name="矩形 14"/>
          <p:cNvSpPr/>
          <p:nvPr/>
        </p:nvSpPr>
        <p:spPr>
          <a:xfrm>
            <a:off x="4211960" y="1916832"/>
            <a:ext cx="3384376" cy="432048"/>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工作努力，但是绩效不佳</a:t>
            </a:r>
            <a:endParaRPr lang="zh-CN" altLang="en-US" sz="1400" dirty="0">
              <a:solidFill>
                <a:schemeClr val="tx1"/>
              </a:solidFill>
            </a:endParaRPr>
          </a:p>
        </p:txBody>
      </p:sp>
      <p:sp>
        <p:nvSpPr>
          <p:cNvPr id="16" name="矩形 15"/>
          <p:cNvSpPr/>
          <p:nvPr/>
        </p:nvSpPr>
        <p:spPr>
          <a:xfrm>
            <a:off x="4211960" y="2420888"/>
            <a:ext cx="3384376" cy="43204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试图把工作做好、做对</a:t>
            </a:r>
            <a:endParaRPr lang="zh-CN" altLang="en-US" sz="1400" dirty="0">
              <a:solidFill>
                <a:schemeClr val="tx1"/>
              </a:solidFill>
            </a:endParaRPr>
          </a:p>
        </p:txBody>
      </p:sp>
      <p:sp>
        <p:nvSpPr>
          <p:cNvPr id="17" name="矩形 16"/>
          <p:cNvSpPr/>
          <p:nvPr/>
        </p:nvSpPr>
        <p:spPr>
          <a:xfrm>
            <a:off x="4211960" y="2996952"/>
            <a:ext cx="3384376" cy="43204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努力工作以图达到企业</a:t>
            </a:r>
            <a:r>
              <a:rPr lang="en-US" altLang="zh-CN" sz="1400" dirty="0" smtClean="0">
                <a:solidFill>
                  <a:schemeClr val="tx1"/>
                </a:solidFill>
              </a:rPr>
              <a:t>/</a:t>
            </a:r>
            <a:r>
              <a:rPr lang="zh-CN" altLang="en-US" sz="1400" dirty="0" smtClean="0">
                <a:solidFill>
                  <a:schemeClr val="tx1"/>
                </a:solidFill>
              </a:rPr>
              <a:t>他人制定的绩优标准</a:t>
            </a:r>
            <a:endParaRPr lang="zh-CN" altLang="en-US" sz="1400" dirty="0">
              <a:solidFill>
                <a:schemeClr val="tx1"/>
              </a:solidFill>
            </a:endParaRPr>
          </a:p>
        </p:txBody>
      </p:sp>
      <p:sp>
        <p:nvSpPr>
          <p:cNvPr id="18" name="矩形 17"/>
          <p:cNvSpPr/>
          <p:nvPr/>
        </p:nvSpPr>
        <p:spPr>
          <a:xfrm>
            <a:off x="4211960" y="3573016"/>
            <a:ext cx="3384376" cy="43204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设定个人关于“绩优”的标准，但还缺乏一定的挑战性</a:t>
            </a:r>
            <a:endParaRPr lang="zh-CN" altLang="en-US" sz="1400" dirty="0">
              <a:solidFill>
                <a:schemeClr val="tx1"/>
              </a:solidFill>
            </a:endParaRPr>
          </a:p>
        </p:txBody>
      </p:sp>
      <p:sp>
        <p:nvSpPr>
          <p:cNvPr id="19" name="矩形 18"/>
          <p:cNvSpPr/>
          <p:nvPr/>
        </p:nvSpPr>
        <p:spPr>
          <a:xfrm>
            <a:off x="4211960" y="4221088"/>
            <a:ext cx="3384376" cy="43204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通过改变工作流程与方法以改进工作绩效，并达到绩优标准</a:t>
            </a:r>
            <a:endParaRPr lang="zh-CN" altLang="en-US" sz="1400" dirty="0">
              <a:solidFill>
                <a:schemeClr val="tx1"/>
              </a:solidFill>
            </a:endParaRPr>
          </a:p>
        </p:txBody>
      </p:sp>
      <p:sp>
        <p:nvSpPr>
          <p:cNvPr id="20" name="矩形 19"/>
          <p:cNvSpPr/>
          <p:nvPr/>
        </p:nvSpPr>
        <p:spPr>
          <a:xfrm>
            <a:off x="4211960" y="4941168"/>
            <a:ext cx="3384376" cy="432048"/>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设定具有挑战性的工作目标与绩优标准</a:t>
            </a:r>
            <a:endParaRPr lang="zh-CN" altLang="en-US" sz="1400" dirty="0">
              <a:solidFill>
                <a:schemeClr val="tx1"/>
              </a:solidFill>
            </a:endParaRPr>
          </a:p>
        </p:txBody>
      </p:sp>
      <p:cxnSp>
        <p:nvCxnSpPr>
          <p:cNvPr id="24" name="直接箭头连接符 23"/>
          <p:cNvCxnSpPr/>
          <p:nvPr/>
        </p:nvCxnSpPr>
        <p:spPr>
          <a:xfrm>
            <a:off x="2843808" y="2132856"/>
            <a:ext cx="122413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3275856" y="2636912"/>
            <a:ext cx="86409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3491880" y="3212976"/>
            <a:ext cx="57606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635896" y="3861048"/>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3851920" y="4509120"/>
            <a:ext cx="2880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目标行动族各素质要项之间的联系举例</a:t>
            </a:r>
            <a:endParaRPr lang="zh-CN" altLang="en-US" sz="3200" b="1" dirty="0"/>
          </a:p>
        </p:txBody>
      </p:sp>
      <p:graphicFrame>
        <p:nvGraphicFramePr>
          <p:cNvPr id="4" name="内容占位符 3"/>
          <p:cNvGraphicFramePr>
            <a:graphicFrameLocks noGrp="1"/>
          </p:cNvGraphicFramePr>
          <p:nvPr>
            <p:ph idx="1"/>
          </p:nvPr>
        </p:nvGraphicFramePr>
        <p:xfrm>
          <a:off x="1835696" y="2708920"/>
          <a:ext cx="5770984" cy="3412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2771800" y="1340768"/>
            <a:ext cx="3744416" cy="864096"/>
          </a:xfrm>
          <a:prstGeom prst="round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行为与绩效</a:t>
            </a:r>
            <a:endParaRPr lang="zh-CN" altLang="en-US" sz="2800" b="1" dirty="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演绎思维与其他素质族的轮状关系</a:t>
            </a:r>
            <a:endParaRPr lang="zh-CN" altLang="en-US" sz="3600" b="1" dirty="0"/>
          </a:p>
        </p:txBody>
      </p:sp>
      <p:sp>
        <p:nvSpPr>
          <p:cNvPr id="3" name="内容占位符 2"/>
          <p:cNvSpPr>
            <a:spLocks noGrp="1"/>
          </p:cNvSpPr>
          <p:nvPr>
            <p:ph idx="1"/>
          </p:nvPr>
        </p:nvSpPr>
        <p:spPr/>
        <p:txBody>
          <a:bodyPr/>
          <a:lstStyle/>
          <a:p>
            <a:endParaRPr lang="zh-CN" altLang="en-US" dirty="0"/>
          </a:p>
        </p:txBody>
      </p:sp>
      <p:grpSp>
        <p:nvGrpSpPr>
          <p:cNvPr id="4" name="Group 18"/>
          <p:cNvGrpSpPr>
            <a:grpSpLocks/>
          </p:cNvGrpSpPr>
          <p:nvPr/>
        </p:nvGrpSpPr>
        <p:grpSpPr bwMode="auto">
          <a:xfrm>
            <a:off x="2483768" y="1628800"/>
            <a:ext cx="3606800" cy="3659188"/>
            <a:chOff x="2216" y="1736"/>
            <a:chExt cx="2272" cy="2305"/>
          </a:xfrm>
          <a:gradFill>
            <a:gsLst>
              <a:gs pos="0">
                <a:srgbClr val="FBEAC7"/>
              </a:gs>
              <a:gs pos="17999">
                <a:srgbClr val="FEE7F2"/>
              </a:gs>
              <a:gs pos="36000">
                <a:srgbClr val="FAC77D"/>
              </a:gs>
              <a:gs pos="61000">
                <a:srgbClr val="FBA97D"/>
              </a:gs>
              <a:gs pos="82001">
                <a:srgbClr val="FBD49C"/>
              </a:gs>
              <a:gs pos="100000">
                <a:srgbClr val="FEE7F2"/>
              </a:gs>
            </a:gsLst>
            <a:lin ang="5400000" scaled="0"/>
          </a:gradFill>
        </p:grpSpPr>
        <p:sp>
          <p:nvSpPr>
            <p:cNvPr id="5" name="Freeform 11"/>
            <p:cNvSpPr>
              <a:spLocks/>
            </p:cNvSpPr>
            <p:nvPr/>
          </p:nvSpPr>
          <p:spPr bwMode="auto">
            <a:xfrm>
              <a:off x="2936" y="1736"/>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6" name="Freeform 12"/>
            <p:cNvSpPr>
              <a:spLocks/>
            </p:cNvSpPr>
            <p:nvPr/>
          </p:nvSpPr>
          <p:spPr bwMode="auto">
            <a:xfrm>
              <a:off x="3656" y="2168"/>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7" name="Freeform 13"/>
            <p:cNvSpPr>
              <a:spLocks/>
            </p:cNvSpPr>
            <p:nvPr/>
          </p:nvSpPr>
          <p:spPr bwMode="auto">
            <a:xfrm>
              <a:off x="3656" y="2960"/>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8" name="Freeform 14"/>
            <p:cNvSpPr>
              <a:spLocks/>
            </p:cNvSpPr>
            <p:nvPr/>
          </p:nvSpPr>
          <p:spPr bwMode="auto">
            <a:xfrm>
              <a:off x="2936" y="3320"/>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9" name="Freeform 15"/>
            <p:cNvSpPr>
              <a:spLocks/>
            </p:cNvSpPr>
            <p:nvPr/>
          </p:nvSpPr>
          <p:spPr bwMode="auto">
            <a:xfrm>
              <a:off x="2216" y="2960"/>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0" name="Freeform 16"/>
            <p:cNvSpPr>
              <a:spLocks/>
            </p:cNvSpPr>
            <p:nvPr/>
          </p:nvSpPr>
          <p:spPr bwMode="auto">
            <a:xfrm>
              <a:off x="2216" y="2168"/>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1" name="Freeform 17"/>
            <p:cNvSpPr>
              <a:spLocks/>
            </p:cNvSpPr>
            <p:nvPr/>
          </p:nvSpPr>
          <p:spPr bwMode="auto">
            <a:xfrm>
              <a:off x="2936" y="2528"/>
              <a:ext cx="832" cy="721"/>
            </a:xfrm>
            <a:custGeom>
              <a:avLst/>
              <a:gdLst/>
              <a:ahLst/>
              <a:cxnLst>
                <a:cxn ang="0">
                  <a:pos x="208" y="0"/>
                </a:cxn>
                <a:cxn ang="0">
                  <a:pos x="0" y="360"/>
                </a:cxn>
                <a:cxn ang="0">
                  <a:pos x="208" y="720"/>
                </a:cxn>
                <a:cxn ang="0">
                  <a:pos x="624" y="720"/>
                </a:cxn>
                <a:cxn ang="0">
                  <a:pos x="831" y="360"/>
                </a:cxn>
                <a:cxn ang="0">
                  <a:pos x="624" y="0"/>
                </a:cxn>
                <a:cxn ang="0">
                  <a:pos x="208" y="0"/>
                </a:cxn>
              </a:cxnLst>
              <a:rect l="0" t="0" r="r" b="b"/>
              <a:pathLst>
                <a:path w="832" h="721">
                  <a:moveTo>
                    <a:pt x="208" y="0"/>
                  </a:moveTo>
                  <a:lnTo>
                    <a:pt x="0" y="360"/>
                  </a:lnTo>
                  <a:lnTo>
                    <a:pt x="208" y="720"/>
                  </a:lnTo>
                  <a:lnTo>
                    <a:pt x="624" y="720"/>
                  </a:lnTo>
                  <a:lnTo>
                    <a:pt x="831" y="360"/>
                  </a:lnTo>
                  <a:lnTo>
                    <a:pt x="624" y="0"/>
                  </a:lnTo>
                  <a:lnTo>
                    <a:pt x="208" y="0"/>
                  </a:lnTo>
                  <a:close/>
                </a:path>
              </a:pathLst>
            </a:custGeom>
            <a:grp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grpSp>
      <p:sp>
        <p:nvSpPr>
          <p:cNvPr id="12" name="Text Box 19"/>
          <p:cNvSpPr txBox="1">
            <a:spLocks noChangeArrowheads="1"/>
          </p:cNvSpPr>
          <p:nvPr/>
        </p:nvSpPr>
        <p:spPr bwMode="auto">
          <a:xfrm>
            <a:off x="3851920" y="1988840"/>
            <a:ext cx="1008112" cy="495072"/>
          </a:xfrm>
          <a:prstGeom prst="rect">
            <a:avLst/>
          </a:prstGeom>
          <a:noFill/>
          <a:ln w="6350">
            <a:noFill/>
            <a:miter lim="800000"/>
            <a:headEnd/>
            <a:tailEnd/>
          </a:ln>
          <a:effectLst/>
        </p:spPr>
        <p:txBody>
          <a:bodyPr wrap="square" lIns="45720" rIns="45720">
            <a:spAutoFit/>
          </a:bodyPr>
          <a:lstStyle/>
          <a:p>
            <a:pPr algn="ctr">
              <a:lnSpc>
                <a:spcPts val="1000"/>
              </a:lnSpc>
            </a:pPr>
            <a:r>
              <a:rPr lang="zh-CN" altLang="en-US" dirty="0" smtClean="0">
                <a:latin typeface="Arial" pitchFamily="34" charset="0"/>
                <a:cs typeface="Arial" pitchFamily="34" charset="0"/>
              </a:rPr>
              <a:t>目标与</a:t>
            </a:r>
            <a:endParaRPr lang="en-US" altLang="zh-CN" dirty="0" smtClean="0">
              <a:latin typeface="Arial" pitchFamily="34" charset="0"/>
              <a:cs typeface="Arial" pitchFamily="34" charset="0"/>
            </a:endParaRPr>
          </a:p>
          <a:p>
            <a:pPr algn="ctr">
              <a:lnSpc>
                <a:spcPts val="1000"/>
              </a:lnSpc>
            </a:pPr>
            <a:endParaRPr lang="en-US" altLang="zh-CN" dirty="0" smtClean="0">
              <a:latin typeface="Arial" pitchFamily="34" charset="0"/>
              <a:cs typeface="Arial" pitchFamily="34" charset="0"/>
            </a:endParaRPr>
          </a:p>
          <a:p>
            <a:pPr algn="ctr">
              <a:lnSpc>
                <a:spcPts val="1000"/>
              </a:lnSpc>
            </a:pPr>
            <a:r>
              <a:rPr lang="zh-CN" altLang="en-US" dirty="0" smtClean="0">
                <a:latin typeface="Arial" pitchFamily="34" charset="0"/>
                <a:cs typeface="Arial" pitchFamily="34" charset="0"/>
              </a:rPr>
              <a:t>行动族</a:t>
            </a:r>
            <a:endParaRPr lang="en-US" altLang="zh-CN" dirty="0">
              <a:latin typeface="Arial" pitchFamily="34" charset="0"/>
              <a:cs typeface="Arial" pitchFamily="34" charset="0"/>
            </a:endParaRPr>
          </a:p>
        </p:txBody>
      </p:sp>
      <p:sp>
        <p:nvSpPr>
          <p:cNvPr id="13" name="Text Box 20"/>
          <p:cNvSpPr txBox="1">
            <a:spLocks noChangeArrowheads="1"/>
          </p:cNvSpPr>
          <p:nvPr/>
        </p:nvSpPr>
        <p:spPr bwMode="auto">
          <a:xfrm>
            <a:off x="4860032" y="2780928"/>
            <a:ext cx="1143000" cy="241092"/>
          </a:xfrm>
          <a:prstGeom prst="rect">
            <a:avLst/>
          </a:prstGeom>
          <a:noFill/>
          <a:ln w="6350">
            <a:noFill/>
            <a:miter lim="800000"/>
            <a:headEnd/>
            <a:tailEnd/>
          </a:ln>
          <a:effectLst/>
        </p:spPr>
        <p:txBody>
          <a:bodyPr lIns="45720" rIns="45720">
            <a:spAutoFit/>
          </a:bodyPr>
          <a:lstStyle/>
          <a:p>
            <a:pPr algn="ctr">
              <a:lnSpc>
                <a:spcPts val="1000"/>
              </a:lnSpc>
            </a:pPr>
            <a:r>
              <a:rPr lang="zh-CN" altLang="en-US" dirty="0" smtClean="0">
                <a:latin typeface="Arial" pitchFamily="34" charset="0"/>
                <a:cs typeface="Arial" pitchFamily="34" charset="0"/>
              </a:rPr>
              <a:t>影响力族</a:t>
            </a:r>
            <a:endParaRPr lang="en-US" altLang="zh-CN" dirty="0">
              <a:latin typeface="Arial" pitchFamily="34" charset="0"/>
              <a:cs typeface="Arial" pitchFamily="34" charset="0"/>
            </a:endParaRPr>
          </a:p>
        </p:txBody>
      </p:sp>
      <p:sp>
        <p:nvSpPr>
          <p:cNvPr id="14" name="Text Box 21"/>
          <p:cNvSpPr txBox="1">
            <a:spLocks noChangeArrowheads="1"/>
          </p:cNvSpPr>
          <p:nvPr/>
        </p:nvSpPr>
        <p:spPr bwMode="auto">
          <a:xfrm>
            <a:off x="4860032" y="3933056"/>
            <a:ext cx="1143000" cy="495072"/>
          </a:xfrm>
          <a:prstGeom prst="rect">
            <a:avLst/>
          </a:prstGeom>
          <a:noFill/>
          <a:ln w="6350">
            <a:noFill/>
            <a:miter lim="800000"/>
            <a:headEnd/>
            <a:tailEnd/>
          </a:ln>
          <a:effectLst/>
        </p:spPr>
        <p:txBody>
          <a:bodyPr lIns="45720" rIns="45720">
            <a:spAutoFit/>
          </a:bodyPr>
          <a:lstStyle/>
          <a:p>
            <a:pPr algn="ctr">
              <a:lnSpc>
                <a:spcPts val="1000"/>
              </a:lnSpc>
            </a:pPr>
            <a:r>
              <a:rPr lang="zh-CN" altLang="en-US" dirty="0" smtClean="0">
                <a:latin typeface="Arial" pitchFamily="34" charset="0"/>
                <a:cs typeface="Arial" pitchFamily="34" charset="0"/>
              </a:rPr>
              <a:t>自我概念</a:t>
            </a:r>
            <a:endParaRPr lang="en-US" altLang="zh-CN" dirty="0" smtClean="0">
              <a:latin typeface="Arial" pitchFamily="34" charset="0"/>
              <a:cs typeface="Arial" pitchFamily="34" charset="0"/>
            </a:endParaRPr>
          </a:p>
          <a:p>
            <a:pPr algn="ctr">
              <a:lnSpc>
                <a:spcPts val="1000"/>
              </a:lnSpc>
            </a:pPr>
            <a:endParaRPr lang="en-US" altLang="zh-CN" dirty="0" smtClean="0">
              <a:latin typeface="Arial" pitchFamily="34" charset="0"/>
              <a:cs typeface="Arial" pitchFamily="34" charset="0"/>
            </a:endParaRPr>
          </a:p>
          <a:p>
            <a:pPr algn="ctr">
              <a:lnSpc>
                <a:spcPts val="1000"/>
              </a:lnSpc>
            </a:pPr>
            <a:r>
              <a:rPr lang="zh-CN" altLang="en-US" dirty="0" smtClean="0">
                <a:latin typeface="Arial" pitchFamily="34" charset="0"/>
                <a:cs typeface="Arial" pitchFamily="34" charset="0"/>
              </a:rPr>
              <a:t>族</a:t>
            </a:r>
            <a:endParaRPr lang="en-US" altLang="zh-CN" dirty="0">
              <a:latin typeface="Arial" pitchFamily="34" charset="0"/>
              <a:cs typeface="Arial" pitchFamily="34" charset="0"/>
            </a:endParaRPr>
          </a:p>
        </p:txBody>
      </p:sp>
      <p:sp>
        <p:nvSpPr>
          <p:cNvPr id="15" name="Text Box 22"/>
          <p:cNvSpPr txBox="1">
            <a:spLocks noChangeArrowheads="1"/>
          </p:cNvSpPr>
          <p:nvPr/>
        </p:nvSpPr>
        <p:spPr bwMode="auto">
          <a:xfrm>
            <a:off x="3707904" y="4581128"/>
            <a:ext cx="1143000" cy="241092"/>
          </a:xfrm>
          <a:prstGeom prst="rect">
            <a:avLst/>
          </a:prstGeom>
          <a:noFill/>
          <a:ln w="6350">
            <a:noFill/>
            <a:miter lim="800000"/>
            <a:headEnd/>
            <a:tailEnd/>
          </a:ln>
          <a:effectLst/>
        </p:spPr>
        <p:txBody>
          <a:bodyPr lIns="45720" rIns="45720">
            <a:spAutoFit/>
          </a:bodyPr>
          <a:lstStyle/>
          <a:p>
            <a:pPr algn="ctr">
              <a:lnSpc>
                <a:spcPts val="1000"/>
              </a:lnSpc>
            </a:pPr>
            <a:r>
              <a:rPr lang="zh-CN" altLang="en-US" dirty="0" smtClean="0">
                <a:latin typeface="Arial" pitchFamily="34" charset="0"/>
                <a:cs typeface="Arial" pitchFamily="34" charset="0"/>
              </a:rPr>
              <a:t>认知族</a:t>
            </a:r>
            <a:endParaRPr lang="en-US" altLang="zh-CN" dirty="0">
              <a:latin typeface="Arial" pitchFamily="34" charset="0"/>
              <a:cs typeface="Arial" pitchFamily="34" charset="0"/>
            </a:endParaRPr>
          </a:p>
        </p:txBody>
      </p:sp>
      <p:sp>
        <p:nvSpPr>
          <p:cNvPr id="16" name="Text Box 23"/>
          <p:cNvSpPr txBox="1">
            <a:spLocks noChangeArrowheads="1"/>
          </p:cNvSpPr>
          <p:nvPr/>
        </p:nvSpPr>
        <p:spPr bwMode="auto">
          <a:xfrm>
            <a:off x="2555776" y="4005064"/>
            <a:ext cx="1143000" cy="241092"/>
          </a:xfrm>
          <a:prstGeom prst="rect">
            <a:avLst/>
          </a:prstGeom>
          <a:noFill/>
          <a:ln w="6350">
            <a:noFill/>
            <a:miter lim="800000"/>
            <a:headEnd/>
            <a:tailEnd/>
          </a:ln>
          <a:effectLst/>
        </p:spPr>
        <p:txBody>
          <a:bodyPr lIns="45720" rIns="45720">
            <a:spAutoFit/>
          </a:bodyPr>
          <a:lstStyle/>
          <a:p>
            <a:pPr algn="ctr">
              <a:lnSpc>
                <a:spcPts val="1000"/>
              </a:lnSpc>
            </a:pPr>
            <a:r>
              <a:rPr lang="zh-CN" altLang="en-US" dirty="0" smtClean="0">
                <a:latin typeface="Arial" pitchFamily="34" charset="0"/>
                <a:cs typeface="Arial" pitchFamily="34" charset="0"/>
              </a:rPr>
              <a:t>管理族</a:t>
            </a:r>
            <a:endParaRPr lang="en-US" altLang="zh-CN" dirty="0">
              <a:latin typeface="Arial" pitchFamily="34" charset="0"/>
              <a:cs typeface="Arial" pitchFamily="34" charset="0"/>
            </a:endParaRPr>
          </a:p>
        </p:txBody>
      </p:sp>
      <p:sp>
        <p:nvSpPr>
          <p:cNvPr id="17" name="Text Box 24"/>
          <p:cNvSpPr txBox="1">
            <a:spLocks noChangeArrowheads="1"/>
          </p:cNvSpPr>
          <p:nvPr/>
        </p:nvSpPr>
        <p:spPr bwMode="auto">
          <a:xfrm>
            <a:off x="2555776" y="2708920"/>
            <a:ext cx="1143000" cy="495072"/>
          </a:xfrm>
          <a:prstGeom prst="rect">
            <a:avLst/>
          </a:prstGeom>
          <a:noFill/>
          <a:ln w="6350">
            <a:noFill/>
            <a:miter lim="800000"/>
            <a:headEnd/>
            <a:tailEnd/>
          </a:ln>
          <a:effectLst/>
        </p:spPr>
        <p:txBody>
          <a:bodyPr lIns="45720" rIns="45720">
            <a:spAutoFit/>
          </a:bodyPr>
          <a:lstStyle/>
          <a:p>
            <a:pPr algn="ctr">
              <a:lnSpc>
                <a:spcPts val="1000"/>
              </a:lnSpc>
            </a:pPr>
            <a:r>
              <a:rPr lang="zh-CN" altLang="en-US" dirty="0" smtClean="0">
                <a:latin typeface="Arial" pitchFamily="34" charset="0"/>
                <a:cs typeface="Arial" pitchFamily="34" charset="0"/>
              </a:rPr>
              <a:t>帮助与服</a:t>
            </a:r>
            <a:endParaRPr lang="en-US" altLang="zh-CN" dirty="0" smtClean="0">
              <a:latin typeface="Arial" pitchFamily="34" charset="0"/>
              <a:cs typeface="Arial" pitchFamily="34" charset="0"/>
            </a:endParaRPr>
          </a:p>
          <a:p>
            <a:pPr algn="ctr">
              <a:lnSpc>
                <a:spcPts val="1000"/>
              </a:lnSpc>
            </a:pPr>
            <a:endParaRPr lang="en-US" altLang="zh-CN" dirty="0" smtClean="0">
              <a:latin typeface="Arial" pitchFamily="34" charset="0"/>
              <a:cs typeface="Arial" pitchFamily="34" charset="0"/>
            </a:endParaRPr>
          </a:p>
          <a:p>
            <a:pPr algn="ctr">
              <a:lnSpc>
                <a:spcPts val="1000"/>
              </a:lnSpc>
            </a:pPr>
            <a:r>
              <a:rPr lang="zh-CN" altLang="en-US" dirty="0" smtClean="0">
                <a:latin typeface="Arial" pitchFamily="34" charset="0"/>
                <a:cs typeface="Arial" pitchFamily="34" charset="0"/>
              </a:rPr>
              <a:t>务族</a:t>
            </a:r>
            <a:endParaRPr lang="en-US" altLang="zh-CN" dirty="0">
              <a:latin typeface="Arial" pitchFamily="34" charset="0"/>
              <a:cs typeface="Arial" pitchFamily="34" charset="0"/>
            </a:endParaRPr>
          </a:p>
        </p:txBody>
      </p:sp>
      <p:sp>
        <p:nvSpPr>
          <p:cNvPr id="18" name="Text Box 25"/>
          <p:cNvSpPr txBox="1">
            <a:spLocks noChangeArrowheads="1"/>
          </p:cNvSpPr>
          <p:nvPr/>
        </p:nvSpPr>
        <p:spPr bwMode="auto">
          <a:xfrm>
            <a:off x="3707904" y="3429000"/>
            <a:ext cx="1143000" cy="238591"/>
          </a:xfrm>
          <a:prstGeom prst="rect">
            <a:avLst/>
          </a:prstGeom>
          <a:noFill/>
          <a:ln w="6350">
            <a:noFill/>
            <a:miter lim="800000"/>
            <a:headEnd/>
            <a:tailEnd/>
          </a:ln>
          <a:effectLst/>
        </p:spPr>
        <p:txBody>
          <a:bodyPr lIns="45720" rIns="45720">
            <a:spAutoFit/>
          </a:bodyPr>
          <a:lstStyle/>
          <a:p>
            <a:pPr algn="ctr">
              <a:lnSpc>
                <a:spcPts val="1000"/>
              </a:lnSpc>
            </a:pPr>
            <a:r>
              <a:rPr lang="zh-CN" altLang="en-US" b="1" dirty="0" smtClean="0">
                <a:solidFill>
                  <a:srgbClr val="FF0000"/>
                </a:solidFill>
                <a:latin typeface="Arial" pitchFamily="34" charset="0"/>
                <a:cs typeface="Arial" pitchFamily="34" charset="0"/>
              </a:rPr>
              <a:t>演绎思维</a:t>
            </a:r>
            <a:endParaRPr lang="en-US" altLang="zh-CN" b="1" dirty="0">
              <a:solidFill>
                <a:srgbClr val="FF0000"/>
              </a:solidFill>
              <a:latin typeface="Arial" pitchFamily="34" charset="0"/>
              <a:cs typeface="Arial" pitchFamily="34" charset="0"/>
            </a:endParaRPr>
          </a:p>
        </p:txBody>
      </p:sp>
      <p:sp>
        <p:nvSpPr>
          <p:cNvPr id="19" name="圆角矩形 18"/>
          <p:cNvSpPr/>
          <p:nvPr/>
        </p:nvSpPr>
        <p:spPr>
          <a:xfrm>
            <a:off x="1187624" y="5445224"/>
            <a:ext cx="6768752" cy="12241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400" dirty="0" smtClean="0">
                <a:solidFill>
                  <a:schemeClr val="tx1"/>
                </a:solidFill>
              </a:rPr>
              <a:t>演绎思维反映的是一种对事物进行因果逻辑分析，并对结果进行检验的偏好。</a:t>
            </a:r>
            <a:endParaRPr lang="en-US" altLang="zh-CN" sz="1400" dirty="0" smtClean="0">
              <a:solidFill>
                <a:schemeClr val="tx1"/>
              </a:solidFill>
            </a:endParaRPr>
          </a:p>
          <a:p>
            <a:pPr>
              <a:buFont typeface="Wingdings" pitchFamily="2" charset="2"/>
              <a:buChar char="Ø"/>
            </a:pPr>
            <a:r>
              <a:rPr lang="zh-CN" altLang="en-US" sz="1400" dirty="0" smtClean="0">
                <a:solidFill>
                  <a:schemeClr val="tx1"/>
                </a:solidFill>
              </a:rPr>
              <a:t>演绎思维就是通过把一个事物分解成若干部分，或通过层层因果关系描述其内在联</a:t>
            </a:r>
            <a:endParaRPr lang="en-US" altLang="zh-CN" sz="1400" dirty="0" smtClean="0">
              <a:solidFill>
                <a:schemeClr val="tx1"/>
              </a:solidFill>
            </a:endParaRPr>
          </a:p>
          <a:p>
            <a:r>
              <a:rPr lang="en-US" altLang="zh-CN" sz="1400" dirty="0" smtClean="0">
                <a:solidFill>
                  <a:schemeClr val="tx1"/>
                </a:solidFill>
              </a:rPr>
              <a:t>    </a:t>
            </a:r>
            <a:r>
              <a:rPr lang="zh-CN" altLang="en-US" sz="1400" dirty="0" smtClean="0">
                <a:solidFill>
                  <a:schemeClr val="tx1"/>
                </a:solidFill>
              </a:rPr>
              <a:t>系的方式来理解该事物。</a:t>
            </a:r>
            <a:endParaRPr lang="en-US" altLang="zh-CN" sz="1400" dirty="0" smtClean="0">
              <a:solidFill>
                <a:schemeClr val="tx1"/>
              </a:solidFill>
            </a:endParaRPr>
          </a:p>
          <a:p>
            <a:pPr>
              <a:buFont typeface="Wingdings" pitchFamily="2" charset="2"/>
              <a:buChar char="Ø"/>
            </a:pPr>
            <a:r>
              <a:rPr lang="zh-CN" altLang="en-US" sz="1400" dirty="0" smtClean="0">
                <a:solidFill>
                  <a:schemeClr val="tx1"/>
                </a:solidFill>
              </a:rPr>
              <a:t>演绎思维与归纳思维之间存在着复杂的相互作用。</a:t>
            </a:r>
            <a:endParaRPr lang="en-US" altLang="zh-CN" sz="1400" dirty="0" smtClean="0">
              <a:solidFill>
                <a:schemeClr val="tx1"/>
              </a:solidFill>
            </a:endParaRPr>
          </a:p>
          <a:p>
            <a:pPr algn="ct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员工素质模型建立流程示例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云形 3"/>
          <p:cNvSpPr/>
          <p:nvPr/>
        </p:nvSpPr>
        <p:spPr>
          <a:xfrm>
            <a:off x="899592" y="1988840"/>
            <a:ext cx="1944216" cy="1224136"/>
          </a:xfrm>
          <a:prstGeom prst="cloud">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选定研究职位</a:t>
            </a:r>
            <a:endParaRPr lang="zh-CN" altLang="en-US" dirty="0">
              <a:solidFill>
                <a:schemeClr val="tx1"/>
              </a:solidFill>
            </a:endParaRPr>
          </a:p>
        </p:txBody>
      </p:sp>
      <p:sp>
        <p:nvSpPr>
          <p:cNvPr id="5" name="圆角矩形 4"/>
          <p:cNvSpPr/>
          <p:nvPr/>
        </p:nvSpPr>
        <p:spPr>
          <a:xfrm>
            <a:off x="1043608" y="3861048"/>
            <a:ext cx="1656184" cy="1440160"/>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明确绩优标准甄选与普通员工</a:t>
            </a:r>
            <a:r>
              <a:rPr lang="en-US" altLang="zh-CN" dirty="0" smtClean="0">
                <a:solidFill>
                  <a:schemeClr val="tx1"/>
                </a:solidFill>
              </a:rPr>
              <a:t>4~6</a:t>
            </a:r>
            <a:r>
              <a:rPr lang="zh-CN" altLang="en-US" dirty="0" smtClean="0">
                <a:solidFill>
                  <a:schemeClr val="tx1"/>
                </a:solidFill>
              </a:rPr>
              <a:t>名</a:t>
            </a:r>
            <a:endParaRPr lang="zh-CN" altLang="en-US" dirty="0">
              <a:solidFill>
                <a:schemeClr val="tx1"/>
              </a:solidFill>
            </a:endParaRPr>
          </a:p>
        </p:txBody>
      </p:sp>
      <p:sp>
        <p:nvSpPr>
          <p:cNvPr id="6" name="七角星 5"/>
          <p:cNvSpPr/>
          <p:nvPr/>
        </p:nvSpPr>
        <p:spPr>
          <a:xfrm>
            <a:off x="3635896" y="2780928"/>
            <a:ext cx="2160240" cy="1512168"/>
          </a:xfrm>
          <a:prstGeom prst="star7">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行为事件访谈</a:t>
            </a:r>
            <a:endParaRPr lang="zh-CN" altLang="en-US" dirty="0">
              <a:solidFill>
                <a:schemeClr val="tx1"/>
              </a:solidFill>
            </a:endParaRPr>
          </a:p>
        </p:txBody>
      </p:sp>
      <p:sp>
        <p:nvSpPr>
          <p:cNvPr id="7" name="圆角矩形 6"/>
          <p:cNvSpPr/>
          <p:nvPr/>
        </p:nvSpPr>
        <p:spPr>
          <a:xfrm>
            <a:off x="6300192" y="1772816"/>
            <a:ext cx="1944216" cy="936104"/>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信息归类</a:t>
            </a:r>
            <a:endParaRPr lang="en-US" altLang="zh-CN" dirty="0" smtClean="0">
              <a:solidFill>
                <a:schemeClr val="tx1"/>
              </a:solidFill>
            </a:endParaRPr>
          </a:p>
          <a:p>
            <a:pPr algn="ctr"/>
            <a:r>
              <a:rPr lang="zh-CN" altLang="en-US" dirty="0" smtClean="0">
                <a:solidFill>
                  <a:schemeClr val="tx1"/>
                </a:solidFill>
              </a:rPr>
              <a:t>分类编码</a:t>
            </a:r>
            <a:endParaRPr lang="zh-CN" altLang="en-US" dirty="0">
              <a:solidFill>
                <a:schemeClr val="tx1"/>
              </a:solidFill>
            </a:endParaRPr>
          </a:p>
        </p:txBody>
      </p:sp>
      <p:sp>
        <p:nvSpPr>
          <p:cNvPr id="8" name="圆角矩形 7"/>
          <p:cNvSpPr/>
          <p:nvPr/>
        </p:nvSpPr>
        <p:spPr>
          <a:xfrm>
            <a:off x="6300192" y="3356992"/>
            <a:ext cx="2016224" cy="936104"/>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形成员工素质模型框架并评估</a:t>
            </a:r>
            <a:endParaRPr lang="zh-CN" altLang="en-US" dirty="0">
              <a:solidFill>
                <a:schemeClr val="tx1"/>
              </a:solidFill>
            </a:endParaRPr>
          </a:p>
        </p:txBody>
      </p:sp>
      <p:sp>
        <p:nvSpPr>
          <p:cNvPr id="9" name="圆角矩形 8"/>
          <p:cNvSpPr/>
          <p:nvPr/>
        </p:nvSpPr>
        <p:spPr>
          <a:xfrm>
            <a:off x="6300192" y="4725144"/>
            <a:ext cx="2016224" cy="936104"/>
          </a:xfrm>
          <a:prstGeom prst="roundRec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编制员工</a:t>
            </a:r>
            <a:endParaRPr lang="en-US" altLang="zh-CN" dirty="0" smtClean="0">
              <a:solidFill>
                <a:schemeClr val="tx1"/>
              </a:solidFill>
            </a:endParaRPr>
          </a:p>
          <a:p>
            <a:pPr algn="ctr"/>
            <a:r>
              <a:rPr lang="zh-CN" altLang="en-US" dirty="0" smtClean="0">
                <a:solidFill>
                  <a:schemeClr val="tx1"/>
                </a:solidFill>
              </a:rPr>
              <a:t>素质模型</a:t>
            </a:r>
            <a:endParaRPr lang="zh-CN" altLang="en-US" dirty="0">
              <a:solidFill>
                <a:schemeClr val="tx1"/>
              </a:solidFill>
            </a:endParaRPr>
          </a:p>
        </p:txBody>
      </p:sp>
      <p:cxnSp>
        <p:nvCxnSpPr>
          <p:cNvPr id="11" name="直接箭头连接符 10"/>
          <p:cNvCxnSpPr/>
          <p:nvPr/>
        </p:nvCxnSpPr>
        <p:spPr>
          <a:xfrm rot="5400000">
            <a:off x="1584462" y="3464210"/>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5400000" flipH="1" flipV="1">
            <a:off x="4463988" y="4473116"/>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 idx="6"/>
          </p:cNvCxnSpPr>
          <p:nvPr/>
        </p:nvCxnSpPr>
        <p:spPr>
          <a:xfrm rot="5400000" flipH="1" flipV="1">
            <a:off x="4463988" y="2528900"/>
            <a:ext cx="50405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4716016" y="2276872"/>
            <a:ext cx="14401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7" idx="2"/>
          </p:cNvCxnSpPr>
          <p:nvPr/>
        </p:nvCxnSpPr>
        <p:spPr>
          <a:xfrm rot="16200000" flipH="1">
            <a:off x="7002270" y="2978950"/>
            <a:ext cx="576064"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rot="5400000">
            <a:off x="7165082" y="4436318"/>
            <a:ext cx="2880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0800000" flipV="1">
            <a:off x="2699792" y="4725144"/>
            <a:ext cx="2016224" cy="7200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r>
              <a:rPr lang="zh-CN" altLang="en-US" sz="3200" b="1" dirty="0" smtClean="0"/>
              <a:t>第四章  建立员工素质模型的流程与方法</a:t>
            </a:r>
            <a:endParaRPr lang="zh-CN" altLang="en-US" sz="3200" b="1" dirty="0"/>
          </a:p>
        </p:txBody>
      </p:sp>
      <p:sp>
        <p:nvSpPr>
          <p:cNvPr id="3" name="内容占位符 2"/>
          <p:cNvSpPr>
            <a:spLocks noGrp="1"/>
          </p:cNvSpPr>
          <p:nvPr>
            <p:ph idx="1"/>
          </p:nvPr>
        </p:nvSpPr>
        <p:spPr/>
        <p:txBody>
          <a:bodyPr/>
          <a:lstStyle/>
          <a:p>
            <a:pPr>
              <a:buFont typeface="Wingdings" pitchFamily="2" charset="2"/>
              <a:buChar char="ü"/>
            </a:pPr>
            <a:r>
              <a:rPr lang="zh-CN" altLang="en-US" dirty="0" smtClean="0">
                <a:solidFill>
                  <a:srgbClr val="FF0000"/>
                </a:solidFill>
              </a:rPr>
              <a:t>职类职种的含义及划分方法</a:t>
            </a:r>
            <a:endParaRPr lang="en-US" altLang="zh-CN" dirty="0" smtClean="0">
              <a:solidFill>
                <a:srgbClr val="FF0000"/>
              </a:solidFill>
            </a:endParaRPr>
          </a:p>
          <a:p>
            <a:endParaRPr lang="en-US" altLang="zh-CN" dirty="0" smtClean="0">
              <a:solidFill>
                <a:srgbClr val="FF0000"/>
              </a:solidFill>
            </a:endParaRPr>
          </a:p>
          <a:p>
            <a:pPr>
              <a:buFont typeface="Wingdings" pitchFamily="2" charset="2"/>
              <a:buChar char="ü"/>
            </a:pPr>
            <a:r>
              <a:rPr lang="zh-CN" altLang="en-US" dirty="0" smtClean="0">
                <a:solidFill>
                  <a:srgbClr val="FF0000"/>
                </a:solidFill>
              </a:rPr>
              <a:t>建立员工素质模型的流程</a:t>
            </a:r>
            <a:endParaRPr lang="en-US" altLang="zh-CN" dirty="0" smtClean="0">
              <a:solidFill>
                <a:srgbClr val="FF0000"/>
              </a:solidFill>
            </a:endParaRPr>
          </a:p>
          <a:p>
            <a:endParaRPr lang="en-US" altLang="zh-CN" dirty="0" smtClean="0">
              <a:solidFill>
                <a:srgbClr val="FF0000"/>
              </a:solidFill>
            </a:endParaRPr>
          </a:p>
          <a:p>
            <a:pPr>
              <a:buFont typeface="Wingdings" pitchFamily="2" charset="2"/>
              <a:buChar char="ü"/>
            </a:pPr>
            <a:r>
              <a:rPr lang="zh-CN" altLang="en-US" dirty="0" smtClean="0">
                <a:solidFill>
                  <a:srgbClr val="FF0000"/>
                </a:solidFill>
              </a:rPr>
              <a:t>关键事件访谈法的操作方法与要点</a:t>
            </a:r>
            <a:endParaRPr lang="en-US" altLang="zh-CN" dirty="0" smtClean="0">
              <a:solidFill>
                <a:srgbClr val="FF0000"/>
              </a:solidFill>
            </a:endParaRPr>
          </a:p>
          <a:p>
            <a:endParaRPr lang="en-US" altLang="zh-CN" dirty="0" smtClean="0">
              <a:solidFill>
                <a:srgbClr val="FF0000"/>
              </a:solidFill>
            </a:endParaRPr>
          </a:p>
          <a:p>
            <a:pPr>
              <a:buFont typeface="Wingdings" pitchFamily="2" charset="2"/>
              <a:buChar char="ü"/>
            </a:pPr>
            <a:r>
              <a:rPr lang="zh-CN" altLang="en-US" dirty="0" smtClean="0">
                <a:solidFill>
                  <a:srgbClr val="FF0000"/>
                </a:solidFill>
              </a:rPr>
              <a:t>主题分析与员工素质模型的建立</a:t>
            </a:r>
            <a:endParaRPr lang="zh-CN" altLang="en-US" dirty="0">
              <a:solidFill>
                <a:srgbClr val="FF0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职类职种与员工素质模型</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圆角矩形 3"/>
          <p:cNvSpPr/>
          <p:nvPr/>
        </p:nvSpPr>
        <p:spPr>
          <a:xfrm>
            <a:off x="971600" y="1916832"/>
            <a:ext cx="1728192" cy="576064"/>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企业素质</a:t>
            </a:r>
            <a:endParaRPr lang="zh-CN" altLang="en-US" dirty="0">
              <a:solidFill>
                <a:schemeClr val="tx1"/>
              </a:solidFill>
            </a:endParaRPr>
          </a:p>
        </p:txBody>
      </p:sp>
      <p:sp>
        <p:nvSpPr>
          <p:cNvPr id="5" name="圆角矩形 4"/>
          <p:cNvSpPr/>
          <p:nvPr/>
        </p:nvSpPr>
        <p:spPr>
          <a:xfrm>
            <a:off x="971600" y="2852936"/>
            <a:ext cx="1728192" cy="576064"/>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部门</a:t>
            </a:r>
            <a:r>
              <a:rPr lang="en-US" altLang="zh-CN" dirty="0" smtClean="0">
                <a:solidFill>
                  <a:schemeClr val="tx1"/>
                </a:solidFill>
              </a:rPr>
              <a:t>/</a:t>
            </a:r>
            <a:r>
              <a:rPr lang="zh-CN" altLang="en-US" dirty="0" smtClean="0">
                <a:solidFill>
                  <a:schemeClr val="tx1"/>
                </a:solidFill>
              </a:rPr>
              <a:t>团队素质</a:t>
            </a:r>
            <a:endParaRPr lang="zh-CN" altLang="en-US" dirty="0">
              <a:solidFill>
                <a:schemeClr val="tx1"/>
              </a:solidFill>
            </a:endParaRPr>
          </a:p>
        </p:txBody>
      </p:sp>
      <p:sp>
        <p:nvSpPr>
          <p:cNvPr id="6" name="圆角矩形 5"/>
          <p:cNvSpPr/>
          <p:nvPr/>
        </p:nvSpPr>
        <p:spPr>
          <a:xfrm>
            <a:off x="971600" y="3861048"/>
            <a:ext cx="1728192" cy="576064"/>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a:t>
            </a:r>
            <a:endParaRPr lang="zh-CN" altLang="en-US" dirty="0">
              <a:solidFill>
                <a:schemeClr val="tx1"/>
              </a:solidFill>
            </a:endParaRPr>
          </a:p>
        </p:txBody>
      </p:sp>
      <p:sp>
        <p:nvSpPr>
          <p:cNvPr id="7" name="圆角矩形 6"/>
          <p:cNvSpPr/>
          <p:nvPr/>
        </p:nvSpPr>
        <p:spPr>
          <a:xfrm>
            <a:off x="4067944" y="1844824"/>
            <a:ext cx="2232248" cy="648072"/>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企业绩效目标</a:t>
            </a:r>
            <a:endParaRPr lang="zh-CN" altLang="en-US" dirty="0">
              <a:solidFill>
                <a:schemeClr val="tx1"/>
              </a:solidFill>
            </a:endParaRPr>
          </a:p>
        </p:txBody>
      </p:sp>
      <p:sp>
        <p:nvSpPr>
          <p:cNvPr id="8" name="圆角矩形 7"/>
          <p:cNvSpPr/>
          <p:nvPr/>
        </p:nvSpPr>
        <p:spPr>
          <a:xfrm>
            <a:off x="4067944" y="2780928"/>
            <a:ext cx="2232248" cy="648072"/>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部门</a:t>
            </a:r>
            <a:r>
              <a:rPr lang="en-US" altLang="zh-CN" dirty="0" smtClean="0">
                <a:solidFill>
                  <a:schemeClr val="tx1"/>
                </a:solidFill>
              </a:rPr>
              <a:t>/</a:t>
            </a:r>
            <a:r>
              <a:rPr lang="zh-CN" altLang="en-US" dirty="0" smtClean="0">
                <a:solidFill>
                  <a:schemeClr val="tx1"/>
                </a:solidFill>
              </a:rPr>
              <a:t>团队绩效目标</a:t>
            </a:r>
            <a:endParaRPr lang="zh-CN" altLang="en-US" dirty="0">
              <a:solidFill>
                <a:schemeClr val="tx1"/>
              </a:solidFill>
            </a:endParaRPr>
          </a:p>
        </p:txBody>
      </p:sp>
      <p:sp>
        <p:nvSpPr>
          <p:cNvPr id="9" name="圆角矩形 8"/>
          <p:cNvSpPr/>
          <p:nvPr/>
        </p:nvSpPr>
        <p:spPr>
          <a:xfrm>
            <a:off x="4067944" y="3789040"/>
            <a:ext cx="2232248" cy="648072"/>
          </a:xfrm>
          <a:prstGeom prst="round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个人绩效目标</a:t>
            </a:r>
            <a:endParaRPr lang="zh-CN" altLang="en-US" dirty="0">
              <a:solidFill>
                <a:schemeClr val="tx1"/>
              </a:solidFill>
            </a:endParaRPr>
          </a:p>
        </p:txBody>
      </p:sp>
      <p:sp>
        <p:nvSpPr>
          <p:cNvPr id="10" name="六边形 9"/>
          <p:cNvSpPr/>
          <p:nvPr/>
        </p:nvSpPr>
        <p:spPr>
          <a:xfrm>
            <a:off x="7308304" y="1988840"/>
            <a:ext cx="1080120" cy="2520280"/>
          </a:xfrm>
          <a:prstGeom prst="hexagon">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员</a:t>
            </a:r>
            <a:endParaRPr lang="en-US" altLang="zh-CN" b="1" dirty="0" smtClean="0">
              <a:solidFill>
                <a:schemeClr val="tx1"/>
              </a:solidFill>
            </a:endParaRPr>
          </a:p>
          <a:p>
            <a:pPr algn="ctr"/>
            <a:r>
              <a:rPr lang="zh-CN" altLang="en-US" b="1" dirty="0" smtClean="0">
                <a:solidFill>
                  <a:schemeClr val="tx1"/>
                </a:solidFill>
              </a:rPr>
              <a:t>工</a:t>
            </a:r>
            <a:endParaRPr lang="en-US" altLang="zh-CN" b="1" dirty="0" smtClean="0">
              <a:solidFill>
                <a:schemeClr val="tx1"/>
              </a:solidFill>
            </a:endParaRPr>
          </a:p>
          <a:p>
            <a:pPr algn="ctr"/>
            <a:r>
              <a:rPr lang="zh-CN" altLang="en-US" b="1" dirty="0" smtClean="0">
                <a:solidFill>
                  <a:schemeClr val="tx1"/>
                </a:solidFill>
              </a:rPr>
              <a:t>素</a:t>
            </a:r>
            <a:endParaRPr lang="en-US" altLang="zh-CN" b="1" dirty="0" smtClean="0">
              <a:solidFill>
                <a:schemeClr val="tx1"/>
              </a:solidFill>
            </a:endParaRPr>
          </a:p>
          <a:p>
            <a:pPr algn="ctr"/>
            <a:r>
              <a:rPr lang="zh-CN" altLang="en-US" b="1" dirty="0" smtClean="0">
                <a:solidFill>
                  <a:schemeClr val="tx1"/>
                </a:solidFill>
              </a:rPr>
              <a:t>质</a:t>
            </a:r>
            <a:endParaRPr lang="en-US" altLang="zh-CN" b="1" dirty="0" smtClean="0">
              <a:solidFill>
                <a:schemeClr val="tx1"/>
              </a:solidFill>
            </a:endParaRPr>
          </a:p>
          <a:p>
            <a:pPr algn="ctr"/>
            <a:r>
              <a:rPr lang="zh-CN" altLang="en-US" b="1" dirty="0" smtClean="0">
                <a:solidFill>
                  <a:schemeClr val="tx1"/>
                </a:solidFill>
              </a:rPr>
              <a:t>模</a:t>
            </a:r>
            <a:endParaRPr lang="en-US" altLang="zh-CN" b="1" dirty="0" smtClean="0">
              <a:solidFill>
                <a:schemeClr val="tx1"/>
              </a:solidFill>
            </a:endParaRPr>
          </a:p>
          <a:p>
            <a:pPr algn="ctr"/>
            <a:r>
              <a:rPr lang="zh-CN" altLang="en-US" b="1" dirty="0" smtClean="0">
                <a:solidFill>
                  <a:schemeClr val="tx1"/>
                </a:solidFill>
              </a:rPr>
              <a:t>型</a:t>
            </a:r>
            <a:endParaRPr lang="zh-CN" altLang="en-US" b="1" dirty="0">
              <a:solidFill>
                <a:schemeClr val="tx1"/>
              </a:solidFill>
            </a:endParaRPr>
          </a:p>
        </p:txBody>
      </p:sp>
      <p:cxnSp>
        <p:nvCxnSpPr>
          <p:cNvPr id="12" name="直接箭头连接符 11"/>
          <p:cNvCxnSpPr>
            <a:stCxn id="4" idx="3"/>
          </p:cNvCxnSpPr>
          <p:nvPr/>
        </p:nvCxnSpPr>
        <p:spPr>
          <a:xfrm>
            <a:off x="2699792" y="2204864"/>
            <a:ext cx="129614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5" idx="3"/>
          </p:cNvCxnSpPr>
          <p:nvPr/>
        </p:nvCxnSpPr>
        <p:spPr>
          <a:xfrm>
            <a:off x="2699792" y="3140968"/>
            <a:ext cx="129614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6" idx="3"/>
          </p:cNvCxnSpPr>
          <p:nvPr/>
        </p:nvCxnSpPr>
        <p:spPr>
          <a:xfrm>
            <a:off x="2699792" y="4149080"/>
            <a:ext cx="129614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rot="5400000" flipH="1" flipV="1">
            <a:off x="1692474" y="3716238"/>
            <a:ext cx="288032"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5" idx="0"/>
          </p:cNvCxnSpPr>
          <p:nvPr/>
        </p:nvCxnSpPr>
        <p:spPr>
          <a:xfrm rot="5400000" flipH="1" flipV="1">
            <a:off x="1691680" y="2708920"/>
            <a:ext cx="288032"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a:off x="5076850" y="3572222"/>
            <a:ext cx="288032"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7" idx="2"/>
          </p:cNvCxnSpPr>
          <p:nvPr/>
        </p:nvCxnSpPr>
        <p:spPr>
          <a:xfrm rot="16200000" flipH="1">
            <a:off x="5094058" y="2582906"/>
            <a:ext cx="216024" cy="3600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27584" y="1772816"/>
            <a:ext cx="5616624" cy="2880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箭头连接符 31"/>
          <p:cNvCxnSpPr>
            <a:stCxn id="30" idx="3"/>
          </p:cNvCxnSpPr>
          <p:nvPr/>
        </p:nvCxnSpPr>
        <p:spPr>
          <a:xfrm>
            <a:off x="6444208" y="3212976"/>
            <a:ext cx="72008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516216" y="2708920"/>
            <a:ext cx="648072"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职类</a:t>
            </a:r>
            <a:endParaRPr lang="zh-CN" altLang="en-US" dirty="0">
              <a:solidFill>
                <a:schemeClr val="tx1"/>
              </a:solidFill>
            </a:endParaRPr>
          </a:p>
        </p:txBody>
      </p:sp>
      <p:sp>
        <p:nvSpPr>
          <p:cNvPr id="34" name="矩形 33"/>
          <p:cNvSpPr/>
          <p:nvPr/>
        </p:nvSpPr>
        <p:spPr>
          <a:xfrm>
            <a:off x="6516216" y="3356992"/>
            <a:ext cx="72008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职种</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职类职种划分的意义</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187624" y="2780928"/>
            <a:ext cx="2304256" cy="2808312"/>
          </a:xfrm>
          <a:prstGeom prst="rect">
            <a:avLst/>
          </a:prstGeom>
          <a:gradFill>
            <a:gsLst>
              <a:gs pos="0">
                <a:srgbClr val="DDEBCF"/>
              </a:gs>
              <a:gs pos="50000">
                <a:srgbClr val="9CB86E"/>
              </a:gs>
              <a:gs pos="100000">
                <a:srgbClr val="156B13"/>
              </a:gs>
            </a:gsLst>
            <a:lin ang="5400000" scaled="0"/>
          </a:gradFill>
          <a:effectLst>
            <a:innerShdw blurRad="63500" dist="50800" dir="18900000">
              <a:srgbClr val="FFFF00">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强调固定的职位及其在企业中的功能，强化了职位间的功能区割，影响了职位甚至功能间的有序协同</a:t>
            </a:r>
            <a:endParaRPr lang="en-US" altLang="zh-CN" sz="1600" dirty="0" smtClean="0">
              <a:solidFill>
                <a:schemeClr val="tx1"/>
              </a:solidFill>
            </a:endParaRPr>
          </a:p>
          <a:p>
            <a:endParaRPr lang="en-US" altLang="zh-CN" sz="1600" dirty="0" smtClean="0">
              <a:solidFill>
                <a:schemeClr val="tx1"/>
              </a:solidFill>
            </a:endParaRPr>
          </a:p>
          <a:p>
            <a:r>
              <a:rPr lang="zh-CN" altLang="en-US" sz="1600" dirty="0" smtClean="0">
                <a:solidFill>
                  <a:schemeClr val="tx1"/>
                </a:solidFill>
              </a:rPr>
              <a:t>员工职业生涯</a:t>
            </a:r>
            <a:r>
              <a:rPr lang="en-US" altLang="zh-CN" sz="1600" dirty="0" smtClean="0">
                <a:solidFill>
                  <a:schemeClr val="tx1"/>
                </a:solidFill>
              </a:rPr>
              <a:t>=</a:t>
            </a:r>
            <a:r>
              <a:rPr lang="zh-CN" altLang="en-US" sz="1600" dirty="0" smtClean="0">
                <a:solidFill>
                  <a:schemeClr val="tx1"/>
                </a:solidFill>
              </a:rPr>
              <a:t>员工在上下层级之间的移动，强化了“官本位”的思想</a:t>
            </a:r>
            <a:endParaRPr lang="zh-CN" altLang="en-US" sz="1600" dirty="0">
              <a:solidFill>
                <a:schemeClr val="tx1"/>
              </a:solidFill>
            </a:endParaRPr>
          </a:p>
        </p:txBody>
      </p:sp>
      <p:sp>
        <p:nvSpPr>
          <p:cNvPr id="5" name="矩形 4"/>
          <p:cNvSpPr/>
          <p:nvPr/>
        </p:nvSpPr>
        <p:spPr>
          <a:xfrm>
            <a:off x="5220072" y="1916832"/>
            <a:ext cx="2592288" cy="4032448"/>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构建跨部门的职位体系，强调灵活的角色定位以及跨部门、跨职能的横、纵向协同</a:t>
            </a:r>
            <a:endParaRPr lang="en-US" altLang="zh-CN" sz="1600" dirty="0" smtClean="0">
              <a:solidFill>
                <a:schemeClr val="tx1"/>
              </a:solidFill>
            </a:endParaRPr>
          </a:p>
          <a:p>
            <a:endParaRPr lang="en-US" altLang="zh-CN" sz="1600" dirty="0" smtClean="0">
              <a:solidFill>
                <a:schemeClr val="tx1"/>
              </a:solidFill>
            </a:endParaRPr>
          </a:p>
          <a:p>
            <a:r>
              <a:rPr lang="zh-CN" altLang="en-US" sz="1600" dirty="0" smtClean="0">
                <a:solidFill>
                  <a:schemeClr val="tx1"/>
                </a:solidFill>
              </a:rPr>
              <a:t>独立于组织架构的职位体系，职位的灵活变化并不影响整个职位体系对企业战略的支撑作用</a:t>
            </a:r>
            <a:endParaRPr lang="en-US" altLang="zh-CN" sz="1600" dirty="0" smtClean="0">
              <a:solidFill>
                <a:schemeClr val="tx1"/>
              </a:solidFill>
            </a:endParaRPr>
          </a:p>
          <a:p>
            <a:endParaRPr lang="en-US" altLang="zh-CN" sz="1600" dirty="0" smtClean="0">
              <a:solidFill>
                <a:schemeClr val="tx1"/>
              </a:solidFill>
            </a:endParaRPr>
          </a:p>
          <a:p>
            <a:r>
              <a:rPr lang="zh-CN" altLang="en-US" sz="1600" dirty="0" smtClean="0">
                <a:solidFill>
                  <a:schemeClr val="tx1"/>
                </a:solidFill>
              </a:rPr>
              <a:t>员工职业生涯</a:t>
            </a:r>
            <a:r>
              <a:rPr lang="en-US" altLang="zh-CN" sz="1600" dirty="0" smtClean="0">
                <a:solidFill>
                  <a:schemeClr val="tx1"/>
                </a:solidFill>
              </a:rPr>
              <a:t>=</a:t>
            </a:r>
            <a:r>
              <a:rPr lang="zh-CN" altLang="en-US" sz="1600" dirty="0" smtClean="0">
                <a:solidFill>
                  <a:schemeClr val="tx1"/>
                </a:solidFill>
              </a:rPr>
              <a:t>不断发展；提升员工胜任愉快的职业能力</a:t>
            </a:r>
            <a:endParaRPr lang="zh-CN" altLang="en-US" sz="1600" dirty="0">
              <a:solidFill>
                <a:schemeClr val="tx1"/>
              </a:solidFill>
            </a:endParaRPr>
          </a:p>
        </p:txBody>
      </p:sp>
      <p:sp>
        <p:nvSpPr>
          <p:cNvPr id="6" name="矩形 5"/>
          <p:cNvSpPr/>
          <p:nvPr/>
        </p:nvSpPr>
        <p:spPr>
          <a:xfrm>
            <a:off x="1115616" y="2060848"/>
            <a:ext cx="25202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基于职位的管理</a:t>
            </a:r>
            <a:endParaRPr lang="zh-CN" altLang="en-US" dirty="0">
              <a:solidFill>
                <a:schemeClr val="tx1"/>
              </a:solidFill>
            </a:endParaRPr>
          </a:p>
        </p:txBody>
      </p:sp>
      <p:sp>
        <p:nvSpPr>
          <p:cNvPr id="7" name="矩形 6"/>
          <p:cNvSpPr/>
          <p:nvPr/>
        </p:nvSpPr>
        <p:spPr>
          <a:xfrm>
            <a:off x="1331640" y="5733256"/>
            <a:ext cx="194421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常见的问题</a:t>
            </a:r>
            <a:endParaRPr lang="zh-CN" altLang="en-US" dirty="0">
              <a:solidFill>
                <a:schemeClr val="tx1"/>
              </a:solidFill>
            </a:endParaRPr>
          </a:p>
        </p:txBody>
      </p:sp>
      <p:sp>
        <p:nvSpPr>
          <p:cNvPr id="8" name="矩形 7"/>
          <p:cNvSpPr/>
          <p:nvPr/>
        </p:nvSpPr>
        <p:spPr>
          <a:xfrm>
            <a:off x="5292080" y="1268760"/>
            <a:ext cx="244827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基于职类职种的管理</a:t>
            </a:r>
            <a:endParaRPr lang="zh-CN" altLang="en-US" dirty="0">
              <a:solidFill>
                <a:schemeClr val="tx1"/>
              </a:solidFill>
            </a:endParaRPr>
          </a:p>
        </p:txBody>
      </p:sp>
      <p:sp>
        <p:nvSpPr>
          <p:cNvPr id="9" name="矩形 8"/>
          <p:cNvSpPr/>
          <p:nvPr/>
        </p:nvSpPr>
        <p:spPr>
          <a:xfrm>
            <a:off x="5724128" y="6021288"/>
            <a:ext cx="151216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解决的办法</a:t>
            </a:r>
            <a:endParaRPr lang="zh-CN" altLang="en-US" dirty="0">
              <a:solidFill>
                <a:schemeClr val="tx1"/>
              </a:solidFill>
            </a:endParaRPr>
          </a:p>
        </p:txBody>
      </p:sp>
      <p:sp>
        <p:nvSpPr>
          <p:cNvPr id="10" name="上弧形箭头 9"/>
          <p:cNvSpPr/>
          <p:nvPr/>
        </p:nvSpPr>
        <p:spPr>
          <a:xfrm>
            <a:off x="2987824" y="1340768"/>
            <a:ext cx="1944216" cy="64807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职类职种划分的原则</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755576" y="1700808"/>
            <a:ext cx="7488832" cy="72008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       </a:t>
            </a:r>
            <a:r>
              <a:rPr lang="zh-CN" altLang="en-US" sz="2000" dirty="0" smtClean="0">
                <a:solidFill>
                  <a:schemeClr val="tx1"/>
                </a:solidFill>
              </a:rPr>
              <a:t>有效支撑战略                      相对稳定                             充分弹性</a:t>
            </a:r>
            <a:endParaRPr lang="zh-CN" altLang="en-US" sz="2000" dirty="0">
              <a:solidFill>
                <a:schemeClr val="tx1"/>
              </a:solidFill>
            </a:endParaRPr>
          </a:p>
        </p:txBody>
      </p:sp>
      <p:sp>
        <p:nvSpPr>
          <p:cNvPr id="5" name="矩形 4"/>
          <p:cNvSpPr/>
          <p:nvPr/>
        </p:nvSpPr>
        <p:spPr>
          <a:xfrm>
            <a:off x="755576" y="2420888"/>
            <a:ext cx="2520280" cy="3384376"/>
          </a:xfrm>
          <a:prstGeom prst="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从支撑战略实现的各业务板块出发，基于对企业价值流程进行横向和纵向分析，思考职类职种划分，各职类职种要对各业务板块的价值实现承担责任，并与企业目标要求有效契合</a:t>
            </a:r>
            <a:endParaRPr lang="zh-CN" altLang="en-US" dirty="0">
              <a:solidFill>
                <a:schemeClr val="tx1"/>
              </a:solidFill>
            </a:endParaRPr>
          </a:p>
        </p:txBody>
      </p:sp>
      <p:sp>
        <p:nvSpPr>
          <p:cNvPr id="6" name="矩形 5"/>
          <p:cNvSpPr/>
          <p:nvPr/>
        </p:nvSpPr>
        <p:spPr>
          <a:xfrm>
            <a:off x="3275856" y="2420888"/>
            <a:ext cx="2808312" cy="3384376"/>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战略目标为企业制定阶段性策略目标提供了方向，而企业实施策略目标的具体内容则是灵活多变的，因此职位会经常发生变动，而职类职种的划分则相对独立于组织架构的调整，具有相对的稳定性</a:t>
            </a:r>
            <a:endParaRPr lang="zh-CN" altLang="en-US" dirty="0">
              <a:solidFill>
                <a:schemeClr val="tx1"/>
              </a:solidFill>
            </a:endParaRPr>
          </a:p>
        </p:txBody>
      </p:sp>
      <p:sp>
        <p:nvSpPr>
          <p:cNvPr id="7" name="矩形 6"/>
          <p:cNvSpPr/>
          <p:nvPr/>
        </p:nvSpPr>
        <p:spPr>
          <a:xfrm>
            <a:off x="6084168" y="2420888"/>
            <a:ext cx="2160240" cy="3384376"/>
          </a:xfrm>
          <a:prstGeom prst="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职类职种划分能够避免使临时、间断的职位变化影响企业整个职位体系的稳定性与系统性</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职类职种划分与职位举例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611560" y="1628800"/>
            <a:ext cx="7272808" cy="792088"/>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t>职类职种                                                        职位 </a:t>
            </a:r>
            <a:endParaRPr lang="zh-CN" altLang="en-US" b="1" dirty="0"/>
          </a:p>
        </p:txBody>
      </p:sp>
      <p:sp>
        <p:nvSpPr>
          <p:cNvPr id="5" name="矩形 4"/>
          <p:cNvSpPr/>
          <p:nvPr/>
        </p:nvSpPr>
        <p:spPr>
          <a:xfrm>
            <a:off x="611560" y="2420888"/>
            <a:ext cx="7272808" cy="1008112"/>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技术类                 技改技术员、现场管理员、计量技术员、设备管理员、质量管理员、检验员、配方设计员</a:t>
            </a:r>
            <a:r>
              <a:rPr lang="en-US" altLang="zh-CN" dirty="0" smtClean="0">
                <a:solidFill>
                  <a:schemeClr val="tx1"/>
                </a:solidFill>
              </a:rPr>
              <a:t>………</a:t>
            </a:r>
            <a:endParaRPr lang="zh-CN" altLang="en-US" dirty="0">
              <a:solidFill>
                <a:schemeClr val="tx1"/>
              </a:solidFill>
            </a:endParaRPr>
          </a:p>
        </p:txBody>
      </p:sp>
      <p:sp>
        <p:nvSpPr>
          <p:cNvPr id="6" name="矩形 5"/>
          <p:cNvSpPr/>
          <p:nvPr/>
        </p:nvSpPr>
        <p:spPr>
          <a:xfrm>
            <a:off x="611560" y="3429000"/>
            <a:ext cx="7272808" cy="1152128"/>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市场类                 销售业务员、营销代表、广告策划员、市场调研员、合  同管理员、促销管理员、市场督导员</a:t>
            </a:r>
            <a:r>
              <a:rPr lang="en-US" altLang="zh-CN" dirty="0" smtClean="0">
                <a:solidFill>
                  <a:schemeClr val="tx1"/>
                </a:solidFill>
              </a:rPr>
              <a:t>…….</a:t>
            </a:r>
            <a:endParaRPr lang="zh-CN" altLang="en-US" dirty="0">
              <a:solidFill>
                <a:schemeClr val="tx1"/>
              </a:solidFill>
            </a:endParaRPr>
          </a:p>
        </p:txBody>
      </p:sp>
      <p:sp>
        <p:nvSpPr>
          <p:cNvPr id="8" name="矩形 7"/>
          <p:cNvSpPr/>
          <p:nvPr/>
        </p:nvSpPr>
        <p:spPr>
          <a:xfrm>
            <a:off x="611560" y="4509120"/>
            <a:ext cx="7272808" cy="1008112"/>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专业类                  计划统计员、质量统计员、调度员、会计、资金管理员、人力资源管理员、信息管理员</a:t>
            </a:r>
            <a:r>
              <a:rPr lang="en-US" altLang="zh-CN" dirty="0" smtClean="0">
                <a:solidFill>
                  <a:schemeClr val="tx1"/>
                </a:solidFill>
              </a:rPr>
              <a:t>………</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0"/>
            <a:ext cx="8229600" cy="1143000"/>
          </a:xfrm>
        </p:spPr>
        <p:txBody>
          <a:bodyPr>
            <a:normAutofit/>
          </a:bodyPr>
          <a:lstStyle/>
          <a:p>
            <a:pPr algn="l"/>
            <a:r>
              <a:rPr lang="zh-CN" altLang="en-US" sz="3600" b="1" dirty="0" smtClean="0"/>
              <a:t>职位的投入产出模型</a:t>
            </a:r>
            <a:endParaRPr lang="zh-CN" altLang="en-US" sz="3600" b="1" dirty="0"/>
          </a:p>
        </p:txBody>
      </p:sp>
      <p:graphicFrame>
        <p:nvGraphicFramePr>
          <p:cNvPr id="5" name="内容占位符 4"/>
          <p:cNvGraphicFramePr>
            <a:graphicFrameLocks noGrp="1"/>
          </p:cNvGraphicFramePr>
          <p:nvPr>
            <p:ph idx="1"/>
          </p:nvPr>
        </p:nvGraphicFramePr>
        <p:xfrm>
          <a:off x="683568" y="1268760"/>
          <a:ext cx="7632848"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右箭头标注 5"/>
          <p:cNvSpPr/>
          <p:nvPr/>
        </p:nvSpPr>
        <p:spPr>
          <a:xfrm>
            <a:off x="683568" y="1484784"/>
            <a:ext cx="1872208" cy="2448272"/>
          </a:xfrm>
          <a:prstGeom prst="rightArrowCallou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完成工作需要任职者的</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ü"/>
            </a:pPr>
            <a:r>
              <a:rPr lang="zh-CN" altLang="en-US" dirty="0" smtClean="0">
                <a:solidFill>
                  <a:schemeClr val="tx1"/>
                </a:solidFill>
              </a:rPr>
              <a:t>素质</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行为</a:t>
            </a:r>
            <a:endParaRPr lang="zh-CN" altLang="en-US" dirty="0">
              <a:solidFill>
                <a:schemeClr val="tx1"/>
              </a:solidFill>
            </a:endParaRPr>
          </a:p>
        </p:txBody>
      </p:sp>
      <p:sp>
        <p:nvSpPr>
          <p:cNvPr id="7" name="左箭头标注 6"/>
          <p:cNvSpPr/>
          <p:nvPr/>
        </p:nvSpPr>
        <p:spPr>
          <a:xfrm>
            <a:off x="6588224" y="1412776"/>
            <a:ext cx="1872208" cy="2520280"/>
          </a:xfrm>
          <a:prstGeom prst="leftArrowCallou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完成工作所实现的产品及对企业的价值</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ü"/>
            </a:pPr>
            <a:r>
              <a:rPr lang="zh-CN" altLang="en-US" dirty="0" smtClean="0">
                <a:solidFill>
                  <a:schemeClr val="tx1"/>
                </a:solidFill>
              </a:rPr>
              <a:t>应负责</a:t>
            </a:r>
            <a:endParaRPr lang="en-US" altLang="zh-CN" dirty="0" smtClean="0">
              <a:solidFill>
                <a:schemeClr val="tx1"/>
              </a:solidFill>
            </a:endParaRPr>
          </a:p>
          <a:p>
            <a:r>
              <a:rPr lang="en-US" altLang="zh-CN" dirty="0" smtClean="0">
                <a:solidFill>
                  <a:schemeClr val="tx1"/>
                </a:solidFill>
              </a:rPr>
              <a:t>   </a:t>
            </a:r>
            <a:r>
              <a:rPr lang="zh-CN" altLang="en-US" dirty="0" smtClean="0">
                <a:solidFill>
                  <a:schemeClr val="tx1"/>
                </a:solidFill>
              </a:rPr>
              <a:t>任</a:t>
            </a:r>
            <a:endParaRPr lang="zh-CN" altLang="en-US" dirty="0">
              <a:solidFill>
                <a:schemeClr val="tx1"/>
              </a:solidFill>
            </a:endParaRPr>
          </a:p>
        </p:txBody>
      </p:sp>
      <p:sp>
        <p:nvSpPr>
          <p:cNvPr id="8" name="上箭头标注 7"/>
          <p:cNvSpPr/>
          <p:nvPr/>
        </p:nvSpPr>
        <p:spPr>
          <a:xfrm>
            <a:off x="2771800" y="5301208"/>
            <a:ext cx="3456384" cy="1340768"/>
          </a:xfrm>
          <a:prstGeom prst="upArrowCallou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投入如何转化为产出？</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遵循的流程与规则</a:t>
            </a:r>
            <a:endParaRPr lang="en-US" altLang="zh-CN" dirty="0" smtClean="0">
              <a:solidFill>
                <a:schemeClr val="tx1"/>
              </a:solidFill>
            </a:endParaRPr>
          </a:p>
          <a:p>
            <a:pPr>
              <a:buFont typeface="Wingdings" pitchFamily="2" charset="2"/>
              <a:buChar char="ü"/>
            </a:pPr>
            <a:r>
              <a:rPr lang="zh-CN" altLang="en-US" dirty="0" smtClean="0">
                <a:solidFill>
                  <a:schemeClr val="tx1"/>
                </a:solidFill>
              </a:rPr>
              <a:t>配备的资源</a:t>
            </a:r>
            <a:endParaRPr lang="zh-CN" altLang="en-US" dirty="0">
              <a:solidFill>
                <a:schemeClr val="tx1"/>
              </a:solidFill>
            </a:endParaRPr>
          </a:p>
        </p:txBody>
      </p:sp>
      <p:cxnSp>
        <p:nvCxnSpPr>
          <p:cNvPr id="19" name="直接箭头连接符 18"/>
          <p:cNvCxnSpPr/>
          <p:nvPr/>
        </p:nvCxnSpPr>
        <p:spPr>
          <a:xfrm flipV="1">
            <a:off x="2915816" y="1124744"/>
            <a:ext cx="3096344" cy="72008"/>
          </a:xfrm>
          <a:prstGeom prst="straightConnector1">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rot="16200000" flipH="1">
            <a:off x="1403648" y="4293096"/>
            <a:ext cx="1296144" cy="1152128"/>
          </a:xfrm>
          <a:prstGeom prst="straightConnector1">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5400000" flipH="1" flipV="1">
            <a:off x="6192180" y="4545124"/>
            <a:ext cx="1656184" cy="864096"/>
          </a:xfrm>
          <a:prstGeom prst="straightConnector1">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solidFill>
                  <a:srgbClr val="FF0000"/>
                </a:solidFill>
              </a:rPr>
              <a:t>第二章  员工素质模型与企业人力资源管理系统</a:t>
            </a:r>
            <a:endParaRPr lang="zh-CN" altLang="en-US" sz="2800" b="1" dirty="0">
              <a:solidFill>
                <a:srgbClr val="FF0000"/>
              </a:solidFill>
            </a:endParaRPr>
          </a:p>
        </p:txBody>
      </p:sp>
      <p:sp>
        <p:nvSpPr>
          <p:cNvPr id="3" name="内容占位符 2"/>
          <p:cNvSpPr>
            <a:spLocks noGrp="1"/>
          </p:cNvSpPr>
          <p:nvPr>
            <p:ph idx="1"/>
          </p:nvPr>
        </p:nvSpPr>
        <p:spPr/>
        <p:txBody>
          <a:bodyPr>
            <a:normAutofit/>
          </a:bodyPr>
          <a:lstStyle/>
          <a:p>
            <a:pPr marL="514350" indent="-514350">
              <a:buFont typeface="+mj-lt"/>
              <a:buAutoNum type="arabicPeriod"/>
            </a:pPr>
            <a:r>
              <a:rPr lang="zh-CN" altLang="en-US" sz="2800" dirty="0" smtClean="0"/>
              <a:t>素质的概念及其构成要素</a:t>
            </a:r>
            <a:endParaRPr lang="en-US" altLang="zh-CN" sz="2800" dirty="0" smtClean="0"/>
          </a:p>
          <a:p>
            <a:endParaRPr lang="en-US" altLang="zh-CN" sz="2800" dirty="0" smtClean="0"/>
          </a:p>
          <a:p>
            <a:pPr marL="514350" indent="-514350">
              <a:buNone/>
            </a:pPr>
            <a:r>
              <a:rPr lang="en-US" altLang="zh-CN" sz="2800" dirty="0" smtClean="0"/>
              <a:t>2.   </a:t>
            </a:r>
            <a:r>
              <a:rPr lang="zh-CN" altLang="en-US" sz="2800" dirty="0" smtClean="0"/>
              <a:t>素质模型如何驱动高绩效的形成</a:t>
            </a:r>
            <a:endParaRPr lang="en-US" altLang="zh-CN" sz="2800" dirty="0" smtClean="0"/>
          </a:p>
          <a:p>
            <a:endParaRPr lang="en-US" altLang="zh-CN" sz="2800" dirty="0" smtClean="0"/>
          </a:p>
          <a:p>
            <a:pPr>
              <a:buNone/>
            </a:pPr>
            <a:r>
              <a:rPr lang="en-US" altLang="zh-CN" sz="2800" dirty="0" smtClean="0"/>
              <a:t>3 </a:t>
            </a:r>
            <a:r>
              <a:rPr lang="zh-CN" altLang="en-US" sz="2800" dirty="0" smtClean="0"/>
              <a:t>   企业的核心竞争力与员工素质模型的关系</a:t>
            </a:r>
            <a:endParaRPr lang="en-US" altLang="zh-CN" sz="2800" dirty="0" smtClean="0"/>
          </a:p>
          <a:p>
            <a:endParaRPr lang="en-US" altLang="zh-CN" sz="2800" dirty="0" smtClean="0"/>
          </a:p>
          <a:p>
            <a:pPr>
              <a:buNone/>
            </a:pPr>
            <a:r>
              <a:rPr lang="en-US" altLang="zh-CN" sz="2800" dirty="0" smtClean="0"/>
              <a:t>4 .   </a:t>
            </a:r>
            <a:r>
              <a:rPr lang="zh-CN" altLang="en-US" sz="2800" dirty="0" smtClean="0"/>
              <a:t>员工素质模型在企业人力资源管理系统中的地 </a:t>
            </a:r>
            <a:endParaRPr lang="en-US" altLang="zh-CN" sz="2800" dirty="0" smtClean="0"/>
          </a:p>
          <a:p>
            <a:pPr>
              <a:buNone/>
            </a:pPr>
            <a:r>
              <a:rPr lang="en-US" altLang="zh-CN" sz="2800" dirty="0" smtClean="0"/>
              <a:t>       </a:t>
            </a:r>
            <a:r>
              <a:rPr lang="zh-CN" altLang="en-US" sz="2800" dirty="0" smtClean="0"/>
              <a:t>位与作用</a:t>
            </a:r>
            <a:endParaRPr lang="zh-CN" altLang="en-US" sz="2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职类职种划分标准</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流程图: 可选过程 3"/>
          <p:cNvSpPr/>
          <p:nvPr/>
        </p:nvSpPr>
        <p:spPr>
          <a:xfrm>
            <a:off x="971600" y="1340768"/>
            <a:ext cx="1872208" cy="2160240"/>
          </a:xfrm>
          <a:prstGeom prst="flowChartAlternateProcess">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任职资格要求</a:t>
            </a:r>
            <a:endParaRPr lang="en-US" altLang="zh-CN" sz="1600" dirty="0" smtClean="0">
              <a:solidFill>
                <a:schemeClr val="tx1"/>
              </a:solidFill>
            </a:endParaRPr>
          </a:p>
          <a:p>
            <a:pPr algn="ctr"/>
            <a:endParaRPr lang="en-US" altLang="zh-CN" sz="1600" dirty="0" smtClean="0">
              <a:solidFill>
                <a:schemeClr val="tx1"/>
              </a:solidFill>
            </a:endParaRPr>
          </a:p>
          <a:p>
            <a:pPr algn="ctr"/>
            <a:r>
              <a:rPr lang="zh-CN" altLang="en-US" sz="1600" dirty="0" smtClean="0">
                <a:solidFill>
                  <a:schemeClr val="tx1"/>
                </a:solidFill>
              </a:rPr>
              <a:t>完成职责范围内工作所需具备的</a:t>
            </a:r>
            <a:endParaRPr lang="en-US" altLang="zh-CN" sz="1600" dirty="0" smtClean="0">
              <a:solidFill>
                <a:schemeClr val="tx1"/>
              </a:solidFill>
            </a:endParaRPr>
          </a:p>
          <a:p>
            <a:pPr algn="ct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素质</a:t>
            </a: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行为</a:t>
            </a:r>
            <a:endParaRPr lang="zh-CN" altLang="en-US" sz="1600" dirty="0">
              <a:solidFill>
                <a:schemeClr val="tx1"/>
              </a:solidFill>
            </a:endParaRPr>
          </a:p>
        </p:txBody>
      </p:sp>
      <p:sp>
        <p:nvSpPr>
          <p:cNvPr id="5" name="流程图: 可选过程 4"/>
          <p:cNvSpPr/>
          <p:nvPr/>
        </p:nvSpPr>
        <p:spPr>
          <a:xfrm>
            <a:off x="4355976" y="1412776"/>
            <a:ext cx="1872208" cy="2088232"/>
          </a:xfrm>
          <a:prstGeom prst="flowChartAlternateProcess">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应负职责</a:t>
            </a:r>
            <a:endParaRPr lang="en-US" altLang="zh-CN" sz="1600" dirty="0" smtClean="0">
              <a:solidFill>
                <a:schemeClr val="tx1"/>
              </a:solidFill>
            </a:endParaRPr>
          </a:p>
          <a:p>
            <a:pPr algn="ctr"/>
            <a:endParaRPr lang="en-US" altLang="zh-CN" sz="1600" dirty="0" smtClean="0">
              <a:solidFill>
                <a:schemeClr val="tx1"/>
              </a:solidFill>
            </a:endParaRPr>
          </a:p>
          <a:p>
            <a:pPr algn="ctr"/>
            <a:r>
              <a:rPr lang="zh-CN" altLang="en-US" sz="1600" dirty="0" smtClean="0">
                <a:solidFill>
                  <a:schemeClr val="tx1"/>
                </a:solidFill>
              </a:rPr>
              <a:t>反映工作需实现的成果</a:t>
            </a:r>
            <a:endParaRPr lang="en-US" altLang="zh-CN" sz="1600" dirty="0" smtClean="0">
              <a:solidFill>
                <a:schemeClr val="tx1"/>
              </a:solidFill>
            </a:endParaRPr>
          </a:p>
          <a:p>
            <a:pPr algn="ct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对业务的责任</a:t>
            </a: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对下属的责任</a:t>
            </a:r>
            <a:endParaRPr lang="zh-CN" altLang="en-US" sz="1600" dirty="0">
              <a:solidFill>
                <a:schemeClr val="tx1"/>
              </a:solidFill>
            </a:endParaRPr>
          </a:p>
        </p:txBody>
      </p:sp>
      <p:sp>
        <p:nvSpPr>
          <p:cNvPr id="6" name="流程图: 可选过程 5"/>
          <p:cNvSpPr/>
          <p:nvPr/>
        </p:nvSpPr>
        <p:spPr>
          <a:xfrm>
            <a:off x="971600" y="4005064"/>
            <a:ext cx="1872208" cy="2232248"/>
          </a:xfrm>
          <a:prstGeom prst="flowChartAlternateProcess">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管控与激励</a:t>
            </a:r>
            <a:endParaRPr lang="en-US" altLang="zh-CN" sz="1600" dirty="0" smtClean="0">
              <a:solidFill>
                <a:schemeClr val="tx1"/>
              </a:solidFill>
            </a:endParaRPr>
          </a:p>
          <a:p>
            <a:pPr algn="ctr"/>
            <a:endParaRPr lang="en-US" altLang="zh-CN" sz="1600" dirty="0" smtClean="0">
              <a:solidFill>
                <a:schemeClr val="tx1"/>
              </a:solidFill>
            </a:endParaRPr>
          </a:p>
          <a:p>
            <a:pPr algn="ctr"/>
            <a:r>
              <a:rPr lang="zh-CN" altLang="en-US" sz="1600" dirty="0" smtClean="0">
                <a:solidFill>
                  <a:schemeClr val="tx1"/>
                </a:solidFill>
              </a:rPr>
              <a:t>绩效标准</a:t>
            </a:r>
            <a:endParaRPr lang="en-US" altLang="zh-CN" sz="1600" dirty="0" smtClean="0">
              <a:solidFill>
                <a:schemeClr val="tx1"/>
              </a:solidFill>
            </a:endParaRPr>
          </a:p>
          <a:p>
            <a:pPr algn="ctr"/>
            <a:r>
              <a:rPr lang="zh-CN" altLang="en-US" sz="1600" dirty="0" smtClean="0">
                <a:solidFill>
                  <a:schemeClr val="tx1"/>
                </a:solidFill>
              </a:rPr>
              <a:t>薪酬要素</a:t>
            </a:r>
            <a:endParaRPr lang="en-US" altLang="zh-CN" sz="1600" dirty="0" smtClean="0">
              <a:solidFill>
                <a:schemeClr val="tx1"/>
              </a:solidFill>
            </a:endParaRPr>
          </a:p>
          <a:p>
            <a:pPr algn="ctr"/>
            <a:r>
              <a:rPr lang="zh-CN" altLang="en-US" sz="1600" dirty="0" smtClean="0">
                <a:solidFill>
                  <a:schemeClr val="tx1"/>
                </a:solidFill>
              </a:rPr>
              <a:t>培训开发</a:t>
            </a:r>
            <a:endParaRPr lang="en-US" altLang="zh-CN" sz="1600" dirty="0" smtClean="0">
              <a:solidFill>
                <a:schemeClr val="tx1"/>
              </a:solidFill>
            </a:endParaRPr>
          </a:p>
          <a:p>
            <a:pPr algn="ctr"/>
            <a:r>
              <a:rPr lang="zh-CN" altLang="en-US" sz="1600" dirty="0" smtClean="0">
                <a:solidFill>
                  <a:schemeClr val="tx1"/>
                </a:solidFill>
              </a:rPr>
              <a:t>职业发展</a:t>
            </a:r>
            <a:endParaRPr lang="zh-CN" altLang="en-US" sz="1600" dirty="0">
              <a:solidFill>
                <a:schemeClr val="tx1"/>
              </a:solidFill>
            </a:endParaRPr>
          </a:p>
        </p:txBody>
      </p:sp>
      <p:sp>
        <p:nvSpPr>
          <p:cNvPr id="7" name="流程图: 可选过程 6"/>
          <p:cNvSpPr/>
          <p:nvPr/>
        </p:nvSpPr>
        <p:spPr>
          <a:xfrm>
            <a:off x="4355976" y="4005064"/>
            <a:ext cx="1800200" cy="2160240"/>
          </a:xfrm>
          <a:prstGeom prst="flowChartAlternateProcess">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流程与开发</a:t>
            </a:r>
            <a:endParaRPr lang="en-US" altLang="zh-CN" sz="1600" dirty="0" smtClean="0">
              <a:solidFill>
                <a:schemeClr val="tx1"/>
              </a:solidFill>
            </a:endParaRPr>
          </a:p>
          <a:p>
            <a:pPr algn="ctr"/>
            <a:endParaRPr lang="en-US" altLang="zh-CN" sz="1600" dirty="0" smtClean="0">
              <a:solidFill>
                <a:schemeClr val="tx1"/>
              </a:solidFill>
            </a:endParaRPr>
          </a:p>
          <a:p>
            <a:pPr algn="ctr"/>
            <a:r>
              <a:rPr lang="zh-CN" altLang="en-US" sz="1600" dirty="0" smtClean="0">
                <a:solidFill>
                  <a:schemeClr val="tx1"/>
                </a:solidFill>
              </a:rPr>
              <a:t>工作流关系</a:t>
            </a:r>
            <a:endParaRPr lang="en-US" altLang="zh-CN" sz="1600" dirty="0" smtClean="0">
              <a:solidFill>
                <a:schemeClr val="tx1"/>
              </a:solidFill>
            </a:endParaRPr>
          </a:p>
          <a:p>
            <a:pPr algn="ctr"/>
            <a:r>
              <a:rPr lang="zh-CN" altLang="en-US" sz="1600" dirty="0" smtClean="0">
                <a:solidFill>
                  <a:schemeClr val="tx1"/>
                </a:solidFill>
              </a:rPr>
              <a:t>与其他工作的接口关系以及监督程度</a:t>
            </a:r>
            <a:endParaRPr lang="en-US" altLang="zh-CN" sz="1600" dirty="0" smtClean="0">
              <a:solidFill>
                <a:schemeClr val="tx1"/>
              </a:solidFill>
            </a:endParaRPr>
          </a:p>
          <a:p>
            <a:pPr algn="ctr"/>
            <a:r>
              <a:rPr lang="zh-CN" altLang="en-US" sz="1600" dirty="0" smtClean="0">
                <a:solidFill>
                  <a:schemeClr val="tx1"/>
                </a:solidFill>
              </a:rPr>
              <a:t>文化</a:t>
            </a:r>
            <a:endParaRPr lang="en-US" altLang="zh-CN" sz="1600" dirty="0" smtClean="0">
              <a:solidFill>
                <a:schemeClr val="tx1"/>
              </a:solidFill>
            </a:endParaRPr>
          </a:p>
          <a:p>
            <a:pPr algn="ctr"/>
            <a:r>
              <a:rPr lang="zh-CN" altLang="en-US" sz="1600" dirty="0" smtClean="0">
                <a:solidFill>
                  <a:schemeClr val="tx1"/>
                </a:solidFill>
              </a:rPr>
              <a:t>职能型、流程性、速度型</a:t>
            </a:r>
            <a:endParaRPr lang="zh-CN" altLang="en-US" sz="1600" dirty="0">
              <a:solidFill>
                <a:schemeClr val="tx1"/>
              </a:solidFill>
            </a:endParaRPr>
          </a:p>
        </p:txBody>
      </p:sp>
      <p:sp>
        <p:nvSpPr>
          <p:cNvPr id="8" name="燕尾形箭头 7"/>
          <p:cNvSpPr/>
          <p:nvPr/>
        </p:nvSpPr>
        <p:spPr>
          <a:xfrm>
            <a:off x="611560" y="3501008"/>
            <a:ext cx="7200800" cy="504056"/>
          </a:xfrm>
          <a:prstGeom prst="notchedRightArrow">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rPr>
              <a:t>低 </a:t>
            </a:r>
            <a:r>
              <a:rPr lang="zh-CN" altLang="en-US" dirty="0" smtClean="0">
                <a:solidFill>
                  <a:schemeClr val="tx1"/>
                </a:solidFill>
              </a:rPr>
              <a:t>    </a:t>
            </a:r>
            <a:r>
              <a:rPr lang="zh-CN" altLang="en-US" dirty="0" smtClean="0"/>
              <a:t>                                    相似性                                                                 高</a:t>
            </a:r>
            <a:endParaRPr lang="zh-CN" altLang="en-US" dirty="0"/>
          </a:p>
        </p:txBody>
      </p:sp>
      <p:sp>
        <p:nvSpPr>
          <p:cNvPr id="9" name="椭圆 8"/>
          <p:cNvSpPr/>
          <p:nvPr/>
        </p:nvSpPr>
        <p:spPr>
          <a:xfrm>
            <a:off x="323528" y="1772816"/>
            <a:ext cx="7344816" cy="3600400"/>
          </a:xfrm>
          <a:prstGeom prst="ellipse">
            <a:avLst/>
          </a:prstGeom>
          <a:noFill/>
          <a:ln>
            <a:gradFill>
              <a:gsLst>
                <a:gs pos="0">
                  <a:srgbClr val="FF3399"/>
                </a:gs>
                <a:gs pos="25000">
                  <a:srgbClr val="FF6633"/>
                </a:gs>
                <a:gs pos="50000">
                  <a:srgbClr val="FFFF00"/>
                </a:gs>
                <a:gs pos="75000">
                  <a:srgbClr val="01A78F"/>
                </a:gs>
                <a:gs pos="100000">
                  <a:srgbClr val="3366F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职类职种“大厦”与企业的战略目标</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6" name="等腰三角形 5"/>
          <p:cNvSpPr/>
          <p:nvPr/>
        </p:nvSpPr>
        <p:spPr>
          <a:xfrm>
            <a:off x="539552" y="1340768"/>
            <a:ext cx="7776864" cy="864096"/>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企业的战略目标</a:t>
            </a:r>
            <a:r>
              <a:rPr lang="en-US" altLang="zh-CN" sz="2400" b="1" dirty="0" smtClean="0">
                <a:solidFill>
                  <a:schemeClr val="tx1"/>
                </a:solidFill>
              </a:rPr>
              <a:t>/</a:t>
            </a:r>
            <a:r>
              <a:rPr lang="zh-CN" altLang="en-US" sz="2400" b="1" dirty="0" smtClean="0">
                <a:solidFill>
                  <a:schemeClr val="tx1"/>
                </a:solidFill>
              </a:rPr>
              <a:t>核心能力</a:t>
            </a:r>
            <a:endParaRPr lang="zh-CN" altLang="en-US" sz="2400" b="1" dirty="0">
              <a:solidFill>
                <a:schemeClr val="tx1"/>
              </a:solidFill>
            </a:endParaRPr>
          </a:p>
        </p:txBody>
      </p:sp>
      <p:sp>
        <p:nvSpPr>
          <p:cNvPr id="7" name="上箭头 6"/>
          <p:cNvSpPr/>
          <p:nvPr/>
        </p:nvSpPr>
        <p:spPr>
          <a:xfrm>
            <a:off x="755576" y="2348880"/>
            <a:ext cx="1296144" cy="1296144"/>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a:t>
            </a:r>
            <a:endParaRPr lang="en-US" altLang="zh-CN" dirty="0" smtClean="0">
              <a:solidFill>
                <a:schemeClr val="tx1"/>
              </a:solidFill>
            </a:endParaRPr>
          </a:p>
          <a:p>
            <a:pPr algn="ctr"/>
            <a:r>
              <a:rPr lang="zh-CN" altLang="en-US" dirty="0" smtClean="0">
                <a:solidFill>
                  <a:schemeClr val="tx1"/>
                </a:solidFill>
              </a:rPr>
              <a:t>理</a:t>
            </a:r>
            <a:endParaRPr lang="en-US" altLang="zh-CN" dirty="0" smtClean="0">
              <a:solidFill>
                <a:schemeClr val="tx1"/>
              </a:solidFill>
            </a:endParaRPr>
          </a:p>
          <a:p>
            <a:pPr algn="ctr"/>
            <a:r>
              <a:rPr lang="zh-CN" altLang="en-US" dirty="0" smtClean="0">
                <a:solidFill>
                  <a:schemeClr val="tx1"/>
                </a:solidFill>
              </a:rPr>
              <a:t>类</a:t>
            </a:r>
            <a:endParaRPr lang="zh-CN" altLang="en-US" dirty="0">
              <a:solidFill>
                <a:schemeClr val="tx1"/>
              </a:solidFill>
            </a:endParaRPr>
          </a:p>
        </p:txBody>
      </p:sp>
      <p:sp>
        <p:nvSpPr>
          <p:cNvPr id="8" name="上箭头 7"/>
          <p:cNvSpPr/>
          <p:nvPr/>
        </p:nvSpPr>
        <p:spPr>
          <a:xfrm>
            <a:off x="2123728" y="2348880"/>
            <a:ext cx="1152128" cy="1368152"/>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专业类</a:t>
            </a:r>
            <a:endParaRPr lang="zh-CN" altLang="en-US" dirty="0">
              <a:solidFill>
                <a:schemeClr val="tx1"/>
              </a:solidFill>
            </a:endParaRPr>
          </a:p>
        </p:txBody>
      </p:sp>
      <p:sp>
        <p:nvSpPr>
          <p:cNvPr id="9" name="上箭头 8"/>
          <p:cNvSpPr/>
          <p:nvPr/>
        </p:nvSpPr>
        <p:spPr>
          <a:xfrm>
            <a:off x="3419872" y="2348880"/>
            <a:ext cx="1152128" cy="1368152"/>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市场类</a:t>
            </a:r>
            <a:endParaRPr lang="zh-CN" altLang="en-US" dirty="0">
              <a:solidFill>
                <a:schemeClr val="tx1"/>
              </a:solidFill>
            </a:endParaRPr>
          </a:p>
        </p:txBody>
      </p:sp>
      <p:sp>
        <p:nvSpPr>
          <p:cNvPr id="10" name="上箭头 9"/>
          <p:cNvSpPr/>
          <p:nvPr/>
        </p:nvSpPr>
        <p:spPr>
          <a:xfrm>
            <a:off x="4716016" y="2348880"/>
            <a:ext cx="1152128" cy="1368152"/>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技术类</a:t>
            </a:r>
            <a:endParaRPr lang="zh-CN" altLang="en-US" dirty="0">
              <a:solidFill>
                <a:schemeClr val="tx1"/>
              </a:solidFill>
            </a:endParaRPr>
          </a:p>
        </p:txBody>
      </p:sp>
      <p:sp>
        <p:nvSpPr>
          <p:cNvPr id="11" name="上箭头 10"/>
          <p:cNvSpPr/>
          <p:nvPr/>
        </p:nvSpPr>
        <p:spPr>
          <a:xfrm>
            <a:off x="7380312" y="2348880"/>
            <a:ext cx="1152128" cy="1368152"/>
          </a:xfrm>
          <a:prstGeom prst="up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作业类</a:t>
            </a:r>
            <a:endParaRPr lang="zh-CN" altLang="en-US" dirty="0">
              <a:solidFill>
                <a:schemeClr val="tx1"/>
              </a:solidFill>
            </a:endParaRPr>
          </a:p>
        </p:txBody>
      </p:sp>
      <p:sp>
        <p:nvSpPr>
          <p:cNvPr id="12" name="上箭头标注 11"/>
          <p:cNvSpPr/>
          <p:nvPr/>
        </p:nvSpPr>
        <p:spPr>
          <a:xfrm>
            <a:off x="683568" y="3789040"/>
            <a:ext cx="1152128" cy="2088232"/>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zh-CN" altLang="en-US" sz="1600" dirty="0" smtClean="0">
                <a:solidFill>
                  <a:schemeClr val="tx1"/>
                </a:solidFill>
              </a:rPr>
              <a:t>执行</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管理监督</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经营</a:t>
            </a:r>
            <a:endParaRPr lang="en-US" altLang="zh-CN" sz="1600" dirty="0" smtClean="0">
              <a:solidFill>
                <a:schemeClr val="tx1"/>
              </a:solidFill>
            </a:endParaRPr>
          </a:p>
          <a:p>
            <a:r>
              <a:rPr lang="en-US" altLang="zh-CN" sz="1600" dirty="0" smtClean="0">
                <a:solidFill>
                  <a:schemeClr val="tx1"/>
                </a:solidFill>
              </a:rPr>
              <a:t>…….</a:t>
            </a:r>
            <a:endParaRPr lang="zh-CN" altLang="en-US" sz="1600" dirty="0">
              <a:solidFill>
                <a:schemeClr val="tx1"/>
              </a:solidFill>
            </a:endParaRPr>
          </a:p>
        </p:txBody>
      </p:sp>
      <p:sp>
        <p:nvSpPr>
          <p:cNvPr id="13" name="上箭头标注 12"/>
          <p:cNvSpPr/>
          <p:nvPr/>
        </p:nvSpPr>
        <p:spPr>
          <a:xfrm>
            <a:off x="2195736" y="3789040"/>
            <a:ext cx="1080120" cy="2088232"/>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zh-CN" altLang="en-US" sz="1600" dirty="0" smtClean="0">
                <a:solidFill>
                  <a:schemeClr val="tx1"/>
                </a:solidFill>
              </a:rPr>
              <a:t>人文管理</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财经</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人力资源</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计划统计</a:t>
            </a:r>
            <a:endParaRPr lang="en-US" altLang="zh-CN" sz="1600" dirty="0" smtClean="0">
              <a:solidFill>
                <a:schemeClr val="tx1"/>
              </a:solidFill>
            </a:endParaRPr>
          </a:p>
          <a:p>
            <a:r>
              <a:rPr lang="en-US" altLang="zh-CN" sz="1600" dirty="0" smtClean="0">
                <a:solidFill>
                  <a:schemeClr val="tx1"/>
                </a:solidFill>
              </a:rPr>
              <a:t>……..</a:t>
            </a:r>
            <a:endParaRPr lang="zh-CN" altLang="en-US" sz="1600" dirty="0">
              <a:solidFill>
                <a:schemeClr val="tx1"/>
              </a:solidFill>
            </a:endParaRPr>
          </a:p>
        </p:txBody>
      </p:sp>
      <p:sp>
        <p:nvSpPr>
          <p:cNvPr id="14" name="上箭头标注 13"/>
          <p:cNvSpPr/>
          <p:nvPr/>
        </p:nvSpPr>
        <p:spPr>
          <a:xfrm>
            <a:off x="3491880" y="3789040"/>
            <a:ext cx="1080120" cy="2088232"/>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zh-CN" altLang="en-US" sz="1600" dirty="0" smtClean="0">
                <a:solidFill>
                  <a:schemeClr val="tx1"/>
                </a:solidFill>
              </a:rPr>
              <a:t>营销支持</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营销</a:t>
            </a:r>
            <a:endParaRPr lang="en-US" altLang="zh-CN" sz="1600" dirty="0" smtClean="0">
              <a:solidFill>
                <a:schemeClr val="tx1"/>
              </a:solidFill>
            </a:endParaRPr>
          </a:p>
          <a:p>
            <a:r>
              <a:rPr lang="en-US" altLang="zh-CN" sz="1600" dirty="0" smtClean="0">
                <a:solidFill>
                  <a:schemeClr val="tx1"/>
                </a:solidFill>
              </a:rPr>
              <a:t>……….</a:t>
            </a:r>
            <a:endParaRPr lang="zh-CN" altLang="en-US" sz="1600" dirty="0">
              <a:solidFill>
                <a:schemeClr val="tx1"/>
              </a:solidFill>
            </a:endParaRPr>
          </a:p>
        </p:txBody>
      </p:sp>
      <p:sp>
        <p:nvSpPr>
          <p:cNvPr id="15" name="上箭头标注 14"/>
          <p:cNvSpPr/>
          <p:nvPr/>
        </p:nvSpPr>
        <p:spPr>
          <a:xfrm>
            <a:off x="4788024" y="3789040"/>
            <a:ext cx="1152128" cy="2088232"/>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zh-CN" altLang="en-US" sz="1600" dirty="0" smtClean="0">
                <a:solidFill>
                  <a:schemeClr val="tx1"/>
                </a:solidFill>
              </a:rPr>
              <a:t>工程技术</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研发</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工艺技术</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质检质保</a:t>
            </a:r>
            <a:endParaRPr lang="en-US" altLang="zh-CN" sz="1600" dirty="0" smtClean="0">
              <a:solidFill>
                <a:schemeClr val="tx1"/>
              </a:solidFill>
            </a:endParaRPr>
          </a:p>
          <a:p>
            <a:r>
              <a:rPr lang="en-US" altLang="zh-CN" sz="1600" dirty="0" smtClean="0">
                <a:solidFill>
                  <a:schemeClr val="tx1"/>
                </a:solidFill>
              </a:rPr>
              <a:t>……..</a:t>
            </a:r>
            <a:endParaRPr lang="zh-CN" altLang="en-US" sz="1600" dirty="0">
              <a:solidFill>
                <a:schemeClr val="tx1"/>
              </a:solidFill>
            </a:endParaRPr>
          </a:p>
        </p:txBody>
      </p:sp>
      <p:sp>
        <p:nvSpPr>
          <p:cNvPr id="16" name="上箭头标注 15"/>
          <p:cNvSpPr/>
          <p:nvPr/>
        </p:nvSpPr>
        <p:spPr>
          <a:xfrm>
            <a:off x="7452320" y="3789040"/>
            <a:ext cx="1080120" cy="2088232"/>
          </a:xfrm>
          <a:prstGeom prst="upArrowCallou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zh-CN" altLang="en-US" sz="1600" dirty="0" smtClean="0">
                <a:solidFill>
                  <a:schemeClr val="tx1"/>
                </a:solidFill>
              </a:rPr>
              <a:t>辅助工</a:t>
            </a:r>
            <a:endParaRPr lang="en-US" altLang="zh-CN" sz="1600" dirty="0" smtClean="0">
              <a:solidFill>
                <a:schemeClr val="tx1"/>
              </a:solidFill>
            </a:endParaRPr>
          </a:p>
          <a:p>
            <a:pPr>
              <a:buFont typeface="Arial" pitchFamily="34" charset="0"/>
              <a:buChar char="•"/>
            </a:pPr>
            <a:r>
              <a:rPr lang="zh-CN" altLang="en-US" sz="1600" dirty="0" smtClean="0">
                <a:solidFill>
                  <a:schemeClr val="tx1"/>
                </a:solidFill>
              </a:rPr>
              <a:t>技工</a:t>
            </a:r>
            <a:endParaRPr lang="en-US" altLang="zh-CN" sz="1600" dirty="0" smtClean="0">
              <a:solidFill>
                <a:schemeClr val="tx1"/>
              </a:solidFill>
            </a:endParaRPr>
          </a:p>
          <a:p>
            <a:r>
              <a:rPr lang="en-US" altLang="zh-CN" sz="1600" dirty="0" smtClean="0">
                <a:solidFill>
                  <a:schemeClr val="tx1"/>
                </a:solidFill>
              </a:rPr>
              <a:t>……….</a:t>
            </a:r>
            <a:endParaRPr lang="zh-CN" altLang="en-US" sz="1600" dirty="0">
              <a:solidFill>
                <a:schemeClr val="tx1"/>
              </a:solidFill>
            </a:endParaRPr>
          </a:p>
        </p:txBody>
      </p:sp>
      <p:sp>
        <p:nvSpPr>
          <p:cNvPr id="17" name="矩形 16"/>
          <p:cNvSpPr/>
          <p:nvPr/>
        </p:nvSpPr>
        <p:spPr>
          <a:xfrm>
            <a:off x="6012160" y="3068960"/>
            <a:ext cx="129614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t>
            </a:r>
            <a:endParaRPr lang="zh-CN" altLang="en-US" dirty="0">
              <a:solidFill>
                <a:schemeClr val="tx1"/>
              </a:solidFill>
            </a:endParaRPr>
          </a:p>
        </p:txBody>
      </p:sp>
      <p:sp>
        <p:nvSpPr>
          <p:cNvPr id="18" name="矩形 17"/>
          <p:cNvSpPr/>
          <p:nvPr/>
        </p:nvSpPr>
        <p:spPr>
          <a:xfrm>
            <a:off x="6084168" y="4941168"/>
            <a:ext cx="1224136"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t>
            </a:r>
            <a:endParaRPr lang="zh-CN" altLang="en-US" dirty="0">
              <a:solidFill>
                <a:schemeClr val="tx1"/>
              </a:solidFill>
            </a:endParaRPr>
          </a:p>
        </p:txBody>
      </p:sp>
      <p:sp>
        <p:nvSpPr>
          <p:cNvPr id="19" name="矩形 18"/>
          <p:cNvSpPr/>
          <p:nvPr/>
        </p:nvSpPr>
        <p:spPr>
          <a:xfrm>
            <a:off x="251520" y="2708920"/>
            <a:ext cx="360040"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职类</a:t>
            </a:r>
            <a:endParaRPr lang="zh-CN" altLang="en-US" dirty="0">
              <a:solidFill>
                <a:schemeClr val="tx1"/>
              </a:solidFill>
            </a:endParaRPr>
          </a:p>
        </p:txBody>
      </p:sp>
      <p:sp>
        <p:nvSpPr>
          <p:cNvPr id="20" name="矩形 19"/>
          <p:cNvSpPr/>
          <p:nvPr/>
        </p:nvSpPr>
        <p:spPr>
          <a:xfrm>
            <a:off x="179512" y="4653136"/>
            <a:ext cx="395536"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职种</a:t>
            </a:r>
            <a:endParaRPr lang="zh-CN" altLang="en-US" dirty="0">
              <a:solidFill>
                <a:schemeClr val="tx1"/>
              </a:solidFill>
            </a:endParaRPr>
          </a:p>
        </p:txBody>
      </p:sp>
      <p:sp>
        <p:nvSpPr>
          <p:cNvPr id="21" name="矩形 20"/>
          <p:cNvSpPr/>
          <p:nvPr/>
        </p:nvSpPr>
        <p:spPr>
          <a:xfrm>
            <a:off x="683568" y="6021288"/>
            <a:ext cx="777686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             ………...           …………..           …………..           ………..</a:t>
            </a:r>
          </a:p>
          <a:p>
            <a:pPr algn="ctr"/>
            <a:endParaRPr lang="en-US" altLang="zh-CN" dirty="0" smtClean="0">
              <a:solidFill>
                <a:schemeClr val="tx1"/>
              </a:solidFill>
            </a:endParaRPr>
          </a:p>
          <a:p>
            <a:pPr algn="ctr"/>
            <a:r>
              <a:rPr lang="zh-CN" altLang="en-US" dirty="0" smtClean="0">
                <a:solidFill>
                  <a:schemeClr val="tx1"/>
                </a:solidFill>
              </a:rPr>
              <a:t>职位体系</a:t>
            </a:r>
            <a:endParaRPr lang="zh-CN" altLang="en-US" dirty="0">
              <a:solidFill>
                <a:schemeClr val="tx1"/>
              </a:solidFill>
            </a:endParaRPr>
          </a:p>
        </p:txBody>
      </p:sp>
      <p:sp>
        <p:nvSpPr>
          <p:cNvPr id="22" name="矩形 21"/>
          <p:cNvSpPr/>
          <p:nvPr/>
        </p:nvSpPr>
        <p:spPr>
          <a:xfrm>
            <a:off x="8532440" y="3140968"/>
            <a:ext cx="432048"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相对稳定</a:t>
            </a:r>
            <a:endParaRPr lang="zh-CN" altLang="en-US" dirty="0">
              <a:solidFill>
                <a:schemeClr val="tx1"/>
              </a:solidFill>
            </a:endParaRPr>
          </a:p>
        </p:txBody>
      </p:sp>
      <p:sp>
        <p:nvSpPr>
          <p:cNvPr id="23" name="矩形 22"/>
          <p:cNvSpPr/>
          <p:nvPr/>
        </p:nvSpPr>
        <p:spPr>
          <a:xfrm>
            <a:off x="8244408" y="6021288"/>
            <a:ext cx="683568" cy="8367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灵活变化</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企业全员通用素质</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等腰三角形 3"/>
          <p:cNvSpPr/>
          <p:nvPr/>
        </p:nvSpPr>
        <p:spPr>
          <a:xfrm>
            <a:off x="683568" y="1196752"/>
            <a:ext cx="7272808" cy="1080120"/>
          </a:xfrm>
          <a:prstGeom prst="triangle">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企业战略目标实现</a:t>
            </a:r>
            <a:endParaRPr lang="zh-CN" altLang="en-US" sz="2800" b="1" dirty="0">
              <a:solidFill>
                <a:schemeClr val="bg1"/>
              </a:solidFill>
            </a:endParaRPr>
          </a:p>
        </p:txBody>
      </p:sp>
      <p:sp>
        <p:nvSpPr>
          <p:cNvPr id="5" name="流程图: 可选过程 4"/>
          <p:cNvSpPr/>
          <p:nvPr/>
        </p:nvSpPr>
        <p:spPr>
          <a:xfrm>
            <a:off x="899592" y="2420888"/>
            <a:ext cx="2088232" cy="3312368"/>
          </a:xfrm>
          <a:prstGeom prst="flowChartAlternateProcess">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可选过程 5"/>
          <p:cNvSpPr/>
          <p:nvPr/>
        </p:nvSpPr>
        <p:spPr>
          <a:xfrm>
            <a:off x="3347864" y="2420888"/>
            <a:ext cx="2160240" cy="3312368"/>
          </a:xfrm>
          <a:prstGeom prst="flowChartAlternateProcess">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可选过程 6"/>
          <p:cNvSpPr/>
          <p:nvPr/>
        </p:nvSpPr>
        <p:spPr>
          <a:xfrm>
            <a:off x="5940152" y="2420888"/>
            <a:ext cx="2088232" cy="3240360"/>
          </a:xfrm>
          <a:prstGeom prst="flowChartAlternateProcess">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59632" y="2636912"/>
            <a:ext cx="1368152"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技术类</a:t>
            </a:r>
            <a:endParaRPr lang="zh-CN" altLang="en-US" b="1" dirty="0">
              <a:solidFill>
                <a:schemeClr val="tx1"/>
              </a:solidFill>
            </a:endParaRPr>
          </a:p>
        </p:txBody>
      </p:sp>
      <p:sp>
        <p:nvSpPr>
          <p:cNvPr id="9" name="椭圆 8"/>
          <p:cNvSpPr/>
          <p:nvPr/>
        </p:nvSpPr>
        <p:spPr>
          <a:xfrm>
            <a:off x="1187624" y="3429000"/>
            <a:ext cx="1584176" cy="432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知识</a:t>
            </a:r>
            <a:endParaRPr lang="zh-CN" altLang="en-US" dirty="0">
              <a:solidFill>
                <a:schemeClr val="tx1"/>
              </a:solidFill>
            </a:endParaRPr>
          </a:p>
        </p:txBody>
      </p:sp>
      <p:sp>
        <p:nvSpPr>
          <p:cNvPr id="10" name="椭圆 9"/>
          <p:cNvSpPr/>
          <p:nvPr/>
        </p:nvSpPr>
        <p:spPr>
          <a:xfrm>
            <a:off x="1187624" y="4077072"/>
            <a:ext cx="1584176" cy="36004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技能</a:t>
            </a:r>
            <a:endParaRPr lang="zh-CN" altLang="en-US" dirty="0">
              <a:solidFill>
                <a:schemeClr val="tx1"/>
              </a:solidFill>
            </a:endParaRPr>
          </a:p>
        </p:txBody>
      </p:sp>
      <p:sp>
        <p:nvSpPr>
          <p:cNvPr id="11" name="椭圆 10"/>
          <p:cNvSpPr/>
          <p:nvPr/>
        </p:nvSpPr>
        <p:spPr>
          <a:xfrm>
            <a:off x="1259632" y="4653136"/>
            <a:ext cx="1512168" cy="432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潜能</a:t>
            </a:r>
            <a:endParaRPr lang="zh-CN" altLang="en-US" dirty="0">
              <a:solidFill>
                <a:schemeClr val="tx1"/>
              </a:solidFill>
            </a:endParaRPr>
          </a:p>
        </p:txBody>
      </p:sp>
      <p:sp>
        <p:nvSpPr>
          <p:cNvPr id="12" name="矩形 11"/>
          <p:cNvSpPr/>
          <p:nvPr/>
        </p:nvSpPr>
        <p:spPr>
          <a:xfrm>
            <a:off x="971600" y="5229200"/>
            <a:ext cx="18722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该职类通用素质</a:t>
            </a:r>
            <a:endParaRPr lang="zh-CN" altLang="en-US" dirty="0">
              <a:solidFill>
                <a:schemeClr val="tx1"/>
              </a:solidFill>
            </a:endParaRPr>
          </a:p>
        </p:txBody>
      </p:sp>
      <p:sp>
        <p:nvSpPr>
          <p:cNvPr id="13" name="椭圆 12"/>
          <p:cNvSpPr/>
          <p:nvPr/>
        </p:nvSpPr>
        <p:spPr>
          <a:xfrm>
            <a:off x="3851920" y="2636912"/>
            <a:ext cx="1296144"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作业类</a:t>
            </a:r>
            <a:endParaRPr lang="zh-CN" altLang="en-US" dirty="0">
              <a:solidFill>
                <a:schemeClr val="tx1"/>
              </a:solidFill>
            </a:endParaRPr>
          </a:p>
        </p:txBody>
      </p:sp>
      <p:sp>
        <p:nvSpPr>
          <p:cNvPr id="14" name="椭圆 13"/>
          <p:cNvSpPr/>
          <p:nvPr/>
        </p:nvSpPr>
        <p:spPr>
          <a:xfrm>
            <a:off x="3491880" y="3356992"/>
            <a:ext cx="432048" cy="172819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知识</a:t>
            </a:r>
            <a:endParaRPr lang="zh-CN" altLang="en-US" dirty="0">
              <a:solidFill>
                <a:schemeClr val="tx1"/>
              </a:solidFill>
            </a:endParaRPr>
          </a:p>
        </p:txBody>
      </p:sp>
      <p:sp>
        <p:nvSpPr>
          <p:cNvPr id="15" name="椭圆 14"/>
          <p:cNvSpPr/>
          <p:nvPr/>
        </p:nvSpPr>
        <p:spPr>
          <a:xfrm>
            <a:off x="4211960" y="3356992"/>
            <a:ext cx="432048" cy="172819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技能</a:t>
            </a:r>
            <a:endParaRPr lang="zh-CN" altLang="en-US" dirty="0">
              <a:solidFill>
                <a:schemeClr val="tx1"/>
              </a:solidFill>
            </a:endParaRPr>
          </a:p>
        </p:txBody>
      </p:sp>
      <p:sp>
        <p:nvSpPr>
          <p:cNvPr id="16" name="椭圆 15"/>
          <p:cNvSpPr/>
          <p:nvPr/>
        </p:nvSpPr>
        <p:spPr>
          <a:xfrm>
            <a:off x="4932040" y="3356992"/>
            <a:ext cx="432048" cy="172819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潜能</a:t>
            </a:r>
            <a:endParaRPr lang="zh-CN" altLang="en-US" dirty="0">
              <a:solidFill>
                <a:schemeClr val="tx1"/>
              </a:solidFill>
            </a:endParaRPr>
          </a:p>
        </p:txBody>
      </p:sp>
      <p:sp>
        <p:nvSpPr>
          <p:cNvPr id="17" name="矩形 16"/>
          <p:cNvSpPr/>
          <p:nvPr/>
        </p:nvSpPr>
        <p:spPr>
          <a:xfrm>
            <a:off x="3419872" y="5229200"/>
            <a:ext cx="194421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该职类通用素质</a:t>
            </a:r>
            <a:endParaRPr lang="zh-CN" altLang="en-US" dirty="0">
              <a:solidFill>
                <a:schemeClr val="tx1"/>
              </a:solidFill>
            </a:endParaRPr>
          </a:p>
        </p:txBody>
      </p:sp>
      <p:sp>
        <p:nvSpPr>
          <p:cNvPr id="18" name="椭圆 17"/>
          <p:cNvSpPr/>
          <p:nvPr/>
        </p:nvSpPr>
        <p:spPr>
          <a:xfrm>
            <a:off x="6300192" y="2636912"/>
            <a:ext cx="1368152"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市场类</a:t>
            </a:r>
            <a:endParaRPr lang="zh-CN" altLang="en-US" dirty="0">
              <a:solidFill>
                <a:schemeClr val="tx1"/>
              </a:solidFill>
            </a:endParaRPr>
          </a:p>
        </p:txBody>
      </p:sp>
      <p:sp>
        <p:nvSpPr>
          <p:cNvPr id="19" name="椭圆 18"/>
          <p:cNvSpPr/>
          <p:nvPr/>
        </p:nvSpPr>
        <p:spPr>
          <a:xfrm>
            <a:off x="6228184" y="3356992"/>
            <a:ext cx="1584176" cy="432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知识</a:t>
            </a:r>
            <a:endParaRPr lang="zh-CN" altLang="en-US" dirty="0">
              <a:solidFill>
                <a:schemeClr val="tx1"/>
              </a:solidFill>
            </a:endParaRPr>
          </a:p>
        </p:txBody>
      </p:sp>
      <p:sp>
        <p:nvSpPr>
          <p:cNvPr id="20" name="椭圆 19"/>
          <p:cNvSpPr/>
          <p:nvPr/>
        </p:nvSpPr>
        <p:spPr>
          <a:xfrm>
            <a:off x="6300192" y="3933056"/>
            <a:ext cx="1584176" cy="50405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技能</a:t>
            </a:r>
            <a:endParaRPr lang="zh-CN" altLang="en-US" dirty="0">
              <a:solidFill>
                <a:schemeClr val="tx1"/>
              </a:solidFill>
            </a:endParaRPr>
          </a:p>
        </p:txBody>
      </p:sp>
      <p:sp>
        <p:nvSpPr>
          <p:cNvPr id="21" name="椭圆 20"/>
          <p:cNvSpPr/>
          <p:nvPr/>
        </p:nvSpPr>
        <p:spPr>
          <a:xfrm>
            <a:off x="6300192" y="4581128"/>
            <a:ext cx="1512168" cy="50405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潜能</a:t>
            </a:r>
            <a:endParaRPr lang="zh-CN" altLang="en-US" dirty="0">
              <a:solidFill>
                <a:schemeClr val="tx1"/>
              </a:solidFill>
            </a:endParaRPr>
          </a:p>
        </p:txBody>
      </p:sp>
      <p:sp>
        <p:nvSpPr>
          <p:cNvPr id="22" name="矩形 21"/>
          <p:cNvSpPr/>
          <p:nvPr/>
        </p:nvSpPr>
        <p:spPr>
          <a:xfrm>
            <a:off x="6012160" y="5157192"/>
            <a:ext cx="194421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该职类通用素质</a:t>
            </a:r>
            <a:endParaRPr lang="zh-CN" altLang="en-US" dirty="0">
              <a:solidFill>
                <a:schemeClr val="tx1"/>
              </a:solidFill>
            </a:endParaRPr>
          </a:p>
        </p:txBody>
      </p:sp>
      <p:sp>
        <p:nvSpPr>
          <p:cNvPr id="23" name="矩形 22"/>
          <p:cNvSpPr/>
          <p:nvPr/>
        </p:nvSpPr>
        <p:spPr>
          <a:xfrm>
            <a:off x="899592" y="5949280"/>
            <a:ext cx="7128792" cy="504056"/>
          </a:xfrm>
          <a:prstGeom prst="rect">
            <a:avLst/>
          </a:prstGeom>
          <a:gradFill>
            <a:gsLst>
              <a:gs pos="0">
                <a:srgbClr val="FFFFFF"/>
              </a:gs>
              <a:gs pos="7001">
                <a:srgbClr val="E6E6E6"/>
              </a:gs>
              <a:gs pos="32001">
                <a:srgbClr val="7D8496"/>
              </a:gs>
              <a:gs pos="47000">
                <a:srgbClr val="E6E6E6"/>
              </a:gs>
              <a:gs pos="85001">
                <a:srgbClr val="7D8496"/>
              </a:gs>
              <a:gs pos="100000">
                <a:srgbClr val="E6E6E6"/>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企业全员通用素质</a:t>
            </a:r>
            <a:endParaRPr lang="zh-CN" altLang="en-US" sz="2400" b="1" dirty="0">
              <a:solidFill>
                <a:schemeClr val="tx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8229600" cy="1143000"/>
          </a:xfrm>
        </p:spPr>
        <p:txBody>
          <a:bodyPr>
            <a:normAutofit/>
          </a:bodyPr>
          <a:lstStyle/>
          <a:p>
            <a:pPr algn="l"/>
            <a:r>
              <a:rPr lang="zh-CN" altLang="en-US" sz="3600" b="1" dirty="0" smtClean="0"/>
              <a:t>员工素质模型建立的一般流程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七角星 3"/>
          <p:cNvSpPr/>
          <p:nvPr/>
        </p:nvSpPr>
        <p:spPr>
          <a:xfrm>
            <a:off x="323528" y="1628800"/>
            <a:ext cx="1800200" cy="864096"/>
          </a:xfrm>
          <a:prstGeom prst="star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solidFill>
              </a:rPr>
              <a:t>战略</a:t>
            </a:r>
            <a:endParaRPr lang="zh-CN" altLang="en-US" sz="2800" dirty="0">
              <a:solidFill>
                <a:schemeClr val="tx1"/>
              </a:solidFill>
            </a:endParaRPr>
          </a:p>
        </p:txBody>
      </p:sp>
      <p:sp>
        <p:nvSpPr>
          <p:cNvPr id="5" name="燕尾形箭头 4"/>
          <p:cNvSpPr/>
          <p:nvPr/>
        </p:nvSpPr>
        <p:spPr>
          <a:xfrm>
            <a:off x="2267744" y="1484784"/>
            <a:ext cx="1656184" cy="1224136"/>
          </a:xfrm>
          <a:prstGeom prst="notch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素质研究与开发</a:t>
            </a:r>
            <a:endParaRPr lang="zh-CN" altLang="en-US" sz="1600" dirty="0">
              <a:solidFill>
                <a:schemeClr val="tx1"/>
              </a:solidFill>
            </a:endParaRPr>
          </a:p>
        </p:txBody>
      </p:sp>
      <p:sp>
        <p:nvSpPr>
          <p:cNvPr id="6" name="燕尾形箭头 5"/>
          <p:cNvSpPr/>
          <p:nvPr/>
        </p:nvSpPr>
        <p:spPr>
          <a:xfrm>
            <a:off x="4139952" y="1556792"/>
            <a:ext cx="1944216" cy="1080120"/>
          </a:xfrm>
          <a:prstGeom prst="notch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素质模型评估与确认</a:t>
            </a:r>
            <a:endParaRPr lang="zh-CN" altLang="en-US" sz="1600" dirty="0">
              <a:solidFill>
                <a:schemeClr val="tx1"/>
              </a:solidFill>
            </a:endParaRPr>
          </a:p>
        </p:txBody>
      </p:sp>
      <p:sp>
        <p:nvSpPr>
          <p:cNvPr id="7" name="燕尾形箭头 6"/>
          <p:cNvSpPr/>
          <p:nvPr/>
        </p:nvSpPr>
        <p:spPr>
          <a:xfrm>
            <a:off x="6228184" y="1484784"/>
            <a:ext cx="1656184" cy="1224136"/>
          </a:xfrm>
          <a:prstGeom prst="notch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素质模型的应用</a:t>
            </a:r>
            <a:endParaRPr lang="zh-CN" altLang="en-US" sz="1600" dirty="0">
              <a:solidFill>
                <a:schemeClr val="tx1"/>
              </a:solidFill>
            </a:endParaRPr>
          </a:p>
        </p:txBody>
      </p:sp>
      <p:sp>
        <p:nvSpPr>
          <p:cNvPr id="8" name="流程图: 可选过程 7"/>
          <p:cNvSpPr/>
          <p:nvPr/>
        </p:nvSpPr>
        <p:spPr>
          <a:xfrm>
            <a:off x="1979712" y="2780928"/>
            <a:ext cx="1872208" cy="3744416"/>
          </a:xfrm>
          <a:prstGeom prst="flowChartAlternateProcess">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选定职位</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选择绩优人员</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行为事件访谈</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收集数据，信</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息归类与编码</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提炼素质项目</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描述素质特征</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建立素质模型</a:t>
            </a:r>
            <a:endParaRPr lang="zh-CN" altLang="en-US" sz="1600" dirty="0">
              <a:solidFill>
                <a:schemeClr val="tx1"/>
              </a:solidFill>
            </a:endParaRPr>
          </a:p>
        </p:txBody>
      </p:sp>
      <p:sp>
        <p:nvSpPr>
          <p:cNvPr id="9" name="流程图: 可选过程 8"/>
          <p:cNvSpPr/>
          <p:nvPr/>
        </p:nvSpPr>
        <p:spPr>
          <a:xfrm>
            <a:off x="4211960" y="2780928"/>
            <a:ext cx="1872208" cy="3816424"/>
          </a:xfrm>
          <a:prstGeom prst="flowChartAlternateProcess">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对素质模型进行评估与验证</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选择标杆企业进行比较</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确认素质模型</a:t>
            </a:r>
            <a:endParaRPr lang="zh-CN" altLang="en-US" sz="1600" dirty="0">
              <a:solidFill>
                <a:schemeClr val="tx1"/>
              </a:solidFill>
            </a:endParaRPr>
          </a:p>
        </p:txBody>
      </p:sp>
      <p:sp>
        <p:nvSpPr>
          <p:cNvPr id="10" name="流程图: 可选过程 9"/>
          <p:cNvSpPr/>
          <p:nvPr/>
        </p:nvSpPr>
        <p:spPr>
          <a:xfrm>
            <a:off x="6372200" y="2780928"/>
            <a:ext cx="1944216" cy="3888432"/>
          </a:xfrm>
          <a:prstGeom prst="flowChartAlternateProcess">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战略性人才规</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划</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人员甄选调配</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绩效管理</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薪酬管理</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培训开发</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核心人才管理</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继任者计划</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并购中的</a:t>
            </a:r>
            <a:r>
              <a:rPr lang="en-US" altLang="zh-CN" sz="1600" dirty="0" smtClean="0">
                <a:solidFill>
                  <a:schemeClr val="tx1"/>
                </a:solidFill>
              </a:rPr>
              <a:t>HRM</a:t>
            </a:r>
            <a:endParaRPr lang="zh-CN" altLang="en-US" sz="1600" dirty="0">
              <a:solidFill>
                <a:schemeClr val="tx1"/>
              </a:solidFill>
            </a:endParaRPr>
          </a:p>
        </p:txBody>
      </p:sp>
      <p:sp>
        <p:nvSpPr>
          <p:cNvPr id="11" name="椭圆 10"/>
          <p:cNvSpPr/>
          <p:nvPr/>
        </p:nvSpPr>
        <p:spPr>
          <a:xfrm>
            <a:off x="2195736" y="1556792"/>
            <a:ext cx="432048" cy="43204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a:t>
            </a:r>
            <a:endParaRPr lang="zh-CN" altLang="en-US" dirty="0">
              <a:solidFill>
                <a:schemeClr val="tx1"/>
              </a:solidFill>
            </a:endParaRPr>
          </a:p>
        </p:txBody>
      </p:sp>
      <p:sp>
        <p:nvSpPr>
          <p:cNvPr id="12" name="椭圆 11"/>
          <p:cNvSpPr/>
          <p:nvPr/>
        </p:nvSpPr>
        <p:spPr>
          <a:xfrm>
            <a:off x="4139952" y="1556792"/>
            <a:ext cx="432048" cy="43204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endParaRPr lang="zh-CN" altLang="en-US" dirty="0">
              <a:solidFill>
                <a:schemeClr val="tx1"/>
              </a:solidFill>
            </a:endParaRPr>
          </a:p>
        </p:txBody>
      </p:sp>
      <p:sp>
        <p:nvSpPr>
          <p:cNvPr id="13" name="椭圆 12"/>
          <p:cNvSpPr/>
          <p:nvPr/>
        </p:nvSpPr>
        <p:spPr>
          <a:xfrm>
            <a:off x="6228184" y="1556792"/>
            <a:ext cx="432048" cy="43204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3</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素质研究与开发流程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827584" y="1628800"/>
            <a:ext cx="1584176" cy="648072"/>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素质研究与开发</a:t>
            </a:r>
            <a:endParaRPr lang="zh-CN" altLang="en-US" dirty="0">
              <a:solidFill>
                <a:schemeClr val="tx1"/>
              </a:solidFill>
            </a:endParaRPr>
          </a:p>
        </p:txBody>
      </p:sp>
      <p:sp>
        <p:nvSpPr>
          <p:cNvPr id="6" name="流程图: 可选过程 5"/>
          <p:cNvSpPr/>
          <p:nvPr/>
        </p:nvSpPr>
        <p:spPr>
          <a:xfrm>
            <a:off x="683568" y="2420888"/>
            <a:ext cx="1800200" cy="3024336"/>
          </a:xfrm>
          <a:prstGeom prst="flowChartAlternateProcess">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bg1"/>
                </a:solidFill>
              </a:rPr>
              <a:t>选定职位</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选择绩优人员</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行为事件访谈</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搜寻数据、信</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息归类与编码</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提炼素质项目</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描述素质特征</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建立素质模型</a:t>
            </a:r>
            <a:endParaRPr lang="zh-CN" altLang="en-US" sz="1600" dirty="0">
              <a:solidFill>
                <a:schemeClr val="bg1"/>
              </a:solidFill>
            </a:endParaRPr>
          </a:p>
        </p:txBody>
      </p:sp>
      <p:sp>
        <p:nvSpPr>
          <p:cNvPr id="7" name="剪去对角的矩形 6"/>
          <p:cNvSpPr/>
          <p:nvPr/>
        </p:nvSpPr>
        <p:spPr>
          <a:xfrm>
            <a:off x="2987824" y="2636912"/>
            <a:ext cx="1368152" cy="648072"/>
          </a:xfrm>
          <a:prstGeom prst="snip2Diag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选定研究职位</a:t>
            </a:r>
            <a:endParaRPr lang="zh-CN" altLang="en-US" dirty="0">
              <a:solidFill>
                <a:schemeClr val="tx1"/>
              </a:solidFill>
            </a:endParaRPr>
          </a:p>
        </p:txBody>
      </p:sp>
      <p:sp>
        <p:nvSpPr>
          <p:cNvPr id="8" name="流程图: 可选过程 7"/>
          <p:cNvSpPr/>
          <p:nvPr/>
        </p:nvSpPr>
        <p:spPr>
          <a:xfrm>
            <a:off x="2915816" y="3933056"/>
            <a:ext cx="1800200" cy="1080120"/>
          </a:xfrm>
          <a:prstGeom prst="flowChartAlternateProcess">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明确绩优标准，甄选绩优员工与一般员工</a:t>
            </a:r>
            <a:endParaRPr lang="zh-CN" altLang="en-US" dirty="0">
              <a:solidFill>
                <a:schemeClr val="tx1"/>
              </a:solidFill>
            </a:endParaRPr>
          </a:p>
        </p:txBody>
      </p:sp>
      <p:sp>
        <p:nvSpPr>
          <p:cNvPr id="9" name="剪去对角的矩形 8"/>
          <p:cNvSpPr/>
          <p:nvPr/>
        </p:nvSpPr>
        <p:spPr>
          <a:xfrm>
            <a:off x="2987824" y="5661248"/>
            <a:ext cx="1656184" cy="720080"/>
          </a:xfrm>
          <a:prstGeom prst="snip2Diag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任务要项分析</a:t>
            </a:r>
            <a:endParaRPr lang="zh-CN" altLang="en-US" dirty="0">
              <a:solidFill>
                <a:schemeClr val="tx1"/>
              </a:solidFill>
            </a:endParaRPr>
          </a:p>
        </p:txBody>
      </p:sp>
      <p:sp>
        <p:nvSpPr>
          <p:cNvPr id="10" name="对角圆角矩形 9"/>
          <p:cNvSpPr/>
          <p:nvPr/>
        </p:nvSpPr>
        <p:spPr>
          <a:xfrm>
            <a:off x="5940152" y="2276872"/>
            <a:ext cx="1584176" cy="2016224"/>
          </a:xfrm>
          <a:prstGeom prst="round2Diag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将绩优员工与一般员工划分为两个对照组，分别进行行为事件访谈（</a:t>
            </a:r>
            <a:r>
              <a:rPr lang="en-US" altLang="zh-CN" dirty="0" smtClean="0">
                <a:solidFill>
                  <a:schemeClr val="tx1"/>
                </a:solidFill>
              </a:rPr>
              <a:t>BEIs</a:t>
            </a:r>
            <a:r>
              <a:rPr lang="zh-CN" altLang="en-US" dirty="0" smtClean="0">
                <a:solidFill>
                  <a:schemeClr val="tx1"/>
                </a:solidFill>
              </a:rPr>
              <a:t>）</a:t>
            </a:r>
            <a:endParaRPr lang="zh-CN" altLang="en-US" dirty="0">
              <a:solidFill>
                <a:schemeClr val="tx1"/>
              </a:solidFill>
            </a:endParaRPr>
          </a:p>
        </p:txBody>
      </p:sp>
      <p:sp>
        <p:nvSpPr>
          <p:cNvPr id="11" name="流程图: 可选过程 10"/>
          <p:cNvSpPr/>
          <p:nvPr/>
        </p:nvSpPr>
        <p:spPr>
          <a:xfrm>
            <a:off x="5796136" y="4653136"/>
            <a:ext cx="1872208" cy="648072"/>
          </a:xfrm>
          <a:prstGeom prst="flowChartAlternateProcess">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信息整理与分类编码</a:t>
            </a:r>
            <a:endParaRPr lang="zh-CN" altLang="en-US" dirty="0">
              <a:solidFill>
                <a:schemeClr val="tx1"/>
              </a:solidFill>
            </a:endParaRPr>
          </a:p>
        </p:txBody>
      </p:sp>
      <p:sp>
        <p:nvSpPr>
          <p:cNvPr id="12" name="椭圆 11"/>
          <p:cNvSpPr/>
          <p:nvPr/>
        </p:nvSpPr>
        <p:spPr>
          <a:xfrm>
            <a:off x="5436096" y="5661248"/>
            <a:ext cx="2520280" cy="792088"/>
          </a:xfrm>
          <a:prstGeom prst="ellips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建立员工素质模型</a:t>
            </a:r>
            <a:endParaRPr lang="zh-CN" altLang="en-US" dirty="0">
              <a:solidFill>
                <a:schemeClr val="tx1"/>
              </a:solidFill>
            </a:endParaRPr>
          </a:p>
        </p:txBody>
      </p:sp>
      <p:cxnSp>
        <p:nvCxnSpPr>
          <p:cNvPr id="14" name="直接箭头连接符 13"/>
          <p:cNvCxnSpPr/>
          <p:nvPr/>
        </p:nvCxnSpPr>
        <p:spPr>
          <a:xfrm>
            <a:off x="2411760" y="2060848"/>
            <a:ext cx="1008112" cy="504056"/>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7" idx="1"/>
          </p:cNvCxnSpPr>
          <p:nvPr/>
        </p:nvCxnSpPr>
        <p:spPr>
          <a:xfrm rot="16200000" flipH="1">
            <a:off x="3401870" y="3555014"/>
            <a:ext cx="576064" cy="36004"/>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8" idx="2"/>
          </p:cNvCxnSpPr>
          <p:nvPr/>
        </p:nvCxnSpPr>
        <p:spPr>
          <a:xfrm rot="16200000" flipH="1">
            <a:off x="3545886" y="5283206"/>
            <a:ext cx="576064" cy="36004"/>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0" idx="1"/>
            <a:endCxn id="11" idx="0"/>
          </p:cNvCxnSpPr>
          <p:nvPr/>
        </p:nvCxnSpPr>
        <p:spPr>
          <a:xfrm rot="5400000">
            <a:off x="6552220" y="4473116"/>
            <a:ext cx="360040" cy="1588"/>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1" idx="2"/>
          </p:cNvCxnSpPr>
          <p:nvPr/>
        </p:nvCxnSpPr>
        <p:spPr>
          <a:xfrm rot="5400000">
            <a:off x="6588224" y="5445224"/>
            <a:ext cx="288032" cy="1588"/>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9" idx="0"/>
          </p:cNvCxnSpPr>
          <p:nvPr/>
        </p:nvCxnSpPr>
        <p:spPr>
          <a:xfrm>
            <a:off x="4644008" y="6021288"/>
            <a:ext cx="504056" cy="1588"/>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527884" y="4401108"/>
            <a:ext cx="3168352" cy="72008"/>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5076056" y="2852936"/>
            <a:ext cx="792088" cy="1588"/>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企业内部业务流程概览</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圆角矩形 3"/>
          <p:cNvSpPr/>
          <p:nvPr/>
        </p:nvSpPr>
        <p:spPr>
          <a:xfrm>
            <a:off x="0" y="1700808"/>
            <a:ext cx="1835696"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核心业务流程（运营流程）</a:t>
            </a:r>
            <a:endParaRPr lang="zh-CN" altLang="en-US" dirty="0">
              <a:solidFill>
                <a:schemeClr val="tx1"/>
              </a:solidFill>
            </a:endParaRPr>
          </a:p>
        </p:txBody>
      </p:sp>
      <p:sp>
        <p:nvSpPr>
          <p:cNvPr id="5" name="圆角矩形 4"/>
          <p:cNvSpPr/>
          <p:nvPr/>
        </p:nvSpPr>
        <p:spPr>
          <a:xfrm>
            <a:off x="1979712" y="1484784"/>
            <a:ext cx="792088" cy="1224136"/>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技术研发</a:t>
            </a:r>
            <a:endParaRPr lang="zh-CN" altLang="en-US" dirty="0">
              <a:solidFill>
                <a:schemeClr val="tx1"/>
              </a:solidFill>
            </a:endParaRPr>
          </a:p>
        </p:txBody>
      </p:sp>
      <p:sp>
        <p:nvSpPr>
          <p:cNvPr id="6" name="圆角矩形 5"/>
          <p:cNvSpPr/>
          <p:nvPr/>
        </p:nvSpPr>
        <p:spPr>
          <a:xfrm>
            <a:off x="2987824" y="1484784"/>
            <a:ext cx="864096" cy="1224136"/>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采购供货生产作业</a:t>
            </a:r>
            <a:endParaRPr lang="zh-CN" altLang="en-US" dirty="0">
              <a:solidFill>
                <a:schemeClr val="tx1"/>
              </a:solidFill>
            </a:endParaRPr>
          </a:p>
        </p:txBody>
      </p:sp>
      <p:sp>
        <p:nvSpPr>
          <p:cNvPr id="7" name="圆角矩形 6"/>
          <p:cNvSpPr/>
          <p:nvPr/>
        </p:nvSpPr>
        <p:spPr>
          <a:xfrm>
            <a:off x="3995936" y="1484784"/>
            <a:ext cx="792088" cy="1224136"/>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市场销售</a:t>
            </a:r>
            <a:endParaRPr lang="zh-CN" altLang="en-US" dirty="0">
              <a:solidFill>
                <a:schemeClr val="tx1"/>
              </a:solidFill>
            </a:endParaRPr>
          </a:p>
        </p:txBody>
      </p:sp>
      <p:sp>
        <p:nvSpPr>
          <p:cNvPr id="8" name="圆角矩形 7"/>
          <p:cNvSpPr/>
          <p:nvPr/>
        </p:nvSpPr>
        <p:spPr>
          <a:xfrm>
            <a:off x="4860032" y="1484784"/>
            <a:ext cx="864096" cy="1224136"/>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客户服务</a:t>
            </a:r>
            <a:endParaRPr lang="zh-CN" altLang="en-US" dirty="0">
              <a:solidFill>
                <a:schemeClr val="tx1"/>
              </a:solidFill>
            </a:endParaRPr>
          </a:p>
        </p:txBody>
      </p:sp>
      <p:sp>
        <p:nvSpPr>
          <p:cNvPr id="9" name="右箭头 8"/>
          <p:cNvSpPr/>
          <p:nvPr/>
        </p:nvSpPr>
        <p:spPr>
          <a:xfrm>
            <a:off x="5940152" y="1916832"/>
            <a:ext cx="648072" cy="432048"/>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256" y="1772816"/>
            <a:ext cx="1440160"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价值链</a:t>
            </a:r>
            <a:endParaRPr lang="en-US" altLang="zh-CN" dirty="0" smtClean="0">
              <a:solidFill>
                <a:schemeClr val="tx1"/>
              </a:solidFill>
            </a:endParaRPr>
          </a:p>
          <a:p>
            <a:pPr algn="ctr"/>
            <a:r>
              <a:rPr lang="zh-CN" altLang="en-US" dirty="0" smtClean="0">
                <a:solidFill>
                  <a:schemeClr val="tx1"/>
                </a:solidFill>
              </a:rPr>
              <a:t>（价值产生）</a:t>
            </a:r>
            <a:endParaRPr lang="zh-CN" altLang="en-US" dirty="0">
              <a:solidFill>
                <a:schemeClr val="tx1"/>
              </a:solidFill>
            </a:endParaRPr>
          </a:p>
        </p:txBody>
      </p:sp>
      <p:sp>
        <p:nvSpPr>
          <p:cNvPr id="11" name="矩形 10"/>
          <p:cNvSpPr/>
          <p:nvPr/>
        </p:nvSpPr>
        <p:spPr>
          <a:xfrm>
            <a:off x="251520" y="3933056"/>
            <a:ext cx="1656184"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辅助支持流程（管理流程）</a:t>
            </a:r>
            <a:endParaRPr lang="zh-CN" altLang="en-US" dirty="0">
              <a:solidFill>
                <a:schemeClr val="tx1"/>
              </a:solidFill>
            </a:endParaRPr>
          </a:p>
        </p:txBody>
      </p:sp>
      <p:sp>
        <p:nvSpPr>
          <p:cNvPr id="12" name="圆角矩形 11"/>
          <p:cNvSpPr/>
          <p:nvPr/>
        </p:nvSpPr>
        <p:spPr>
          <a:xfrm>
            <a:off x="2123728" y="3861048"/>
            <a:ext cx="3600400" cy="936104"/>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战略制定与实施、人力资源管理、财务管理、后勤行政</a:t>
            </a:r>
            <a:r>
              <a:rPr lang="en-US" altLang="zh-CN" dirty="0" smtClean="0">
                <a:solidFill>
                  <a:schemeClr val="tx1"/>
                </a:solidFill>
              </a:rPr>
              <a:t>……..</a:t>
            </a:r>
            <a:endParaRPr lang="zh-CN" altLang="en-US" dirty="0">
              <a:solidFill>
                <a:schemeClr val="tx1"/>
              </a:solidFill>
            </a:endParaRPr>
          </a:p>
        </p:txBody>
      </p:sp>
      <p:sp>
        <p:nvSpPr>
          <p:cNvPr id="13" name="上箭头 12"/>
          <p:cNvSpPr/>
          <p:nvPr/>
        </p:nvSpPr>
        <p:spPr>
          <a:xfrm>
            <a:off x="2699792" y="2780928"/>
            <a:ext cx="432048" cy="936104"/>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上箭头 13"/>
          <p:cNvSpPr/>
          <p:nvPr/>
        </p:nvSpPr>
        <p:spPr>
          <a:xfrm>
            <a:off x="4716016" y="2780928"/>
            <a:ext cx="432048" cy="936104"/>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上箭头 14"/>
          <p:cNvSpPr/>
          <p:nvPr/>
        </p:nvSpPr>
        <p:spPr>
          <a:xfrm>
            <a:off x="3707904" y="2708920"/>
            <a:ext cx="432048" cy="1008112"/>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绩优人员与一般人员的差异</a:t>
            </a:r>
            <a:endParaRPr lang="zh-CN" altLang="en-US" sz="3600" b="1" dirty="0"/>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b="1" dirty="0" smtClean="0"/>
              <a:t>BEI</a:t>
            </a:r>
            <a:r>
              <a:rPr lang="zh-CN" altLang="en-US" sz="3600" b="1" dirty="0" smtClean="0"/>
              <a:t>访谈内容与素质示例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971600" y="1412776"/>
            <a:ext cx="1584176" cy="1152128"/>
          </a:xfrm>
          <a:prstGeom prst="ellipse">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客户关系建立</a:t>
            </a:r>
            <a:endParaRPr lang="zh-CN" altLang="en-US" dirty="0">
              <a:solidFill>
                <a:schemeClr val="tx1"/>
              </a:solidFill>
            </a:endParaRPr>
          </a:p>
        </p:txBody>
      </p:sp>
      <p:sp>
        <p:nvSpPr>
          <p:cNvPr id="5" name="圆角矩形 4"/>
          <p:cNvSpPr/>
          <p:nvPr/>
        </p:nvSpPr>
        <p:spPr>
          <a:xfrm>
            <a:off x="3203848" y="1412776"/>
            <a:ext cx="4536504" cy="1296144"/>
          </a:xfrm>
          <a:prstGeom prst="round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一般的营销人员关注的是产品与推销技巧的使用，而优秀的营销人员则更关注于主动与客户建立长期的服务关系</a:t>
            </a:r>
            <a:endParaRPr lang="zh-CN" altLang="en-US" dirty="0">
              <a:solidFill>
                <a:schemeClr val="tx1"/>
              </a:solidFill>
            </a:endParaRPr>
          </a:p>
        </p:txBody>
      </p:sp>
      <p:sp>
        <p:nvSpPr>
          <p:cNvPr id="6" name="圆角矩形 5"/>
          <p:cNvSpPr/>
          <p:nvPr/>
        </p:nvSpPr>
        <p:spPr>
          <a:xfrm>
            <a:off x="1115616" y="2996952"/>
            <a:ext cx="4608512" cy="1368152"/>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一般技工采取线性检修方式，即从设备可能出问题的第</a:t>
            </a:r>
            <a:r>
              <a:rPr lang="en-US" altLang="zh-CN" dirty="0" smtClean="0">
                <a:solidFill>
                  <a:schemeClr val="tx1"/>
                </a:solidFill>
              </a:rPr>
              <a:t>1</a:t>
            </a:r>
            <a:r>
              <a:rPr lang="zh-CN" altLang="en-US" dirty="0" smtClean="0">
                <a:solidFill>
                  <a:schemeClr val="tx1"/>
                </a:solidFill>
              </a:rPr>
              <a:t>处开始，然后是第</a:t>
            </a:r>
            <a:r>
              <a:rPr lang="en-US" altLang="zh-CN" dirty="0" smtClean="0">
                <a:solidFill>
                  <a:schemeClr val="tx1"/>
                </a:solidFill>
              </a:rPr>
              <a:t>2</a:t>
            </a:r>
            <a:r>
              <a:rPr lang="zh-CN" altLang="en-US" dirty="0" smtClean="0">
                <a:solidFill>
                  <a:schemeClr val="tx1"/>
                </a:solidFill>
              </a:rPr>
              <a:t>处、第</a:t>
            </a:r>
            <a:r>
              <a:rPr lang="en-US" altLang="zh-CN" dirty="0" smtClean="0">
                <a:solidFill>
                  <a:schemeClr val="tx1"/>
                </a:solidFill>
              </a:rPr>
              <a:t>3</a:t>
            </a:r>
            <a:r>
              <a:rPr lang="zh-CN" altLang="en-US" dirty="0" smtClean="0">
                <a:solidFill>
                  <a:schemeClr val="tx1"/>
                </a:solidFill>
              </a:rPr>
              <a:t>处等，直到发现问题为止。而优秀的技工则运用“如果一那么”的假设，从问题及其症状的角度实施检修</a:t>
            </a:r>
            <a:endParaRPr lang="zh-CN" altLang="en-US" dirty="0">
              <a:solidFill>
                <a:schemeClr val="tx1"/>
              </a:solidFill>
            </a:endParaRPr>
          </a:p>
        </p:txBody>
      </p:sp>
      <p:sp>
        <p:nvSpPr>
          <p:cNvPr id="7" name="六角星 6"/>
          <p:cNvSpPr/>
          <p:nvPr/>
        </p:nvSpPr>
        <p:spPr>
          <a:xfrm>
            <a:off x="6372200" y="2924944"/>
            <a:ext cx="1800200" cy="1512168"/>
          </a:xfrm>
          <a:prstGeom prst="star6">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归纳思维</a:t>
            </a:r>
            <a:endParaRPr lang="zh-CN" altLang="en-US" dirty="0">
              <a:solidFill>
                <a:schemeClr val="bg1"/>
              </a:solidFill>
            </a:endParaRPr>
          </a:p>
        </p:txBody>
      </p:sp>
      <p:sp>
        <p:nvSpPr>
          <p:cNvPr id="8" name="菱形 7"/>
          <p:cNvSpPr/>
          <p:nvPr/>
        </p:nvSpPr>
        <p:spPr>
          <a:xfrm>
            <a:off x="971600" y="4509120"/>
            <a:ext cx="1224136" cy="1584176"/>
          </a:xfrm>
          <a:prstGeom prst="diamond">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主</a:t>
            </a:r>
            <a:endParaRPr lang="en-US" altLang="zh-CN" dirty="0" smtClean="0">
              <a:solidFill>
                <a:schemeClr val="bg1"/>
              </a:solidFill>
            </a:endParaRPr>
          </a:p>
          <a:p>
            <a:pPr algn="ctr"/>
            <a:r>
              <a:rPr lang="zh-CN" altLang="en-US" dirty="0" smtClean="0">
                <a:solidFill>
                  <a:schemeClr val="bg1"/>
                </a:solidFill>
              </a:rPr>
              <a:t>动</a:t>
            </a:r>
            <a:endParaRPr lang="en-US" altLang="zh-CN" dirty="0" smtClean="0">
              <a:solidFill>
                <a:schemeClr val="bg1"/>
              </a:solidFill>
            </a:endParaRPr>
          </a:p>
          <a:p>
            <a:pPr algn="ctr"/>
            <a:r>
              <a:rPr lang="zh-CN" altLang="en-US" dirty="0" smtClean="0">
                <a:solidFill>
                  <a:schemeClr val="bg1"/>
                </a:solidFill>
              </a:rPr>
              <a:t>性</a:t>
            </a:r>
            <a:endParaRPr lang="zh-CN" altLang="en-US" dirty="0">
              <a:solidFill>
                <a:schemeClr val="bg1"/>
              </a:solidFill>
            </a:endParaRPr>
          </a:p>
        </p:txBody>
      </p:sp>
      <p:sp>
        <p:nvSpPr>
          <p:cNvPr id="9" name="圆角矩形 8"/>
          <p:cNvSpPr/>
          <p:nvPr/>
        </p:nvSpPr>
        <p:spPr>
          <a:xfrm>
            <a:off x="2627784" y="4653136"/>
            <a:ext cx="5688632" cy="1512168"/>
          </a:xfrm>
          <a:prstGeom prst="round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一般管理者通常都能够在短时间内利用资源克服障碍，解决管理中发生的问题；而优秀管理者则能够超前于其他人，督导地预见某种机会或潜在危机，并及时做好应对的措施，防患于未然</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确认后的员工素质模型的特点</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899592" y="1916832"/>
            <a:ext cx="3384376" cy="3168352"/>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bg1"/>
                </a:solidFill>
              </a:rPr>
              <a:t>关注产生高绩效的关键性因素</a:t>
            </a: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与企业的愿景、价值观和经营  </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战略紧密相关</a:t>
            </a:r>
            <a:endParaRPr lang="en-US" altLang="zh-CN" sz="1600" dirty="0" smtClean="0">
              <a:solidFill>
                <a:schemeClr val="bg1"/>
              </a:solidFill>
            </a:endParaRPr>
          </a:p>
          <a:p>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形式简单，最多包括</a:t>
            </a:r>
            <a:r>
              <a:rPr lang="en-US" altLang="zh-CN" sz="1600" dirty="0" smtClean="0">
                <a:solidFill>
                  <a:schemeClr val="bg1"/>
                </a:solidFill>
              </a:rPr>
              <a:t>4~6</a:t>
            </a:r>
            <a:r>
              <a:rPr lang="zh-CN" altLang="en-US" sz="1600" dirty="0" smtClean="0">
                <a:solidFill>
                  <a:schemeClr val="bg1"/>
                </a:solidFill>
              </a:rPr>
              <a:t>项素</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质要素</a:t>
            </a:r>
            <a:endParaRPr lang="en-US" altLang="zh-CN" sz="1600" dirty="0" smtClean="0">
              <a:solidFill>
                <a:schemeClr val="bg1"/>
              </a:solidFill>
            </a:endParaRPr>
          </a:p>
          <a:p>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通俗易懂，能够为企业管理者</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及员工接受，以便将其融入日 </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常的工作实践中，化为员工的 </a:t>
            </a:r>
            <a:endParaRPr lang="en-US" altLang="zh-CN" sz="1600" dirty="0" smtClean="0">
              <a:solidFill>
                <a:schemeClr val="bg1"/>
              </a:solidFill>
            </a:endParaRPr>
          </a:p>
          <a:p>
            <a:r>
              <a:rPr lang="en-US" altLang="zh-CN" sz="1600" dirty="0" smtClean="0">
                <a:solidFill>
                  <a:schemeClr val="bg1"/>
                </a:solidFill>
              </a:rPr>
              <a:t>    </a:t>
            </a:r>
            <a:r>
              <a:rPr lang="zh-CN" altLang="en-US" sz="1600" dirty="0" smtClean="0">
                <a:solidFill>
                  <a:schemeClr val="bg1"/>
                </a:solidFill>
              </a:rPr>
              <a:t>自觉行为</a:t>
            </a:r>
            <a:endParaRPr lang="en-US" altLang="zh-CN" sz="1600" dirty="0" smtClean="0">
              <a:solidFill>
                <a:schemeClr val="bg1"/>
              </a:solidFill>
            </a:endParaRPr>
          </a:p>
        </p:txBody>
      </p:sp>
      <p:sp>
        <p:nvSpPr>
          <p:cNvPr id="5" name="菱形 4"/>
          <p:cNvSpPr/>
          <p:nvPr/>
        </p:nvSpPr>
        <p:spPr>
          <a:xfrm>
            <a:off x="6228184" y="2420888"/>
            <a:ext cx="2448272" cy="2160240"/>
          </a:xfrm>
          <a:prstGeom prst="diamond">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素质模型</a:t>
            </a:r>
            <a:endParaRPr lang="zh-CN" altLang="en-US" dirty="0">
              <a:solidFill>
                <a:schemeClr val="bg1"/>
              </a:solidFill>
            </a:endParaRPr>
          </a:p>
        </p:txBody>
      </p:sp>
      <p:cxnSp>
        <p:nvCxnSpPr>
          <p:cNvPr id="7" name="直接箭头连接符 6"/>
          <p:cNvCxnSpPr/>
          <p:nvPr/>
        </p:nvCxnSpPr>
        <p:spPr>
          <a:xfrm>
            <a:off x="4283968" y="3501008"/>
            <a:ext cx="1728192" cy="158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员工素质模型的应用</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燕尾形 3"/>
          <p:cNvSpPr/>
          <p:nvPr/>
        </p:nvSpPr>
        <p:spPr>
          <a:xfrm>
            <a:off x="827584" y="1844824"/>
            <a:ext cx="2808312" cy="1152128"/>
          </a:xfrm>
          <a:prstGeom prst="chevron">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素质模型</a:t>
            </a:r>
            <a:endParaRPr lang="en-US" altLang="zh-CN" b="1" dirty="0" smtClean="0">
              <a:solidFill>
                <a:schemeClr val="tx1"/>
              </a:solidFill>
            </a:endParaRPr>
          </a:p>
          <a:p>
            <a:pPr algn="ctr"/>
            <a:r>
              <a:rPr lang="zh-CN" altLang="en-US" b="1" dirty="0" smtClean="0">
                <a:solidFill>
                  <a:schemeClr val="tx1"/>
                </a:solidFill>
              </a:rPr>
              <a:t>评估与确认</a:t>
            </a:r>
            <a:endParaRPr lang="zh-CN" altLang="en-US" b="1" dirty="0">
              <a:solidFill>
                <a:schemeClr val="tx1"/>
              </a:solidFill>
            </a:endParaRPr>
          </a:p>
        </p:txBody>
      </p:sp>
      <p:sp>
        <p:nvSpPr>
          <p:cNvPr id="5" name="燕尾形 4"/>
          <p:cNvSpPr/>
          <p:nvPr/>
        </p:nvSpPr>
        <p:spPr>
          <a:xfrm>
            <a:off x="5148064" y="1844824"/>
            <a:ext cx="2808312" cy="1080120"/>
          </a:xfrm>
          <a:prstGeom prst="chevron">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素质模型</a:t>
            </a:r>
            <a:endParaRPr lang="en-US" altLang="zh-CN" b="1" dirty="0" smtClean="0">
              <a:solidFill>
                <a:schemeClr val="tx1"/>
              </a:solidFill>
            </a:endParaRPr>
          </a:p>
          <a:p>
            <a:pPr algn="ctr"/>
            <a:r>
              <a:rPr lang="zh-CN" altLang="en-US" b="1" dirty="0" smtClean="0">
                <a:solidFill>
                  <a:schemeClr val="tx1"/>
                </a:solidFill>
              </a:rPr>
              <a:t>的应用</a:t>
            </a:r>
            <a:endParaRPr lang="zh-CN" altLang="en-US" b="1" dirty="0">
              <a:solidFill>
                <a:schemeClr val="tx1"/>
              </a:solidFill>
            </a:endParaRPr>
          </a:p>
        </p:txBody>
      </p:sp>
      <p:sp>
        <p:nvSpPr>
          <p:cNvPr id="6" name="右箭头 5"/>
          <p:cNvSpPr/>
          <p:nvPr/>
        </p:nvSpPr>
        <p:spPr>
          <a:xfrm>
            <a:off x="3779912" y="2276872"/>
            <a:ext cx="1584176" cy="288032"/>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99592" y="3284984"/>
            <a:ext cx="2520280" cy="244827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p"/>
            </a:pPr>
            <a:r>
              <a:rPr lang="zh-CN" altLang="en-US" sz="1600" dirty="0" smtClean="0">
                <a:solidFill>
                  <a:schemeClr val="tx1"/>
                </a:solidFill>
              </a:rPr>
              <a:t>选择标杆企业进行比</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较</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p"/>
            </a:pPr>
            <a:r>
              <a:rPr lang="zh-CN" altLang="en-US" sz="1600" dirty="0" smtClean="0">
                <a:solidFill>
                  <a:schemeClr val="tx1"/>
                </a:solidFill>
              </a:rPr>
              <a:t>对素质模型进行评估</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与验证</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p"/>
            </a:pPr>
            <a:r>
              <a:rPr lang="zh-CN" altLang="en-US" sz="1600" dirty="0" smtClean="0">
                <a:solidFill>
                  <a:schemeClr val="tx1"/>
                </a:solidFill>
              </a:rPr>
              <a:t>确认素质模型</a:t>
            </a:r>
            <a:endParaRPr lang="zh-CN" altLang="en-US" sz="1600" dirty="0">
              <a:solidFill>
                <a:schemeClr val="tx1"/>
              </a:solidFill>
            </a:endParaRPr>
          </a:p>
        </p:txBody>
      </p:sp>
      <p:sp>
        <p:nvSpPr>
          <p:cNvPr id="8" name="圆角矩形 7"/>
          <p:cNvSpPr/>
          <p:nvPr/>
        </p:nvSpPr>
        <p:spPr>
          <a:xfrm>
            <a:off x="5004048" y="3212976"/>
            <a:ext cx="2664296" cy="25202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l"/>
            </a:pPr>
            <a:r>
              <a:rPr lang="zh-CN" altLang="en-US" dirty="0" smtClean="0">
                <a:solidFill>
                  <a:schemeClr val="tx1"/>
                </a:solidFill>
              </a:rPr>
              <a:t>战略性人才规划</a:t>
            </a:r>
            <a:endParaRPr lang="en-US" altLang="zh-CN" dirty="0" smtClean="0">
              <a:solidFill>
                <a:schemeClr val="tx1"/>
              </a:solidFill>
            </a:endParaRPr>
          </a:p>
          <a:p>
            <a:pPr>
              <a:buFont typeface="Wingdings" pitchFamily="2" charset="2"/>
              <a:buChar char="l"/>
            </a:pPr>
            <a:r>
              <a:rPr lang="zh-CN" altLang="en-US" dirty="0" smtClean="0">
                <a:solidFill>
                  <a:schemeClr val="tx1"/>
                </a:solidFill>
              </a:rPr>
              <a:t>人员甄选调配</a:t>
            </a:r>
            <a:endParaRPr lang="en-US" altLang="zh-CN" dirty="0" smtClean="0">
              <a:solidFill>
                <a:schemeClr val="tx1"/>
              </a:solidFill>
            </a:endParaRPr>
          </a:p>
          <a:p>
            <a:pPr>
              <a:buFont typeface="Wingdings" pitchFamily="2" charset="2"/>
              <a:buChar char="l"/>
            </a:pPr>
            <a:r>
              <a:rPr lang="zh-CN" altLang="en-US" dirty="0" smtClean="0">
                <a:solidFill>
                  <a:schemeClr val="tx1"/>
                </a:solidFill>
              </a:rPr>
              <a:t>绩效管理</a:t>
            </a:r>
            <a:endParaRPr lang="en-US" altLang="zh-CN" dirty="0" smtClean="0">
              <a:solidFill>
                <a:schemeClr val="tx1"/>
              </a:solidFill>
            </a:endParaRPr>
          </a:p>
          <a:p>
            <a:pPr>
              <a:buFont typeface="Wingdings" pitchFamily="2" charset="2"/>
              <a:buChar char="l"/>
            </a:pPr>
            <a:r>
              <a:rPr lang="zh-CN" altLang="en-US" dirty="0" smtClean="0">
                <a:solidFill>
                  <a:schemeClr val="tx1"/>
                </a:solidFill>
              </a:rPr>
              <a:t>薪酬管理</a:t>
            </a:r>
            <a:endParaRPr lang="en-US" altLang="zh-CN" dirty="0" smtClean="0">
              <a:solidFill>
                <a:schemeClr val="tx1"/>
              </a:solidFill>
            </a:endParaRPr>
          </a:p>
          <a:p>
            <a:pPr>
              <a:buFont typeface="Wingdings" pitchFamily="2" charset="2"/>
              <a:buChar char="l"/>
            </a:pPr>
            <a:r>
              <a:rPr lang="zh-CN" altLang="en-US" dirty="0" smtClean="0">
                <a:solidFill>
                  <a:schemeClr val="tx1"/>
                </a:solidFill>
              </a:rPr>
              <a:t>培训开发</a:t>
            </a:r>
            <a:endParaRPr lang="en-US" altLang="zh-CN" dirty="0" smtClean="0">
              <a:solidFill>
                <a:schemeClr val="tx1"/>
              </a:solidFill>
            </a:endParaRPr>
          </a:p>
          <a:p>
            <a:pPr>
              <a:buFont typeface="Wingdings" pitchFamily="2" charset="2"/>
              <a:buChar char="l"/>
            </a:pPr>
            <a:r>
              <a:rPr lang="zh-CN" altLang="en-US" dirty="0" smtClean="0">
                <a:solidFill>
                  <a:schemeClr val="tx1"/>
                </a:solidFill>
              </a:rPr>
              <a:t>核心人才管理</a:t>
            </a:r>
            <a:endParaRPr lang="en-US" altLang="zh-CN" dirty="0" smtClean="0">
              <a:solidFill>
                <a:schemeClr val="tx1"/>
              </a:solidFill>
            </a:endParaRPr>
          </a:p>
          <a:p>
            <a:pPr>
              <a:buFont typeface="Wingdings" pitchFamily="2" charset="2"/>
              <a:buChar char="l"/>
            </a:pPr>
            <a:r>
              <a:rPr lang="zh-CN" altLang="en-US" dirty="0" smtClean="0">
                <a:solidFill>
                  <a:schemeClr val="tx1"/>
                </a:solidFill>
              </a:rPr>
              <a:t>继任者计划</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FF0000"/>
                </a:solidFill>
              </a:rPr>
              <a:t>素质冰山模型</a:t>
            </a:r>
            <a:endParaRPr lang="zh-CN" altLang="en-US" b="1" dirty="0">
              <a:solidFill>
                <a:srgbClr val="FF0000"/>
              </a:solidFill>
            </a:endParaRPr>
          </a:p>
        </p:txBody>
      </p:sp>
      <p:graphicFrame>
        <p:nvGraphicFramePr>
          <p:cNvPr id="4" name="内容占位符 3"/>
          <p:cNvGraphicFramePr>
            <a:graphicFrameLocks noGrp="1"/>
          </p:cNvGraphicFramePr>
          <p:nvPr>
            <p:ph idx="1"/>
          </p:nvPr>
        </p:nvGraphicFramePr>
        <p:xfrm>
          <a:off x="539552" y="1340768"/>
          <a:ext cx="6696744"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上箭头 4"/>
          <p:cNvSpPr/>
          <p:nvPr/>
        </p:nvSpPr>
        <p:spPr>
          <a:xfrm>
            <a:off x="1547664" y="1412776"/>
            <a:ext cx="936104" cy="1296144"/>
          </a:xfrm>
          <a:prstGeom prst="upArrow">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表象的</a:t>
            </a:r>
            <a:endParaRPr lang="zh-CN" altLang="en-US" dirty="0">
              <a:solidFill>
                <a:schemeClr val="tx1"/>
              </a:solidFill>
            </a:endParaRPr>
          </a:p>
        </p:txBody>
      </p:sp>
      <p:sp>
        <p:nvSpPr>
          <p:cNvPr id="6" name="下箭头 5"/>
          <p:cNvSpPr/>
          <p:nvPr/>
        </p:nvSpPr>
        <p:spPr>
          <a:xfrm>
            <a:off x="1547664" y="2708920"/>
            <a:ext cx="864096" cy="1224136"/>
          </a:xfrm>
          <a:prstGeom prst="downArrow">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潜在的</a:t>
            </a:r>
            <a:endParaRPr lang="zh-CN" altLang="en-US" dirty="0">
              <a:solidFill>
                <a:schemeClr val="tx1"/>
              </a:solidFill>
            </a:endParaRPr>
          </a:p>
        </p:txBody>
      </p:sp>
      <p:cxnSp>
        <p:nvCxnSpPr>
          <p:cNvPr id="8" name="直接连接符 7"/>
          <p:cNvCxnSpPr/>
          <p:nvPr/>
        </p:nvCxnSpPr>
        <p:spPr>
          <a:xfrm flipV="1">
            <a:off x="1043608" y="2636912"/>
            <a:ext cx="6840760"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左箭头 8"/>
          <p:cNvSpPr/>
          <p:nvPr/>
        </p:nvSpPr>
        <p:spPr>
          <a:xfrm>
            <a:off x="5508104" y="2636912"/>
            <a:ext cx="1800200" cy="576064"/>
          </a:xfrm>
          <a:prstGeom prst="lef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如客户满意</a:t>
            </a:r>
            <a:endParaRPr lang="zh-CN" altLang="en-US" dirty="0">
              <a:solidFill>
                <a:schemeClr val="tx1"/>
              </a:solidFill>
            </a:endParaRPr>
          </a:p>
        </p:txBody>
      </p:sp>
      <p:sp>
        <p:nvSpPr>
          <p:cNvPr id="10" name="左箭头 9"/>
          <p:cNvSpPr/>
          <p:nvPr/>
        </p:nvSpPr>
        <p:spPr>
          <a:xfrm>
            <a:off x="5868144" y="3212976"/>
            <a:ext cx="1656184" cy="576064"/>
          </a:xfrm>
          <a:prstGeom prst="lef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如自信</a:t>
            </a:r>
            <a:endParaRPr lang="zh-CN" altLang="en-US" dirty="0">
              <a:solidFill>
                <a:schemeClr val="tx1"/>
              </a:solidFill>
            </a:endParaRPr>
          </a:p>
        </p:txBody>
      </p:sp>
      <p:sp>
        <p:nvSpPr>
          <p:cNvPr id="11" name="左箭头 10"/>
          <p:cNvSpPr/>
          <p:nvPr/>
        </p:nvSpPr>
        <p:spPr>
          <a:xfrm>
            <a:off x="6372200" y="3789040"/>
            <a:ext cx="1656184" cy="576064"/>
          </a:xfrm>
          <a:prstGeom prst="lef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如灵活性</a:t>
            </a:r>
            <a:endParaRPr lang="zh-CN" altLang="en-US" dirty="0">
              <a:solidFill>
                <a:schemeClr val="tx1"/>
              </a:solidFill>
            </a:endParaRPr>
          </a:p>
        </p:txBody>
      </p:sp>
      <p:sp>
        <p:nvSpPr>
          <p:cNvPr id="12" name="左箭头 11"/>
          <p:cNvSpPr/>
          <p:nvPr/>
        </p:nvSpPr>
        <p:spPr>
          <a:xfrm>
            <a:off x="6948264" y="4509120"/>
            <a:ext cx="1584176" cy="576064"/>
          </a:xfrm>
          <a:prstGeom prst="lef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如成就导向</a:t>
            </a:r>
            <a:endParaRPr lang="zh-CN" altLang="en-US" dirty="0">
              <a:solidFill>
                <a:schemeClr val="tx1"/>
              </a:solidFill>
            </a:endParaRPr>
          </a:p>
        </p:txBody>
      </p:sp>
      <p:sp>
        <p:nvSpPr>
          <p:cNvPr id="25" name="云形 24"/>
          <p:cNvSpPr/>
          <p:nvPr/>
        </p:nvSpPr>
        <p:spPr>
          <a:xfrm>
            <a:off x="5364088" y="3933056"/>
            <a:ext cx="792088" cy="576064"/>
          </a:xfrm>
          <a:prstGeom prst="cloud">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潜能</a:t>
            </a:r>
            <a:endParaRPr lang="zh-CN" altLang="en-US" dirty="0"/>
          </a:p>
        </p:txBody>
      </p:sp>
      <p:sp>
        <p:nvSpPr>
          <p:cNvPr id="27" name="云形 26"/>
          <p:cNvSpPr/>
          <p:nvPr/>
        </p:nvSpPr>
        <p:spPr>
          <a:xfrm>
            <a:off x="1835696" y="4077072"/>
            <a:ext cx="792088" cy="504056"/>
          </a:xfrm>
          <a:prstGeom prst="cloud">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素质</a:t>
            </a:r>
            <a:endParaRPr lang="zh-CN" altLang="en-US" dirty="0"/>
          </a:p>
        </p:txBody>
      </p:sp>
      <p:sp>
        <p:nvSpPr>
          <p:cNvPr id="15" name="圆角矩形 14"/>
          <p:cNvSpPr/>
          <p:nvPr/>
        </p:nvSpPr>
        <p:spPr>
          <a:xfrm>
            <a:off x="683568" y="5517232"/>
            <a:ext cx="6840760" cy="115212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素质又称“能力”，“资质”，“才华”等，是驱动员工产生优秀工作绩效的各种个性特征的集合，它反映的是可以通过不同方式表现出来的员工的知识，技能，个性与内驱力等。素质是判断一个人能否胜任某项工作的起点，是决定并区别绩效差异的个人特征。</a:t>
            </a:r>
            <a:endParaRPr lang="zh-CN" altLang="en-US" sz="1600" dirty="0">
              <a:solidFill>
                <a:schemeClr val="tx1"/>
              </a:solidFill>
            </a:endParaRPr>
          </a:p>
        </p:txBody>
      </p:sp>
      <p:cxnSp>
        <p:nvCxnSpPr>
          <p:cNvPr id="16" name="直接连接符 15"/>
          <p:cNvCxnSpPr/>
          <p:nvPr/>
        </p:nvCxnSpPr>
        <p:spPr>
          <a:xfrm rot="16200000" flipH="1">
            <a:off x="4572000" y="3068960"/>
            <a:ext cx="1008112" cy="86409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0800000" flipV="1">
            <a:off x="4860032" y="4437112"/>
            <a:ext cx="504056" cy="43204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907704" y="2780928"/>
            <a:ext cx="1728192" cy="72008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6200000" flipH="1">
            <a:off x="2555776" y="4509120"/>
            <a:ext cx="432048" cy="288032"/>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b="1" dirty="0" smtClean="0"/>
              <a:t>BEI</a:t>
            </a:r>
            <a:r>
              <a:rPr lang="zh-CN" altLang="en-US" sz="3200" b="1" dirty="0" smtClean="0"/>
              <a:t>与传统访谈以及基于工作分析访谈的比较</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圆角矩形 3"/>
          <p:cNvSpPr/>
          <p:nvPr/>
        </p:nvSpPr>
        <p:spPr>
          <a:xfrm>
            <a:off x="1475656" y="1988840"/>
            <a:ext cx="2016224" cy="3168352"/>
          </a:xfrm>
          <a:prstGeom prst="round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由于访谈的导向性以及被访者自我认知的偏差，结论通常无法解释谁能把工作做好</a:t>
            </a:r>
            <a:endParaRPr lang="zh-CN" altLang="en-US" dirty="0">
              <a:solidFill>
                <a:schemeClr val="tx1"/>
              </a:solidFill>
            </a:endParaRPr>
          </a:p>
        </p:txBody>
      </p:sp>
      <p:sp>
        <p:nvSpPr>
          <p:cNvPr id="5" name="圆角矩形 4"/>
          <p:cNvSpPr/>
          <p:nvPr/>
        </p:nvSpPr>
        <p:spPr>
          <a:xfrm>
            <a:off x="3491880" y="1988840"/>
            <a:ext cx="1944216" cy="3168352"/>
          </a:xfrm>
          <a:prstGeom prst="round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注重对人的素质的挖掘，意在绩效与影响绩效的素质之间建立某种联系</a:t>
            </a:r>
            <a:endParaRPr lang="zh-CN" altLang="en-US" dirty="0">
              <a:solidFill>
                <a:schemeClr val="tx1"/>
              </a:solidFill>
            </a:endParaRPr>
          </a:p>
        </p:txBody>
      </p:sp>
      <p:sp>
        <p:nvSpPr>
          <p:cNvPr id="6" name="圆角矩形 5"/>
          <p:cNvSpPr/>
          <p:nvPr/>
        </p:nvSpPr>
        <p:spPr>
          <a:xfrm>
            <a:off x="5436096" y="1988840"/>
            <a:ext cx="1800200" cy="3168352"/>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所涉及的关键事件是为描述工作本身服务的，目的是为了解并梳理有关工作的信息</a:t>
            </a:r>
            <a:endParaRPr lang="zh-CN" altLang="en-US" dirty="0">
              <a:solidFill>
                <a:schemeClr val="tx1"/>
              </a:solidFill>
            </a:endParaRPr>
          </a:p>
        </p:txBody>
      </p:sp>
      <p:sp>
        <p:nvSpPr>
          <p:cNvPr id="7" name="矩形 6"/>
          <p:cNvSpPr/>
          <p:nvPr/>
        </p:nvSpPr>
        <p:spPr>
          <a:xfrm>
            <a:off x="611560" y="2060848"/>
            <a:ext cx="504056" cy="3024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传统意义上的访谈</a:t>
            </a:r>
            <a:endParaRPr lang="zh-CN" altLang="en-US" dirty="0">
              <a:solidFill>
                <a:schemeClr val="tx1"/>
              </a:solidFill>
            </a:endParaRPr>
          </a:p>
        </p:txBody>
      </p:sp>
      <p:sp>
        <p:nvSpPr>
          <p:cNvPr id="8" name="矩形 7"/>
          <p:cNvSpPr/>
          <p:nvPr/>
        </p:nvSpPr>
        <p:spPr>
          <a:xfrm>
            <a:off x="7668344" y="1988840"/>
            <a:ext cx="504056" cy="3168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基于工作分析的访谈</a:t>
            </a:r>
            <a:endParaRPr lang="zh-CN" altLang="en-US" dirty="0">
              <a:solidFill>
                <a:schemeClr val="tx1"/>
              </a:solidFill>
            </a:endParaRPr>
          </a:p>
        </p:txBody>
      </p:sp>
      <p:sp>
        <p:nvSpPr>
          <p:cNvPr id="9" name="矩形 8"/>
          <p:cNvSpPr/>
          <p:nvPr/>
        </p:nvSpPr>
        <p:spPr>
          <a:xfrm>
            <a:off x="2915816" y="1412776"/>
            <a:ext cx="302433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关键事件访谈</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访谈者避免充当的五种角色（</a:t>
            </a:r>
            <a:r>
              <a:rPr lang="en-US" altLang="zh-CN" sz="3600" b="1" dirty="0" smtClean="0"/>
              <a:t>1</a:t>
            </a:r>
            <a:r>
              <a:rPr lang="zh-CN" altLang="en-US" sz="3600" b="1" dirty="0" smtClean="0"/>
              <a:t>）</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燕尾形箭头 3"/>
          <p:cNvSpPr/>
          <p:nvPr/>
        </p:nvSpPr>
        <p:spPr>
          <a:xfrm>
            <a:off x="1187624" y="2204864"/>
            <a:ext cx="1728192" cy="1152128"/>
          </a:xfrm>
          <a:prstGeom prst="notchedRight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情况</a:t>
            </a:r>
            <a:endParaRPr lang="en-US" altLang="zh-CN" dirty="0" smtClean="0">
              <a:solidFill>
                <a:schemeClr val="tx1"/>
              </a:solidFill>
            </a:endParaRPr>
          </a:p>
          <a:p>
            <a:pPr algn="ctr"/>
            <a:r>
              <a:rPr lang="zh-CN" altLang="en-US" dirty="0" smtClean="0">
                <a:solidFill>
                  <a:schemeClr val="tx1"/>
                </a:solidFill>
              </a:rPr>
              <a:t>调查员</a:t>
            </a:r>
            <a:endParaRPr lang="zh-CN" altLang="en-US" dirty="0">
              <a:solidFill>
                <a:schemeClr val="tx1"/>
              </a:solidFill>
            </a:endParaRPr>
          </a:p>
        </p:txBody>
      </p:sp>
      <p:sp>
        <p:nvSpPr>
          <p:cNvPr id="5" name="圆角矩形 4"/>
          <p:cNvSpPr/>
          <p:nvPr/>
        </p:nvSpPr>
        <p:spPr>
          <a:xfrm>
            <a:off x="3563888" y="1628800"/>
            <a:ext cx="2016224" cy="2232248"/>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访谈的都是关于被访者背景的信息，但无法发现或解释被访者的工作动机、价值观、自我评价与相关技能等</a:t>
            </a:r>
            <a:endParaRPr lang="zh-CN" altLang="en-US" sz="1600" dirty="0">
              <a:solidFill>
                <a:schemeClr val="tx1"/>
              </a:solidFill>
            </a:endParaRPr>
          </a:p>
        </p:txBody>
      </p:sp>
      <p:sp>
        <p:nvSpPr>
          <p:cNvPr id="6" name="圆角矩形 5"/>
          <p:cNvSpPr/>
          <p:nvPr/>
        </p:nvSpPr>
        <p:spPr>
          <a:xfrm>
            <a:off x="5940152" y="1628800"/>
            <a:ext cx="2664296" cy="2304256"/>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大学时的成绩怎么样？</a:t>
            </a:r>
            <a:endParaRPr lang="en-US" altLang="zh-CN" sz="1600" dirty="0" smtClean="0">
              <a:solidFill>
                <a:schemeClr val="tx1"/>
              </a:solidFill>
            </a:endParaRPr>
          </a:p>
          <a:p>
            <a:pPr>
              <a:buFont typeface="Wingdings" pitchFamily="2" charset="2"/>
              <a:buChar char="Ø"/>
            </a:pP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学过哪些课程？</a:t>
            </a:r>
            <a:endParaRPr lang="en-US" altLang="zh-CN" sz="1600" dirty="0" smtClean="0">
              <a:solidFill>
                <a:schemeClr val="tx1"/>
              </a:solidFill>
            </a:endParaRPr>
          </a:p>
          <a:p>
            <a:pPr>
              <a:buFont typeface="Wingdings" pitchFamily="2" charset="2"/>
              <a:buChar char="Ø"/>
            </a:pP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管理过多少人？</a:t>
            </a:r>
            <a:endParaRPr lang="en-US" altLang="zh-CN" sz="1600" dirty="0" smtClean="0">
              <a:solidFill>
                <a:schemeClr val="tx1"/>
              </a:solidFill>
            </a:endParaRPr>
          </a:p>
          <a:p>
            <a:pPr>
              <a:buFont typeface="Wingdings" pitchFamily="2" charset="2"/>
              <a:buChar char="Ø"/>
            </a:pP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曾经做过什么样的商业计划书？</a:t>
            </a:r>
            <a:endParaRPr lang="zh-CN" altLang="en-US" sz="1600" dirty="0">
              <a:solidFill>
                <a:schemeClr val="tx1"/>
              </a:solidFill>
            </a:endParaRPr>
          </a:p>
        </p:txBody>
      </p:sp>
      <p:sp>
        <p:nvSpPr>
          <p:cNvPr id="7" name="燕尾形箭头 6"/>
          <p:cNvSpPr/>
          <p:nvPr/>
        </p:nvSpPr>
        <p:spPr>
          <a:xfrm>
            <a:off x="1187624" y="4365104"/>
            <a:ext cx="1872208" cy="1152128"/>
          </a:xfrm>
          <a:prstGeom prst="notchedRightArrow">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医生</a:t>
            </a:r>
            <a:endParaRPr lang="zh-CN" altLang="en-US" dirty="0">
              <a:solidFill>
                <a:schemeClr val="tx1"/>
              </a:solidFill>
            </a:endParaRPr>
          </a:p>
        </p:txBody>
      </p:sp>
      <p:sp>
        <p:nvSpPr>
          <p:cNvPr id="8" name="圆角矩形 7"/>
          <p:cNvSpPr/>
          <p:nvPr/>
        </p:nvSpPr>
        <p:spPr>
          <a:xfrm>
            <a:off x="3635896" y="4149080"/>
            <a:ext cx="2016224" cy="2160240"/>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访谈的都是有关被访者情绪、态度的信息，但是常常反映的不是被访者真实的动机与态度</a:t>
            </a:r>
            <a:endParaRPr lang="zh-CN" altLang="en-US" sz="1600" dirty="0">
              <a:solidFill>
                <a:schemeClr val="tx1"/>
              </a:solidFill>
            </a:endParaRPr>
          </a:p>
        </p:txBody>
      </p:sp>
      <p:sp>
        <p:nvSpPr>
          <p:cNvPr id="9" name="圆角矩形 8"/>
          <p:cNvSpPr/>
          <p:nvPr/>
        </p:nvSpPr>
        <p:spPr>
          <a:xfrm>
            <a:off x="5940152" y="4149080"/>
            <a:ext cx="2664296" cy="2160240"/>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Ø"/>
            </a:pPr>
            <a:r>
              <a:rPr lang="zh-CN" altLang="en-US" sz="1600" dirty="0" smtClean="0">
                <a:solidFill>
                  <a:schemeClr val="tx1"/>
                </a:solidFill>
              </a:rPr>
              <a:t>你当时的反应是</a:t>
            </a:r>
            <a:r>
              <a:rPr lang="en-US" altLang="zh-CN" sz="1600" dirty="0" smtClean="0">
                <a:solidFill>
                  <a:schemeClr val="tx1"/>
                </a:solidFill>
              </a:rPr>
              <a:t>………</a:t>
            </a:r>
          </a:p>
          <a:p>
            <a:pPr algn="ctr">
              <a:buFont typeface="Wingdings" pitchFamily="2" charset="2"/>
              <a:buChar char="Ø"/>
            </a:pP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你怎么看这个问题？</a:t>
            </a:r>
            <a:endParaRPr lang="en-US" altLang="zh-CN" sz="1600" dirty="0" smtClean="0">
              <a:solidFill>
                <a:schemeClr val="tx1"/>
              </a:solidFill>
            </a:endParaRPr>
          </a:p>
          <a:p>
            <a:pPr algn="ctr">
              <a:buFont typeface="Wingdings" pitchFamily="2" charset="2"/>
              <a:buChar char="Ø"/>
            </a:pPr>
            <a:endParaRPr lang="en-US" altLang="zh-CN" sz="1600" dirty="0" smtClean="0">
              <a:solidFill>
                <a:schemeClr val="tx1"/>
              </a:solidFill>
            </a:endParaRPr>
          </a:p>
          <a:p>
            <a:pPr algn="ctr">
              <a:buFont typeface="Wingdings" pitchFamily="2" charset="2"/>
              <a:buChar char="Ø"/>
            </a:pPr>
            <a:r>
              <a:rPr lang="zh-CN" altLang="en-US" sz="1600" dirty="0" smtClean="0">
                <a:solidFill>
                  <a:schemeClr val="tx1"/>
                </a:solidFill>
              </a:rPr>
              <a:t>你的感觉怎么样？</a:t>
            </a:r>
            <a:endParaRPr lang="zh-CN" altLang="en-US" sz="1600" dirty="0">
              <a:solidFill>
                <a:schemeClr val="tx1"/>
              </a:solidFill>
            </a:endParaRPr>
          </a:p>
        </p:txBody>
      </p:sp>
      <p:sp>
        <p:nvSpPr>
          <p:cNvPr id="10" name="圆角矩形 9"/>
          <p:cNvSpPr/>
          <p:nvPr/>
        </p:nvSpPr>
        <p:spPr>
          <a:xfrm>
            <a:off x="1331640" y="1268760"/>
            <a:ext cx="1152128"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角色</a:t>
            </a:r>
            <a:endParaRPr lang="zh-CN" altLang="en-US" dirty="0">
              <a:solidFill>
                <a:srgbClr val="FF0000"/>
              </a:solidFill>
            </a:endParaRPr>
          </a:p>
        </p:txBody>
      </p:sp>
      <p:sp>
        <p:nvSpPr>
          <p:cNvPr id="11" name="圆角矩形 10"/>
          <p:cNvSpPr/>
          <p:nvPr/>
        </p:nvSpPr>
        <p:spPr>
          <a:xfrm>
            <a:off x="3779912" y="1124744"/>
            <a:ext cx="1368152"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行为表现</a:t>
            </a:r>
            <a:endParaRPr lang="zh-CN" altLang="en-US" dirty="0">
              <a:solidFill>
                <a:srgbClr val="FF0000"/>
              </a:solidFill>
            </a:endParaRPr>
          </a:p>
        </p:txBody>
      </p:sp>
      <p:sp>
        <p:nvSpPr>
          <p:cNvPr id="12" name="圆角矩形 11"/>
          <p:cNvSpPr/>
          <p:nvPr/>
        </p:nvSpPr>
        <p:spPr>
          <a:xfrm>
            <a:off x="6228184" y="1052736"/>
            <a:ext cx="1872208"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常见的问题</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访谈者避免充当的五种角色（</a:t>
            </a:r>
            <a:r>
              <a:rPr lang="en-US" altLang="zh-CN" sz="3600" b="1" dirty="0" smtClean="0"/>
              <a:t>2</a:t>
            </a:r>
            <a:r>
              <a:rPr lang="zh-CN" altLang="en-US" sz="3600" b="1" dirty="0" smtClean="0"/>
              <a:t>）</a:t>
            </a:r>
            <a:endParaRPr lang="zh-CN" altLang="en-US" sz="3600"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115616" y="1268760"/>
            <a:ext cx="1008112"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角色</a:t>
            </a:r>
            <a:endParaRPr lang="zh-CN" altLang="en-US" dirty="0">
              <a:solidFill>
                <a:srgbClr val="FF0000"/>
              </a:solidFill>
            </a:endParaRPr>
          </a:p>
        </p:txBody>
      </p:sp>
      <p:sp>
        <p:nvSpPr>
          <p:cNvPr id="5" name="矩形 4"/>
          <p:cNvSpPr/>
          <p:nvPr/>
        </p:nvSpPr>
        <p:spPr>
          <a:xfrm>
            <a:off x="3851920" y="1196752"/>
            <a:ext cx="1368152"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行为表现</a:t>
            </a:r>
            <a:endParaRPr lang="zh-CN" altLang="en-US" dirty="0">
              <a:solidFill>
                <a:srgbClr val="FF0000"/>
              </a:solidFill>
            </a:endParaRPr>
          </a:p>
        </p:txBody>
      </p:sp>
      <p:sp>
        <p:nvSpPr>
          <p:cNvPr id="6" name="矩形 5"/>
          <p:cNvSpPr/>
          <p:nvPr/>
        </p:nvSpPr>
        <p:spPr>
          <a:xfrm>
            <a:off x="6444208" y="1196752"/>
            <a:ext cx="158417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常见的问题</a:t>
            </a:r>
            <a:endParaRPr lang="zh-CN" altLang="en-US" dirty="0">
              <a:solidFill>
                <a:srgbClr val="FF0000"/>
              </a:solidFill>
            </a:endParaRPr>
          </a:p>
        </p:txBody>
      </p:sp>
      <p:sp>
        <p:nvSpPr>
          <p:cNvPr id="7" name="燕尾形箭头 6"/>
          <p:cNvSpPr/>
          <p:nvPr/>
        </p:nvSpPr>
        <p:spPr>
          <a:xfrm>
            <a:off x="899592" y="2204864"/>
            <a:ext cx="1728192" cy="1008112"/>
          </a:xfrm>
          <a:prstGeom prst="notch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学者</a:t>
            </a:r>
            <a:endParaRPr lang="zh-CN" altLang="en-US" dirty="0">
              <a:solidFill>
                <a:schemeClr val="tx1"/>
              </a:solidFill>
            </a:endParaRPr>
          </a:p>
        </p:txBody>
      </p:sp>
      <p:sp>
        <p:nvSpPr>
          <p:cNvPr id="8" name="圆角矩形 7"/>
          <p:cNvSpPr/>
          <p:nvPr/>
        </p:nvSpPr>
        <p:spPr>
          <a:xfrm>
            <a:off x="3419872" y="1916832"/>
            <a:ext cx="2376264" cy="136815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通过访谈推理被访者的态度、看法甚至对被访者的行为进行判断，但这与被访者的行为关系并不大</a:t>
            </a:r>
            <a:endParaRPr lang="zh-CN" altLang="en-US" sz="1600" dirty="0">
              <a:solidFill>
                <a:schemeClr val="tx1"/>
              </a:solidFill>
            </a:endParaRPr>
          </a:p>
        </p:txBody>
      </p:sp>
      <p:sp>
        <p:nvSpPr>
          <p:cNvPr id="9" name="圆角矩形 8"/>
          <p:cNvSpPr/>
          <p:nvPr/>
        </p:nvSpPr>
        <p:spPr>
          <a:xfrm>
            <a:off x="6084168" y="1844824"/>
            <a:ext cx="2592288" cy="151216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l"/>
            </a:pPr>
            <a:r>
              <a:rPr lang="zh-CN" altLang="en-US" sz="1600" dirty="0" smtClean="0">
                <a:solidFill>
                  <a:schemeClr val="tx1"/>
                </a:solidFill>
              </a:rPr>
              <a:t>为何这样做？</a:t>
            </a:r>
            <a:endParaRPr lang="en-US" altLang="zh-CN" sz="1600" dirty="0" smtClean="0">
              <a:solidFill>
                <a:schemeClr val="tx1"/>
              </a:solidFill>
            </a:endParaRPr>
          </a:p>
          <a:p>
            <a:pPr>
              <a:buFont typeface="Wingdings" pitchFamily="2" charset="2"/>
              <a:buChar char="l"/>
            </a:pPr>
            <a:endParaRPr lang="en-US" altLang="zh-CN" sz="1600" dirty="0" smtClean="0">
              <a:solidFill>
                <a:schemeClr val="tx1"/>
              </a:solidFill>
            </a:endParaRPr>
          </a:p>
          <a:p>
            <a:pPr>
              <a:buFont typeface="Wingdings" pitchFamily="2" charset="2"/>
              <a:buChar char="l"/>
            </a:pPr>
            <a:r>
              <a:rPr lang="en-US" altLang="zh-CN" sz="1600" dirty="0" smtClean="0">
                <a:solidFill>
                  <a:schemeClr val="tx1"/>
                </a:solidFill>
              </a:rPr>
              <a:t>……….</a:t>
            </a:r>
            <a:r>
              <a:rPr lang="zh-CN" altLang="en-US" sz="1600" dirty="0" smtClean="0">
                <a:solidFill>
                  <a:schemeClr val="tx1"/>
                </a:solidFill>
              </a:rPr>
              <a:t>怎么样？</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通常我的做法是</a:t>
            </a:r>
            <a:r>
              <a:rPr lang="en-US" altLang="zh-CN" sz="1600" dirty="0" smtClean="0">
                <a:solidFill>
                  <a:schemeClr val="tx1"/>
                </a:solidFill>
              </a:rPr>
              <a:t>………</a:t>
            </a:r>
            <a:r>
              <a:rPr lang="zh-CN" altLang="en-US" sz="1600" dirty="0" smtClean="0">
                <a:solidFill>
                  <a:schemeClr val="tx1"/>
                </a:solidFill>
              </a:rPr>
              <a:t>？</a:t>
            </a:r>
            <a:endParaRPr lang="en-US" altLang="zh-CN" sz="1600" dirty="0" smtClean="0">
              <a:solidFill>
                <a:schemeClr val="tx1"/>
              </a:solidFill>
            </a:endParaRPr>
          </a:p>
          <a:p>
            <a:pPr algn="ctr"/>
            <a:endParaRPr lang="zh-CN" altLang="en-US" dirty="0"/>
          </a:p>
        </p:txBody>
      </p:sp>
      <p:sp>
        <p:nvSpPr>
          <p:cNvPr id="10" name="燕尾形箭头 9"/>
          <p:cNvSpPr/>
          <p:nvPr/>
        </p:nvSpPr>
        <p:spPr>
          <a:xfrm>
            <a:off x="971600" y="3645024"/>
            <a:ext cx="1800200" cy="1008112"/>
          </a:xfrm>
          <a:prstGeom prst="notched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算命先生</a:t>
            </a:r>
            <a:endParaRPr lang="zh-CN" altLang="en-US" dirty="0">
              <a:solidFill>
                <a:schemeClr val="tx1"/>
              </a:solidFill>
            </a:endParaRPr>
          </a:p>
        </p:txBody>
      </p:sp>
      <p:sp>
        <p:nvSpPr>
          <p:cNvPr id="11" name="圆角矩形 10"/>
          <p:cNvSpPr/>
          <p:nvPr/>
        </p:nvSpPr>
        <p:spPr>
          <a:xfrm>
            <a:off x="3491880" y="3501008"/>
            <a:ext cx="2376264" cy="136815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被访者通常会受到自己对过去同类事件的价值判断以及访谈者的价值期望的影响，而无法提供真实的信息</a:t>
            </a:r>
            <a:endParaRPr lang="zh-CN" altLang="en-US" sz="1600" dirty="0">
              <a:solidFill>
                <a:schemeClr val="tx1"/>
              </a:solidFill>
            </a:endParaRPr>
          </a:p>
        </p:txBody>
      </p:sp>
      <p:sp>
        <p:nvSpPr>
          <p:cNvPr id="12" name="圆角矩形 11"/>
          <p:cNvSpPr/>
          <p:nvPr/>
        </p:nvSpPr>
        <p:spPr>
          <a:xfrm>
            <a:off x="6084168" y="3501008"/>
            <a:ext cx="2592288" cy="151216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l"/>
            </a:pPr>
            <a:r>
              <a:rPr lang="zh-CN" altLang="en-US" sz="1600" dirty="0" smtClean="0">
                <a:solidFill>
                  <a:schemeClr val="tx1"/>
                </a:solidFill>
              </a:rPr>
              <a:t>如果</a:t>
            </a:r>
            <a:r>
              <a:rPr lang="en-US" altLang="zh-CN" sz="1600" dirty="0" smtClean="0">
                <a:solidFill>
                  <a:schemeClr val="tx1"/>
                </a:solidFill>
              </a:rPr>
              <a:t>…….</a:t>
            </a:r>
            <a:r>
              <a:rPr lang="zh-CN" altLang="en-US" sz="1600" dirty="0" smtClean="0">
                <a:solidFill>
                  <a:schemeClr val="tx1"/>
                </a:solidFill>
              </a:rPr>
              <a:t>，你会怎么样？</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要不是</a:t>
            </a:r>
            <a:r>
              <a:rPr lang="en-US" altLang="zh-CN" sz="1600" dirty="0" smtClean="0">
                <a:solidFill>
                  <a:schemeClr val="tx1"/>
                </a:solidFill>
              </a:rPr>
              <a:t>……..</a:t>
            </a:r>
            <a:r>
              <a:rPr lang="zh-CN" altLang="en-US" sz="1600" dirty="0" smtClean="0">
                <a:solidFill>
                  <a:schemeClr val="tx1"/>
                </a:solidFill>
              </a:rPr>
              <a:t>，你应该</a:t>
            </a:r>
            <a:r>
              <a:rPr lang="en-US" altLang="zh-CN" sz="1600" dirty="0" smtClean="0">
                <a:solidFill>
                  <a:schemeClr val="tx1"/>
                </a:solidFill>
              </a:rPr>
              <a:t>……</a:t>
            </a:r>
            <a:r>
              <a:rPr lang="zh-CN" altLang="en-US" sz="1600" dirty="0" smtClean="0">
                <a:solidFill>
                  <a:schemeClr val="tx1"/>
                </a:solidFill>
              </a:rPr>
              <a:t>？</a:t>
            </a:r>
            <a:endParaRPr lang="en-US" altLang="zh-CN" sz="1600" dirty="0" smtClean="0">
              <a:solidFill>
                <a:schemeClr val="tx1"/>
              </a:solidFill>
            </a:endParaRPr>
          </a:p>
          <a:p>
            <a:pPr algn="ctr"/>
            <a:endParaRPr lang="zh-CN" altLang="en-US" dirty="0"/>
          </a:p>
        </p:txBody>
      </p:sp>
      <p:sp>
        <p:nvSpPr>
          <p:cNvPr id="13" name="燕尾形箭头 12"/>
          <p:cNvSpPr/>
          <p:nvPr/>
        </p:nvSpPr>
        <p:spPr>
          <a:xfrm>
            <a:off x="971600" y="5013176"/>
            <a:ext cx="1872208" cy="1008112"/>
          </a:xfrm>
          <a:prstGeom prst="notched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推销员</a:t>
            </a:r>
            <a:endParaRPr lang="zh-CN" altLang="en-US" dirty="0">
              <a:solidFill>
                <a:schemeClr val="tx1"/>
              </a:solidFill>
            </a:endParaRPr>
          </a:p>
        </p:txBody>
      </p:sp>
      <p:sp>
        <p:nvSpPr>
          <p:cNvPr id="14" name="圆角矩形 13"/>
          <p:cNvSpPr/>
          <p:nvPr/>
        </p:nvSpPr>
        <p:spPr>
          <a:xfrm>
            <a:off x="3491880" y="5085184"/>
            <a:ext cx="2376264" cy="1368152"/>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由于访谈者带有某种倾向性与引导性，因此难以获得与被访者的动机、能力相关的信息</a:t>
            </a:r>
            <a:endParaRPr lang="zh-CN" altLang="en-US" sz="1600" dirty="0">
              <a:solidFill>
                <a:schemeClr val="tx1"/>
              </a:solidFill>
            </a:endParaRPr>
          </a:p>
        </p:txBody>
      </p:sp>
      <p:sp>
        <p:nvSpPr>
          <p:cNvPr id="15" name="圆角矩形 14"/>
          <p:cNvSpPr/>
          <p:nvPr/>
        </p:nvSpPr>
        <p:spPr>
          <a:xfrm>
            <a:off x="6084168" y="5157192"/>
            <a:ext cx="2664296" cy="144016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l"/>
            </a:pPr>
            <a:r>
              <a:rPr lang="zh-CN" altLang="en-US" sz="1600" dirty="0" smtClean="0">
                <a:solidFill>
                  <a:schemeClr val="tx1"/>
                </a:solidFill>
              </a:rPr>
              <a:t>你难道不认为这是个好</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办法吗？</a:t>
            </a:r>
            <a:r>
              <a:rPr lang="en-US" altLang="zh-CN" sz="1600" dirty="0" smtClean="0">
                <a:solidFill>
                  <a:schemeClr val="tx1"/>
                </a:solidFill>
              </a:rPr>
              <a:t>………</a:t>
            </a:r>
          </a:p>
          <a:p>
            <a:endParaRPr lang="en-US" altLang="zh-CN" sz="1600" dirty="0" smtClean="0">
              <a:solidFill>
                <a:schemeClr val="tx1"/>
              </a:solidFill>
            </a:endParaRPr>
          </a:p>
          <a:p>
            <a:pPr>
              <a:buFont typeface="Wingdings" pitchFamily="2" charset="2"/>
              <a:buChar char="l"/>
            </a:pPr>
            <a:r>
              <a:rPr lang="en-US" altLang="zh-CN" sz="1600" dirty="0" smtClean="0">
                <a:solidFill>
                  <a:schemeClr val="tx1"/>
                </a:solidFill>
              </a:rPr>
              <a:t>……..</a:t>
            </a:r>
            <a:r>
              <a:rPr lang="zh-CN" altLang="en-US" sz="1600" dirty="0" smtClean="0">
                <a:solidFill>
                  <a:schemeClr val="tx1"/>
                </a:solidFill>
              </a:rPr>
              <a:t>应该</a:t>
            </a:r>
            <a:r>
              <a:rPr lang="en-US" altLang="zh-CN" sz="1600" dirty="0" smtClean="0">
                <a:solidFill>
                  <a:schemeClr val="tx1"/>
                </a:solidFill>
              </a:rPr>
              <a:t>……….</a:t>
            </a:r>
            <a:r>
              <a:rPr lang="zh-CN" altLang="en-US" sz="1600" dirty="0" smtClean="0">
                <a:solidFill>
                  <a:schemeClr val="tx1"/>
                </a:solidFill>
              </a:rPr>
              <a:t>？</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行为事件访谈的步骤</a:t>
            </a:r>
            <a:endParaRPr lang="zh-CN" altLang="en-US" sz="3600" b="1" dirty="0"/>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3491880" y="3501008"/>
            <a:ext cx="2088232" cy="100811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行为事件访谈</a:t>
            </a:r>
            <a:endParaRPr lang="en-US" altLang="zh-CN" dirty="0" smtClean="0">
              <a:solidFill>
                <a:schemeClr val="tx1"/>
              </a:solidFill>
            </a:endParaRPr>
          </a:p>
          <a:p>
            <a:pPr algn="ctr"/>
            <a:r>
              <a:rPr lang="zh-CN" altLang="en-US" dirty="0" smtClean="0">
                <a:solidFill>
                  <a:schemeClr val="tx1"/>
                </a:solidFill>
              </a:rPr>
              <a:t>的五步骤</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关键事件访谈法的</a:t>
            </a:r>
            <a:r>
              <a:rPr lang="en-US" altLang="zh-CN" sz="3600" b="1" dirty="0" smtClean="0"/>
              <a:t>STAR</a:t>
            </a:r>
            <a:r>
              <a:rPr lang="zh-CN" altLang="en-US" sz="3600" b="1" dirty="0" smtClean="0"/>
              <a:t>工具</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187624" y="1556792"/>
            <a:ext cx="1944216" cy="72008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情境方面（</a:t>
            </a:r>
            <a:r>
              <a:rPr lang="en-US" altLang="zh-CN" dirty="0" smtClean="0">
                <a:solidFill>
                  <a:schemeClr val="bg1"/>
                </a:solidFill>
              </a:rPr>
              <a:t>S</a:t>
            </a:r>
            <a:r>
              <a:rPr lang="zh-CN" altLang="en-US" dirty="0" smtClean="0">
                <a:solidFill>
                  <a:schemeClr val="bg1"/>
                </a:solidFill>
              </a:rPr>
              <a:t>）</a:t>
            </a:r>
            <a:endParaRPr lang="en-US" altLang="zh-CN" dirty="0" smtClean="0">
              <a:solidFill>
                <a:schemeClr val="bg1"/>
              </a:solidFill>
            </a:endParaRPr>
          </a:p>
          <a:p>
            <a:pPr algn="ctr"/>
            <a:r>
              <a:rPr lang="zh-CN" altLang="en-US" dirty="0" smtClean="0">
                <a:solidFill>
                  <a:schemeClr val="bg1"/>
                </a:solidFill>
              </a:rPr>
              <a:t>任务方面（</a:t>
            </a:r>
            <a:r>
              <a:rPr lang="en-US" altLang="zh-CN" dirty="0" smtClean="0">
                <a:solidFill>
                  <a:schemeClr val="bg1"/>
                </a:solidFill>
              </a:rPr>
              <a:t>T</a:t>
            </a:r>
            <a:r>
              <a:rPr lang="zh-CN" altLang="en-US" dirty="0" smtClean="0">
                <a:solidFill>
                  <a:schemeClr val="bg1"/>
                </a:solidFill>
              </a:rPr>
              <a:t>）</a:t>
            </a:r>
            <a:endParaRPr lang="zh-CN" altLang="en-US" dirty="0">
              <a:solidFill>
                <a:schemeClr val="bg1"/>
              </a:solidFill>
            </a:endParaRPr>
          </a:p>
        </p:txBody>
      </p:sp>
      <p:sp>
        <p:nvSpPr>
          <p:cNvPr id="5" name="矩形 4"/>
          <p:cNvSpPr/>
          <p:nvPr/>
        </p:nvSpPr>
        <p:spPr>
          <a:xfrm>
            <a:off x="3131840" y="1556792"/>
            <a:ext cx="2304256" cy="72008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行为方面（</a:t>
            </a:r>
            <a:r>
              <a:rPr lang="en-US" altLang="zh-CN" dirty="0" smtClean="0">
                <a:solidFill>
                  <a:schemeClr val="bg1"/>
                </a:solidFill>
              </a:rPr>
              <a:t>A</a:t>
            </a:r>
            <a:r>
              <a:rPr lang="zh-CN" altLang="en-US" dirty="0" smtClean="0">
                <a:solidFill>
                  <a:schemeClr val="bg1"/>
                </a:solidFill>
              </a:rPr>
              <a:t>）</a:t>
            </a:r>
            <a:endParaRPr lang="zh-CN" altLang="en-US" dirty="0">
              <a:solidFill>
                <a:schemeClr val="bg1"/>
              </a:solidFill>
            </a:endParaRPr>
          </a:p>
        </p:txBody>
      </p:sp>
      <p:sp>
        <p:nvSpPr>
          <p:cNvPr id="6" name="矩形 5"/>
          <p:cNvSpPr/>
          <p:nvPr/>
        </p:nvSpPr>
        <p:spPr>
          <a:xfrm>
            <a:off x="5436096" y="1556792"/>
            <a:ext cx="2520280" cy="72008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结果方面（</a:t>
            </a:r>
            <a:r>
              <a:rPr lang="en-US" altLang="zh-CN" dirty="0" smtClean="0">
                <a:solidFill>
                  <a:schemeClr val="bg1"/>
                </a:solidFill>
              </a:rPr>
              <a:t>R</a:t>
            </a:r>
            <a:r>
              <a:rPr lang="zh-CN" altLang="en-US" dirty="0" smtClean="0">
                <a:solidFill>
                  <a:schemeClr val="bg1"/>
                </a:solidFill>
              </a:rPr>
              <a:t>）</a:t>
            </a:r>
            <a:endParaRPr lang="zh-CN" altLang="en-US" dirty="0">
              <a:solidFill>
                <a:schemeClr val="bg1"/>
              </a:solidFill>
            </a:endParaRPr>
          </a:p>
        </p:txBody>
      </p:sp>
      <p:sp>
        <p:nvSpPr>
          <p:cNvPr id="7" name="矩形 6"/>
          <p:cNvSpPr/>
          <p:nvPr/>
        </p:nvSpPr>
        <p:spPr>
          <a:xfrm>
            <a:off x="1187624" y="2276872"/>
            <a:ext cx="1944216" cy="3312368"/>
          </a:xfrm>
          <a:prstGeom prst="rect">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请描述一种情境，</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当</a:t>
            </a:r>
            <a:r>
              <a:rPr lang="en-US" altLang="zh-CN" sz="1600" dirty="0" smtClean="0">
                <a:solidFill>
                  <a:schemeClr val="tx1"/>
                </a:solidFill>
              </a:rPr>
              <a:t>………</a:t>
            </a:r>
            <a:r>
              <a:rPr lang="zh-CN" altLang="en-US" sz="1600" dirty="0" smtClean="0">
                <a:solidFill>
                  <a:schemeClr val="tx1"/>
                </a:solidFill>
              </a:rPr>
              <a:t>？</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周围的情形怎么</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样？</a:t>
            </a:r>
            <a:endParaRPr lang="en-US" altLang="zh-CN" sz="1600" dirty="0" smtClean="0">
              <a:solidFill>
                <a:schemeClr val="tx1"/>
              </a:solidFill>
            </a:endParaRPr>
          </a:p>
          <a:p>
            <a:endParaRPr lang="zh-CN" altLang="en-US" sz="1600" dirty="0">
              <a:solidFill>
                <a:schemeClr val="tx1"/>
              </a:solidFill>
            </a:endParaRPr>
          </a:p>
        </p:txBody>
      </p:sp>
      <p:sp>
        <p:nvSpPr>
          <p:cNvPr id="8" name="矩形 7"/>
          <p:cNvSpPr/>
          <p:nvPr/>
        </p:nvSpPr>
        <p:spPr>
          <a:xfrm>
            <a:off x="3131840" y="2276872"/>
            <a:ext cx="2304256" cy="3312368"/>
          </a:xfrm>
          <a:prstGeom prst="rect">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你对当时的情况有何</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反应？采取了什么具</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体行动？</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请描述你在整个事件</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中承担的角色。</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你当时首先做了什么？</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在处理整个事件的过</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程中，都采取了什么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行动步骤？</a:t>
            </a:r>
            <a:endParaRPr lang="zh-CN" altLang="en-US" sz="1600" dirty="0">
              <a:solidFill>
                <a:schemeClr val="tx1"/>
              </a:solidFill>
            </a:endParaRPr>
          </a:p>
        </p:txBody>
      </p:sp>
      <p:sp>
        <p:nvSpPr>
          <p:cNvPr id="9" name="矩形 8"/>
          <p:cNvSpPr/>
          <p:nvPr/>
        </p:nvSpPr>
        <p:spPr>
          <a:xfrm>
            <a:off x="5436096" y="2276872"/>
            <a:ext cx="2520280" cy="3312368"/>
          </a:xfrm>
          <a:prstGeom prst="rect">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事件的结果如何？</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结果又是如何发生的？</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这一事件引发了什么问</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题或后果？</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你得到了什么样的反馈？</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主题分析示范</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827584" y="1628800"/>
            <a:ext cx="1224136" cy="576064"/>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序号</a:t>
            </a:r>
            <a:endParaRPr lang="zh-CN" altLang="en-US" sz="1600" dirty="0">
              <a:solidFill>
                <a:schemeClr val="tx1"/>
              </a:solidFill>
            </a:endParaRPr>
          </a:p>
        </p:txBody>
      </p:sp>
      <p:sp>
        <p:nvSpPr>
          <p:cNvPr id="5" name="矩形 4"/>
          <p:cNvSpPr/>
          <p:nvPr/>
        </p:nvSpPr>
        <p:spPr>
          <a:xfrm>
            <a:off x="2051720" y="1628800"/>
            <a:ext cx="2664296" cy="576064"/>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事件描述</a:t>
            </a:r>
            <a:endParaRPr lang="zh-CN" altLang="en-US" sz="1600" dirty="0">
              <a:solidFill>
                <a:schemeClr val="tx1"/>
              </a:solidFill>
            </a:endParaRPr>
          </a:p>
        </p:txBody>
      </p:sp>
      <p:sp>
        <p:nvSpPr>
          <p:cNvPr id="6" name="矩形 5"/>
          <p:cNvSpPr/>
          <p:nvPr/>
        </p:nvSpPr>
        <p:spPr>
          <a:xfrm>
            <a:off x="4716016" y="1628800"/>
            <a:ext cx="1656184" cy="576064"/>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主题分析</a:t>
            </a:r>
            <a:endParaRPr lang="zh-CN" altLang="en-US" sz="1600" dirty="0">
              <a:solidFill>
                <a:schemeClr val="tx1"/>
              </a:solidFill>
            </a:endParaRPr>
          </a:p>
        </p:txBody>
      </p:sp>
      <p:sp>
        <p:nvSpPr>
          <p:cNvPr id="7" name="矩形 6"/>
          <p:cNvSpPr/>
          <p:nvPr/>
        </p:nvSpPr>
        <p:spPr>
          <a:xfrm>
            <a:off x="6372200" y="1628800"/>
            <a:ext cx="1728192" cy="576064"/>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可能的素质要项</a:t>
            </a:r>
            <a:endParaRPr lang="zh-CN" altLang="en-US" sz="1600" dirty="0">
              <a:solidFill>
                <a:schemeClr val="tx1"/>
              </a:solidFill>
            </a:endParaRPr>
          </a:p>
        </p:txBody>
      </p:sp>
      <p:sp>
        <p:nvSpPr>
          <p:cNvPr id="8" name="矩形 7"/>
          <p:cNvSpPr/>
          <p:nvPr/>
        </p:nvSpPr>
        <p:spPr>
          <a:xfrm>
            <a:off x="827584" y="2204864"/>
            <a:ext cx="1224136" cy="2016224"/>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a:t>
            </a:r>
            <a:endParaRPr lang="zh-CN" altLang="en-US" dirty="0">
              <a:solidFill>
                <a:schemeClr val="tx1"/>
              </a:solidFill>
            </a:endParaRPr>
          </a:p>
        </p:txBody>
      </p:sp>
      <p:sp>
        <p:nvSpPr>
          <p:cNvPr id="9" name="矩形 8"/>
          <p:cNvSpPr/>
          <p:nvPr/>
        </p:nvSpPr>
        <p:spPr>
          <a:xfrm>
            <a:off x="827584" y="4221088"/>
            <a:ext cx="1224136" cy="1944216"/>
          </a:xfrm>
          <a:prstGeom prst="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endParaRPr lang="zh-CN" altLang="en-US" dirty="0">
              <a:solidFill>
                <a:schemeClr val="tx1"/>
              </a:solidFill>
            </a:endParaRPr>
          </a:p>
        </p:txBody>
      </p:sp>
      <p:sp>
        <p:nvSpPr>
          <p:cNvPr id="10" name="矩形 9"/>
          <p:cNvSpPr/>
          <p:nvPr/>
        </p:nvSpPr>
        <p:spPr>
          <a:xfrm>
            <a:off x="2051720" y="2204864"/>
            <a:ext cx="2664296" cy="2016224"/>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我知道如果我把这份计划提交给公司主管技术的副总，一定会惹怒我们部门的经理，但我还是这么做了，那份计划也正如我当初所坚持的，最终被否决掉了</a:t>
            </a:r>
            <a:r>
              <a:rPr lang="en-US" altLang="zh-CN" sz="1600" dirty="0" smtClean="0">
                <a:solidFill>
                  <a:schemeClr val="tx1"/>
                </a:solidFill>
              </a:rPr>
              <a:t>…….</a:t>
            </a:r>
            <a:endParaRPr lang="zh-CN" altLang="en-US" sz="1600" dirty="0">
              <a:solidFill>
                <a:schemeClr val="tx1"/>
              </a:solidFill>
            </a:endParaRPr>
          </a:p>
        </p:txBody>
      </p:sp>
      <p:sp>
        <p:nvSpPr>
          <p:cNvPr id="11" name="矩形 10"/>
          <p:cNvSpPr/>
          <p:nvPr/>
        </p:nvSpPr>
        <p:spPr>
          <a:xfrm>
            <a:off x="2051720" y="4221088"/>
            <a:ext cx="2664296" cy="1944216"/>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我习惯于每天给自己的工作做一个计划，这样就能知道哪些是最重要的，哪些是不太着急的，这样做就不会让自己显得很忙乱，对下属也能指挥若定</a:t>
            </a:r>
            <a:r>
              <a:rPr lang="en-US" altLang="zh-CN" sz="1600" dirty="0" smtClean="0">
                <a:solidFill>
                  <a:schemeClr val="tx1"/>
                </a:solidFill>
              </a:rPr>
              <a:t>……..</a:t>
            </a:r>
            <a:endParaRPr lang="zh-CN" altLang="en-US" sz="1600" dirty="0">
              <a:solidFill>
                <a:schemeClr val="tx1"/>
              </a:solidFill>
            </a:endParaRPr>
          </a:p>
        </p:txBody>
      </p:sp>
      <p:sp>
        <p:nvSpPr>
          <p:cNvPr id="12" name="矩形 11"/>
          <p:cNvSpPr/>
          <p:nvPr/>
        </p:nvSpPr>
        <p:spPr>
          <a:xfrm>
            <a:off x="4716016" y="2204864"/>
            <a:ext cx="1656184" cy="2016224"/>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被访者很清楚采取行动的后果会给部门经理造成什么样的影响</a:t>
            </a:r>
            <a:endParaRPr lang="zh-CN" altLang="en-US" sz="1600" dirty="0">
              <a:solidFill>
                <a:schemeClr val="tx1"/>
              </a:solidFill>
            </a:endParaRPr>
          </a:p>
        </p:txBody>
      </p:sp>
      <p:sp>
        <p:nvSpPr>
          <p:cNvPr id="13" name="矩形 12"/>
          <p:cNvSpPr/>
          <p:nvPr/>
        </p:nvSpPr>
        <p:spPr>
          <a:xfrm>
            <a:off x="4716016" y="4221088"/>
            <a:ext cx="1656184" cy="1944216"/>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被访者知道要按照业务目标来安排工作的优先次序</a:t>
            </a:r>
            <a:endParaRPr lang="zh-CN" altLang="en-US" sz="1600" dirty="0">
              <a:solidFill>
                <a:schemeClr val="tx1"/>
              </a:solidFill>
            </a:endParaRPr>
          </a:p>
        </p:txBody>
      </p:sp>
      <p:sp>
        <p:nvSpPr>
          <p:cNvPr id="14" name="矩形 13"/>
          <p:cNvSpPr/>
          <p:nvPr/>
        </p:nvSpPr>
        <p:spPr>
          <a:xfrm>
            <a:off x="6372200" y="2204864"/>
            <a:ext cx="1728192" cy="2016224"/>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影响力（</a:t>
            </a:r>
            <a:r>
              <a:rPr lang="en-US" altLang="zh-CN" sz="1600" dirty="0" smtClean="0">
                <a:solidFill>
                  <a:schemeClr val="tx1"/>
                </a:solidFill>
              </a:rPr>
              <a:t>IMP</a:t>
            </a:r>
            <a:r>
              <a:rPr lang="zh-CN" altLang="en-US" sz="1600" dirty="0" smtClean="0">
                <a:solidFill>
                  <a:schemeClr val="tx1"/>
                </a:solidFill>
              </a:rPr>
              <a:t>）</a:t>
            </a:r>
            <a:endParaRPr lang="zh-CN" altLang="en-US" sz="1600" dirty="0">
              <a:solidFill>
                <a:schemeClr val="tx1"/>
              </a:solidFill>
            </a:endParaRPr>
          </a:p>
        </p:txBody>
      </p:sp>
      <p:sp>
        <p:nvSpPr>
          <p:cNvPr id="15" name="矩形 14"/>
          <p:cNvSpPr/>
          <p:nvPr/>
        </p:nvSpPr>
        <p:spPr>
          <a:xfrm>
            <a:off x="6372200" y="4221088"/>
            <a:ext cx="1728192" cy="1944216"/>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策略定位（</a:t>
            </a:r>
            <a:r>
              <a:rPr lang="en-US" altLang="zh-CN" sz="1600" dirty="0" smtClean="0">
                <a:solidFill>
                  <a:schemeClr val="tx1"/>
                </a:solidFill>
              </a:rPr>
              <a:t>SO</a:t>
            </a:r>
            <a:r>
              <a:rPr lang="zh-CN" altLang="en-US" sz="1600" dirty="0" smtClean="0">
                <a:solidFill>
                  <a:schemeClr val="tx1"/>
                </a:solidFill>
              </a:rPr>
              <a:t>）</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关注话题的差异</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4788024" y="476672"/>
            <a:ext cx="3384376" cy="316835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292080" y="1124744"/>
            <a:ext cx="1224136" cy="7200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关注的话题有所不同</a:t>
            </a:r>
            <a:endParaRPr lang="zh-CN" altLang="en-US" sz="1400" dirty="0">
              <a:solidFill>
                <a:schemeClr val="tx1"/>
              </a:solidFill>
            </a:endParaRPr>
          </a:p>
        </p:txBody>
      </p:sp>
      <p:sp>
        <p:nvSpPr>
          <p:cNvPr id="6" name="圆角矩形 5"/>
          <p:cNvSpPr/>
          <p:nvPr/>
        </p:nvSpPr>
        <p:spPr>
          <a:xfrm>
            <a:off x="5292080" y="1844824"/>
            <a:ext cx="1224136" cy="72008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思维方式及技能有所不同</a:t>
            </a:r>
            <a:endParaRPr lang="zh-CN" altLang="en-US" sz="1400" dirty="0">
              <a:solidFill>
                <a:schemeClr val="tx1"/>
              </a:solidFill>
            </a:endParaRPr>
          </a:p>
        </p:txBody>
      </p:sp>
      <p:sp>
        <p:nvSpPr>
          <p:cNvPr id="7" name="圆角矩形 6"/>
          <p:cNvSpPr/>
          <p:nvPr/>
        </p:nvSpPr>
        <p:spPr>
          <a:xfrm>
            <a:off x="5292080" y="2564904"/>
            <a:ext cx="1224136" cy="64807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其他特征有所不同</a:t>
            </a:r>
            <a:endParaRPr lang="zh-CN" altLang="en-US" sz="1400" dirty="0">
              <a:solidFill>
                <a:schemeClr val="tx1"/>
              </a:solidFill>
            </a:endParaRPr>
          </a:p>
        </p:txBody>
      </p:sp>
      <p:sp>
        <p:nvSpPr>
          <p:cNvPr id="8" name="圆角矩形 7"/>
          <p:cNvSpPr/>
          <p:nvPr/>
        </p:nvSpPr>
        <p:spPr>
          <a:xfrm>
            <a:off x="6516216" y="1124744"/>
            <a:ext cx="1224136" cy="72008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待人接物方式有所不同</a:t>
            </a:r>
            <a:endParaRPr lang="zh-CN" altLang="en-US" sz="1400" dirty="0">
              <a:solidFill>
                <a:schemeClr val="tx1"/>
              </a:solidFill>
            </a:endParaRPr>
          </a:p>
        </p:txBody>
      </p:sp>
      <p:sp>
        <p:nvSpPr>
          <p:cNvPr id="9" name="圆角矩形 8"/>
          <p:cNvSpPr/>
          <p:nvPr/>
        </p:nvSpPr>
        <p:spPr>
          <a:xfrm>
            <a:off x="6516216" y="1844824"/>
            <a:ext cx="1224136" cy="72008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情绪控制能力有所不同</a:t>
            </a:r>
            <a:endParaRPr lang="zh-CN" altLang="en-US" sz="1400" dirty="0">
              <a:solidFill>
                <a:schemeClr val="tx1"/>
              </a:solidFill>
            </a:endParaRPr>
          </a:p>
        </p:txBody>
      </p:sp>
      <p:sp>
        <p:nvSpPr>
          <p:cNvPr id="10" name="圆角矩形 9"/>
          <p:cNvSpPr/>
          <p:nvPr/>
        </p:nvSpPr>
        <p:spPr>
          <a:xfrm>
            <a:off x="6516216" y="2564904"/>
            <a:ext cx="1224136" cy="64807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关注行为的结果有所不同</a:t>
            </a:r>
            <a:endParaRPr lang="zh-CN" altLang="en-US" sz="1400" dirty="0">
              <a:solidFill>
                <a:schemeClr val="tx1"/>
              </a:solidFill>
            </a:endParaRPr>
          </a:p>
        </p:txBody>
      </p:sp>
      <p:sp>
        <p:nvSpPr>
          <p:cNvPr id="12" name="下箭头标注 11"/>
          <p:cNvSpPr/>
          <p:nvPr/>
        </p:nvSpPr>
        <p:spPr>
          <a:xfrm>
            <a:off x="827584" y="1844824"/>
            <a:ext cx="2664296" cy="1800200"/>
          </a:xfrm>
          <a:prstGeom prst="downArrowCallou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从事同类工作的两组人员谈论的是不是同类问题？</a:t>
            </a:r>
            <a:endParaRPr lang="en-US" altLang="zh-CN" sz="1600" dirty="0" smtClean="0">
              <a:solidFill>
                <a:schemeClr val="tx1"/>
              </a:solidFill>
            </a:endParaRPr>
          </a:p>
          <a:p>
            <a:r>
              <a:rPr lang="zh-CN" altLang="en-US" sz="1600" dirty="0" smtClean="0">
                <a:solidFill>
                  <a:schemeClr val="tx1"/>
                </a:solidFill>
              </a:rPr>
              <a:t>他们关注的工作内容有何不同？</a:t>
            </a:r>
            <a:endParaRPr lang="zh-CN" altLang="en-US" sz="1600" dirty="0">
              <a:solidFill>
                <a:schemeClr val="tx1"/>
              </a:solidFill>
            </a:endParaRPr>
          </a:p>
        </p:txBody>
      </p:sp>
      <p:sp>
        <p:nvSpPr>
          <p:cNvPr id="14" name="对角圆角矩形 13"/>
          <p:cNvSpPr/>
          <p:nvPr/>
        </p:nvSpPr>
        <p:spPr>
          <a:xfrm>
            <a:off x="755576" y="3789040"/>
            <a:ext cx="2952328" cy="2852936"/>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优秀的销售人员关注的是与客户建立长期稳定的服务关系</a:t>
            </a:r>
            <a:endParaRPr lang="en-US" altLang="zh-CN" dirty="0" smtClean="0">
              <a:solidFill>
                <a:schemeClr val="tx1"/>
              </a:solidFill>
            </a:endParaRPr>
          </a:p>
          <a:p>
            <a:r>
              <a:rPr lang="zh-CN" altLang="en-US" dirty="0" smtClean="0">
                <a:solidFill>
                  <a:schemeClr val="tx1"/>
                </a:solidFill>
              </a:rPr>
              <a:t>例如，“我现在手上就有一个长期客户，他现在除了公司业务之外，有其他事也经常找我帮忙”</a:t>
            </a:r>
            <a:endParaRPr lang="zh-CN" altLang="en-US" dirty="0">
              <a:solidFill>
                <a:schemeClr val="tx1"/>
              </a:solidFill>
            </a:endParaRPr>
          </a:p>
        </p:txBody>
      </p:sp>
      <p:sp>
        <p:nvSpPr>
          <p:cNvPr id="15" name="燕尾形 14"/>
          <p:cNvSpPr/>
          <p:nvPr/>
        </p:nvSpPr>
        <p:spPr>
          <a:xfrm>
            <a:off x="4067944" y="4941168"/>
            <a:ext cx="792088" cy="792088"/>
          </a:xfrm>
          <a:prstGeom prst="chevro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对角圆角矩形 15"/>
          <p:cNvSpPr/>
          <p:nvPr/>
        </p:nvSpPr>
        <p:spPr>
          <a:xfrm>
            <a:off x="5292080" y="3933056"/>
            <a:ext cx="2448272" cy="2592288"/>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一般的销售人员则关注于产品知识与销售技巧</a:t>
            </a:r>
            <a:endParaRPr lang="en-US" altLang="zh-CN" dirty="0" smtClean="0">
              <a:solidFill>
                <a:schemeClr val="tx1"/>
              </a:solidFill>
            </a:endParaRPr>
          </a:p>
          <a:p>
            <a:r>
              <a:rPr lang="zh-CN" altLang="en-US" dirty="0" smtClean="0">
                <a:solidFill>
                  <a:schemeClr val="tx1"/>
                </a:solidFill>
              </a:rPr>
              <a:t>例如“我希望公司能够经常组织关于销售技巧的培训。”</a:t>
            </a:r>
            <a:endParaRPr lang="zh-CN" altLang="en-US" dirty="0">
              <a:solidFill>
                <a:schemeClr val="tx1"/>
              </a:solidFill>
            </a:endParaRPr>
          </a:p>
        </p:txBody>
      </p:sp>
      <p:cxnSp>
        <p:nvCxnSpPr>
          <p:cNvPr id="18" name="直接连接符 17"/>
          <p:cNvCxnSpPr/>
          <p:nvPr/>
        </p:nvCxnSpPr>
        <p:spPr>
          <a:xfrm>
            <a:off x="2627784" y="1340768"/>
            <a:ext cx="2376264"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5400000">
            <a:off x="2447764" y="1520788"/>
            <a:ext cx="36004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1143000"/>
          </a:xfrm>
        </p:spPr>
        <p:txBody>
          <a:bodyPr>
            <a:normAutofit/>
          </a:bodyPr>
          <a:lstStyle/>
          <a:p>
            <a:pPr algn="l"/>
            <a:r>
              <a:rPr lang="zh-CN" altLang="en-US" sz="4000" b="1" dirty="0" smtClean="0"/>
              <a:t>待人接物方式的差异</a:t>
            </a:r>
            <a:endParaRPr lang="zh-CN" altLang="en-US" sz="4000" b="1" dirty="0"/>
          </a:p>
        </p:txBody>
      </p:sp>
      <p:sp>
        <p:nvSpPr>
          <p:cNvPr id="3" name="内容占位符 2"/>
          <p:cNvSpPr>
            <a:spLocks noGrp="1"/>
          </p:cNvSpPr>
          <p:nvPr>
            <p:ph idx="1"/>
          </p:nvPr>
        </p:nvSpPr>
        <p:spPr/>
        <p:txBody>
          <a:bodyPr/>
          <a:lstStyle/>
          <a:p>
            <a:endParaRPr lang="zh-CN" altLang="en-US" dirty="0"/>
          </a:p>
        </p:txBody>
      </p:sp>
      <p:sp>
        <p:nvSpPr>
          <p:cNvPr id="6" name="椭圆 5"/>
          <p:cNvSpPr/>
          <p:nvPr/>
        </p:nvSpPr>
        <p:spPr>
          <a:xfrm>
            <a:off x="467544" y="1124744"/>
            <a:ext cx="3024336" cy="3096344"/>
          </a:xfrm>
          <a:prstGeom prst="ellips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27584" y="1772816"/>
            <a:ext cx="1224136" cy="576064"/>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关注的话题有所不同</a:t>
            </a:r>
            <a:endParaRPr lang="zh-CN" altLang="en-US" sz="1400" dirty="0">
              <a:solidFill>
                <a:schemeClr val="tx1"/>
              </a:solidFill>
            </a:endParaRPr>
          </a:p>
        </p:txBody>
      </p:sp>
      <p:sp>
        <p:nvSpPr>
          <p:cNvPr id="8" name="圆角矩形 7"/>
          <p:cNvSpPr/>
          <p:nvPr/>
        </p:nvSpPr>
        <p:spPr>
          <a:xfrm>
            <a:off x="827584" y="2348880"/>
            <a:ext cx="1224136" cy="57606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思维方式及技能有所不同</a:t>
            </a:r>
            <a:endParaRPr lang="zh-CN" altLang="en-US" sz="1400" dirty="0">
              <a:solidFill>
                <a:schemeClr val="tx1"/>
              </a:solidFill>
            </a:endParaRPr>
          </a:p>
        </p:txBody>
      </p:sp>
      <p:sp>
        <p:nvSpPr>
          <p:cNvPr id="9" name="圆角矩形 8"/>
          <p:cNvSpPr/>
          <p:nvPr/>
        </p:nvSpPr>
        <p:spPr>
          <a:xfrm>
            <a:off x="827584" y="2924944"/>
            <a:ext cx="1224136" cy="576064"/>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其他特征有所不同</a:t>
            </a:r>
            <a:endParaRPr lang="zh-CN" altLang="en-US" sz="1400" dirty="0">
              <a:solidFill>
                <a:schemeClr val="tx1"/>
              </a:solidFill>
            </a:endParaRPr>
          </a:p>
        </p:txBody>
      </p:sp>
      <p:sp>
        <p:nvSpPr>
          <p:cNvPr id="10" name="圆角矩形 9"/>
          <p:cNvSpPr/>
          <p:nvPr/>
        </p:nvSpPr>
        <p:spPr>
          <a:xfrm>
            <a:off x="2051720" y="1772816"/>
            <a:ext cx="1152128" cy="57606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待人接物方式有所不同</a:t>
            </a:r>
            <a:endParaRPr lang="zh-CN" altLang="en-US" sz="1400" dirty="0">
              <a:solidFill>
                <a:schemeClr val="tx1"/>
              </a:solidFill>
            </a:endParaRPr>
          </a:p>
        </p:txBody>
      </p:sp>
      <p:sp>
        <p:nvSpPr>
          <p:cNvPr id="11" name="圆角矩形 10"/>
          <p:cNvSpPr/>
          <p:nvPr/>
        </p:nvSpPr>
        <p:spPr>
          <a:xfrm>
            <a:off x="2051720" y="2348880"/>
            <a:ext cx="1152128" cy="576064"/>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情绪控制能力有所不同</a:t>
            </a:r>
            <a:endParaRPr lang="zh-CN" altLang="en-US" sz="1400" dirty="0">
              <a:solidFill>
                <a:schemeClr val="tx1"/>
              </a:solidFill>
            </a:endParaRPr>
          </a:p>
        </p:txBody>
      </p:sp>
      <p:sp>
        <p:nvSpPr>
          <p:cNvPr id="12" name="圆角矩形 11"/>
          <p:cNvSpPr/>
          <p:nvPr/>
        </p:nvSpPr>
        <p:spPr>
          <a:xfrm>
            <a:off x="2051720" y="2924944"/>
            <a:ext cx="1152128" cy="576064"/>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关注行为的结果有所不同</a:t>
            </a:r>
            <a:endParaRPr lang="zh-CN" altLang="en-US" sz="1400" dirty="0">
              <a:solidFill>
                <a:schemeClr val="tx1"/>
              </a:solidFill>
            </a:endParaRPr>
          </a:p>
        </p:txBody>
      </p:sp>
      <p:sp>
        <p:nvSpPr>
          <p:cNvPr id="13" name="下箭头标注 12"/>
          <p:cNvSpPr/>
          <p:nvPr/>
        </p:nvSpPr>
        <p:spPr>
          <a:xfrm>
            <a:off x="5220072" y="1556792"/>
            <a:ext cx="2952328" cy="2232248"/>
          </a:xfrm>
          <a:prstGeom prst="downArrowCallou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dirty="0" smtClean="0">
                <a:solidFill>
                  <a:schemeClr val="tx1"/>
                </a:solidFill>
              </a:rPr>
              <a:t>从事同类工作的两组人员对待工作中涉及的人有何不同？对他人的看法如何？</a:t>
            </a:r>
            <a:endParaRPr lang="zh-CN" altLang="en-US" dirty="0">
              <a:solidFill>
                <a:schemeClr val="tx1"/>
              </a:solidFill>
            </a:endParaRPr>
          </a:p>
        </p:txBody>
      </p:sp>
      <p:sp>
        <p:nvSpPr>
          <p:cNvPr id="14" name="对角圆角矩形 13"/>
          <p:cNvSpPr/>
          <p:nvPr/>
        </p:nvSpPr>
        <p:spPr>
          <a:xfrm>
            <a:off x="755576" y="4581128"/>
            <a:ext cx="2736304" cy="2088232"/>
          </a:xfrm>
          <a:prstGeom prst="round2Diag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dirty="0" smtClean="0">
                <a:solidFill>
                  <a:schemeClr val="tx1"/>
                </a:solidFill>
              </a:rPr>
              <a:t>一般的程序员关注的则是硬件本身</a:t>
            </a:r>
            <a:endParaRPr lang="en-US" altLang="zh-CN" dirty="0" smtClean="0">
              <a:solidFill>
                <a:schemeClr val="tx1"/>
              </a:solidFill>
            </a:endParaRPr>
          </a:p>
          <a:p>
            <a:r>
              <a:rPr lang="zh-CN" altLang="en-US" dirty="0" smtClean="0">
                <a:solidFill>
                  <a:schemeClr val="tx1"/>
                </a:solidFill>
              </a:rPr>
              <a:t>一般的咨询师则通常表现出相反的态度，对客户及问题都不乐观</a:t>
            </a:r>
            <a:endParaRPr lang="zh-CN" altLang="en-US" dirty="0">
              <a:solidFill>
                <a:schemeClr val="tx1"/>
              </a:solidFill>
            </a:endParaRPr>
          </a:p>
        </p:txBody>
      </p:sp>
      <p:sp>
        <p:nvSpPr>
          <p:cNvPr id="15" name="对角圆角矩形 14"/>
          <p:cNvSpPr/>
          <p:nvPr/>
        </p:nvSpPr>
        <p:spPr>
          <a:xfrm>
            <a:off x="5148064" y="3861048"/>
            <a:ext cx="3312368" cy="2736304"/>
          </a:xfrm>
          <a:prstGeom prst="round2Diag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dirty="0" smtClean="0">
                <a:solidFill>
                  <a:schemeClr val="tx1"/>
                </a:solidFill>
              </a:rPr>
              <a:t>优秀的程序员关注的是基于客户需求的程序开发。例如，“我听说他需要的是所有资料都转成</a:t>
            </a:r>
            <a:r>
              <a:rPr lang="en-US" altLang="zh-CN" dirty="0" smtClean="0">
                <a:solidFill>
                  <a:schemeClr val="tx1"/>
                </a:solidFill>
              </a:rPr>
              <a:t>PDF</a:t>
            </a:r>
            <a:r>
              <a:rPr lang="zh-CN" altLang="en-US" dirty="0" smtClean="0">
                <a:solidFill>
                  <a:schemeClr val="tx1"/>
                </a:solidFill>
              </a:rPr>
              <a:t>格式</a:t>
            </a:r>
            <a:r>
              <a:rPr lang="en-US" altLang="zh-CN" dirty="0" smtClean="0">
                <a:solidFill>
                  <a:schemeClr val="tx1"/>
                </a:solidFill>
              </a:rPr>
              <a:t>……….</a:t>
            </a:r>
            <a:r>
              <a:rPr lang="zh-CN" altLang="en-US" dirty="0" smtClean="0">
                <a:solidFill>
                  <a:schemeClr val="tx1"/>
                </a:solidFill>
              </a:rPr>
              <a:t>”</a:t>
            </a:r>
            <a:endParaRPr lang="en-US" altLang="zh-CN" dirty="0" smtClean="0">
              <a:solidFill>
                <a:schemeClr val="tx1"/>
              </a:solidFill>
            </a:endParaRPr>
          </a:p>
          <a:p>
            <a:pPr>
              <a:buFont typeface="Wingdings" pitchFamily="2" charset="2"/>
              <a:buChar char="Ø"/>
            </a:pPr>
            <a:r>
              <a:rPr lang="zh-CN" altLang="en-US" dirty="0" smtClean="0">
                <a:solidFill>
                  <a:schemeClr val="tx1"/>
                </a:solidFill>
              </a:rPr>
              <a:t>优秀的咨询师对客户表现出积极的关注与期望。例如，“情况尽管不太理想，但是过去的基础还是不错</a:t>
            </a:r>
            <a:r>
              <a:rPr lang="en-US" altLang="zh-CN" dirty="0" smtClean="0">
                <a:solidFill>
                  <a:schemeClr val="tx1"/>
                </a:solidFill>
              </a:rPr>
              <a:t>…</a:t>
            </a:r>
            <a:r>
              <a:rPr lang="zh-CN" altLang="en-US" dirty="0" smtClean="0">
                <a:solidFill>
                  <a:schemeClr val="tx1"/>
                </a:solidFill>
              </a:rPr>
              <a:t>”</a:t>
            </a:r>
            <a:endParaRPr lang="zh-CN" altLang="en-US" dirty="0">
              <a:solidFill>
                <a:schemeClr val="tx1"/>
              </a:solidFill>
            </a:endParaRPr>
          </a:p>
        </p:txBody>
      </p:sp>
      <p:cxnSp>
        <p:nvCxnSpPr>
          <p:cNvPr id="17" name="直接箭头连接符 16"/>
          <p:cNvCxnSpPr/>
          <p:nvPr/>
        </p:nvCxnSpPr>
        <p:spPr>
          <a:xfrm>
            <a:off x="3419872" y="2204864"/>
            <a:ext cx="1656184"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左箭头 15"/>
          <p:cNvSpPr/>
          <p:nvPr/>
        </p:nvSpPr>
        <p:spPr>
          <a:xfrm>
            <a:off x="3851920" y="4941168"/>
            <a:ext cx="792088" cy="1008112"/>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思维方式的差异</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下箭头标注 3"/>
          <p:cNvSpPr/>
          <p:nvPr/>
        </p:nvSpPr>
        <p:spPr>
          <a:xfrm>
            <a:off x="827584" y="1484784"/>
            <a:ext cx="2520280" cy="1872208"/>
          </a:xfrm>
          <a:prstGeom prst="downArrowCallou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从事同类工作的两组人在思维方式及知识的运用、对复杂问题的理解等方面有何不同？</a:t>
            </a:r>
            <a:endParaRPr lang="zh-CN" altLang="en-US" dirty="0">
              <a:solidFill>
                <a:schemeClr val="tx1"/>
              </a:solidFill>
            </a:endParaRPr>
          </a:p>
        </p:txBody>
      </p:sp>
      <p:sp>
        <p:nvSpPr>
          <p:cNvPr id="5" name="椭圆 4"/>
          <p:cNvSpPr/>
          <p:nvPr/>
        </p:nvSpPr>
        <p:spPr>
          <a:xfrm>
            <a:off x="4788024" y="1052736"/>
            <a:ext cx="3312368" cy="302433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292080" y="1412776"/>
            <a:ext cx="1224136" cy="72008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关注的话题有所不同</a:t>
            </a:r>
            <a:endParaRPr lang="zh-CN" altLang="en-US" sz="1600" dirty="0">
              <a:solidFill>
                <a:schemeClr val="tx1"/>
              </a:solidFill>
            </a:endParaRPr>
          </a:p>
        </p:txBody>
      </p:sp>
      <p:sp>
        <p:nvSpPr>
          <p:cNvPr id="7" name="圆角矩形 6"/>
          <p:cNvSpPr/>
          <p:nvPr/>
        </p:nvSpPr>
        <p:spPr>
          <a:xfrm>
            <a:off x="6516216" y="1412776"/>
            <a:ext cx="1224136" cy="72008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待人接物方式有所不同</a:t>
            </a:r>
            <a:endParaRPr lang="zh-CN" altLang="en-US" sz="1600" dirty="0">
              <a:solidFill>
                <a:schemeClr val="tx1"/>
              </a:solidFill>
            </a:endParaRPr>
          </a:p>
        </p:txBody>
      </p:sp>
      <p:sp>
        <p:nvSpPr>
          <p:cNvPr id="8" name="圆角矩形 7"/>
          <p:cNvSpPr/>
          <p:nvPr/>
        </p:nvSpPr>
        <p:spPr>
          <a:xfrm>
            <a:off x="5292080" y="2132856"/>
            <a:ext cx="1224136" cy="720080"/>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思维方式及技能有所不同</a:t>
            </a:r>
            <a:endParaRPr lang="zh-CN" altLang="en-US" sz="1600" dirty="0">
              <a:solidFill>
                <a:schemeClr val="tx1"/>
              </a:solidFill>
            </a:endParaRPr>
          </a:p>
        </p:txBody>
      </p:sp>
      <p:sp>
        <p:nvSpPr>
          <p:cNvPr id="9" name="圆角矩形 8"/>
          <p:cNvSpPr/>
          <p:nvPr/>
        </p:nvSpPr>
        <p:spPr>
          <a:xfrm>
            <a:off x="6516216" y="2132856"/>
            <a:ext cx="1224136" cy="72008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情绪控制能力有所不同</a:t>
            </a:r>
            <a:endParaRPr lang="zh-CN" altLang="en-US" sz="1600" dirty="0">
              <a:solidFill>
                <a:schemeClr val="tx1"/>
              </a:solidFill>
            </a:endParaRPr>
          </a:p>
        </p:txBody>
      </p:sp>
      <p:sp>
        <p:nvSpPr>
          <p:cNvPr id="10" name="圆角矩形 9"/>
          <p:cNvSpPr/>
          <p:nvPr/>
        </p:nvSpPr>
        <p:spPr>
          <a:xfrm>
            <a:off x="5292080" y="2852936"/>
            <a:ext cx="1224136" cy="72008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其他特征有所不同</a:t>
            </a:r>
            <a:endParaRPr lang="zh-CN" altLang="en-US" sz="1600" dirty="0">
              <a:solidFill>
                <a:schemeClr val="tx1"/>
              </a:solidFill>
            </a:endParaRPr>
          </a:p>
        </p:txBody>
      </p:sp>
      <p:sp>
        <p:nvSpPr>
          <p:cNvPr id="11" name="圆角矩形 10"/>
          <p:cNvSpPr/>
          <p:nvPr/>
        </p:nvSpPr>
        <p:spPr>
          <a:xfrm>
            <a:off x="6516216" y="2852936"/>
            <a:ext cx="1224136" cy="720080"/>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关注行为的结果有所不同</a:t>
            </a:r>
            <a:endParaRPr lang="zh-CN" altLang="en-US" sz="1600" dirty="0">
              <a:solidFill>
                <a:schemeClr val="tx1"/>
              </a:solidFill>
            </a:endParaRPr>
          </a:p>
        </p:txBody>
      </p:sp>
      <p:sp>
        <p:nvSpPr>
          <p:cNvPr id="12" name="对角圆角矩形 11"/>
          <p:cNvSpPr/>
          <p:nvPr/>
        </p:nvSpPr>
        <p:spPr>
          <a:xfrm>
            <a:off x="611560" y="3501008"/>
            <a:ext cx="3456384" cy="3168352"/>
          </a:xfrm>
          <a:prstGeom prst="round2Diag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优秀的咨询师擅长进行归纳演绎。例如，“我们一共形成了</a:t>
            </a:r>
            <a:r>
              <a:rPr lang="en-US" altLang="zh-CN" dirty="0" smtClean="0">
                <a:solidFill>
                  <a:schemeClr val="tx1"/>
                </a:solidFill>
              </a:rPr>
              <a:t>500</a:t>
            </a:r>
            <a:r>
              <a:rPr lang="zh-CN" altLang="en-US" dirty="0" smtClean="0">
                <a:solidFill>
                  <a:schemeClr val="tx1"/>
                </a:solidFill>
              </a:rPr>
              <a:t>多页的访谈材料，我们归纳成五个方面进行研究</a:t>
            </a:r>
            <a:r>
              <a:rPr lang="en-US" altLang="zh-CN" dirty="0" smtClean="0">
                <a:solidFill>
                  <a:schemeClr val="tx1"/>
                </a:solidFill>
              </a:rPr>
              <a:t>………..</a:t>
            </a:r>
            <a:r>
              <a:rPr lang="zh-CN" altLang="en-US" dirty="0" smtClean="0">
                <a:solidFill>
                  <a:schemeClr val="tx1"/>
                </a:solidFill>
              </a:rPr>
              <a:t>”</a:t>
            </a:r>
            <a:endParaRPr lang="en-US" altLang="zh-CN" dirty="0" smtClean="0">
              <a:solidFill>
                <a:schemeClr val="tx1"/>
              </a:solidFill>
            </a:endParaRPr>
          </a:p>
          <a:p>
            <a:pPr>
              <a:buFont typeface="Wingdings" pitchFamily="2" charset="2"/>
              <a:buChar char="u"/>
            </a:pPr>
            <a:r>
              <a:rPr lang="zh-CN" altLang="en-US" dirty="0" smtClean="0">
                <a:solidFill>
                  <a:schemeClr val="tx1"/>
                </a:solidFill>
              </a:rPr>
              <a:t>优秀的管理者擅长逻辑思维，能够根据任务的轻重缓急制定工作计划</a:t>
            </a:r>
            <a:endParaRPr lang="zh-CN" altLang="en-US" dirty="0">
              <a:solidFill>
                <a:schemeClr val="tx1"/>
              </a:solidFill>
            </a:endParaRPr>
          </a:p>
        </p:txBody>
      </p:sp>
      <p:sp>
        <p:nvSpPr>
          <p:cNvPr id="13" name="虚尾箭头 12"/>
          <p:cNvSpPr/>
          <p:nvPr/>
        </p:nvSpPr>
        <p:spPr>
          <a:xfrm>
            <a:off x="4283968" y="4797152"/>
            <a:ext cx="1512168" cy="936104"/>
          </a:xfrm>
          <a:prstGeom prst="striped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solidFill>
            </a:endParaRPr>
          </a:p>
        </p:txBody>
      </p:sp>
      <p:sp>
        <p:nvSpPr>
          <p:cNvPr id="14" name="圆角矩形 13"/>
          <p:cNvSpPr/>
          <p:nvPr/>
        </p:nvSpPr>
        <p:spPr>
          <a:xfrm>
            <a:off x="5868144" y="4293096"/>
            <a:ext cx="2304256" cy="2376264"/>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一般的咨询师则难以从纷繁复杂的资料中理清头绪</a:t>
            </a:r>
            <a:endParaRPr lang="en-US" altLang="zh-CN" dirty="0" smtClean="0">
              <a:solidFill>
                <a:schemeClr val="tx1"/>
              </a:solidFill>
            </a:endParaRPr>
          </a:p>
          <a:p>
            <a:pPr>
              <a:buFont typeface="Wingdings" pitchFamily="2" charset="2"/>
              <a:buChar char="u"/>
            </a:pPr>
            <a:r>
              <a:rPr lang="zh-CN" altLang="en-US" dirty="0" smtClean="0">
                <a:solidFill>
                  <a:schemeClr val="tx1"/>
                </a:solidFill>
              </a:rPr>
              <a:t>一般的管理者多数忙于应付各种危机与问题，成为救火队队员</a:t>
            </a:r>
            <a:endParaRPr lang="zh-CN" altLang="en-US" dirty="0">
              <a:solidFill>
                <a:schemeClr val="tx1"/>
              </a:solidFill>
            </a:endParaRPr>
          </a:p>
        </p:txBody>
      </p:sp>
      <p:cxnSp>
        <p:nvCxnSpPr>
          <p:cNvPr id="16" name="直接箭头连接符 15"/>
          <p:cNvCxnSpPr/>
          <p:nvPr/>
        </p:nvCxnSpPr>
        <p:spPr>
          <a:xfrm rot="10800000">
            <a:off x="3419872" y="2276872"/>
            <a:ext cx="1368152"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工作动机与情绪控制能力的差异</a:t>
            </a:r>
            <a:endParaRPr lang="zh-CN" altLang="en-US" sz="3600" b="1" dirty="0"/>
          </a:p>
        </p:txBody>
      </p:sp>
      <p:sp>
        <p:nvSpPr>
          <p:cNvPr id="3" name="内容占位符 2"/>
          <p:cNvSpPr>
            <a:spLocks noGrp="1"/>
          </p:cNvSpPr>
          <p:nvPr>
            <p:ph idx="1"/>
          </p:nvPr>
        </p:nvSpPr>
        <p:spPr/>
        <p:txBody>
          <a:bodyPr>
            <a:normAutofit/>
          </a:bodyPr>
          <a:lstStyle/>
          <a:p>
            <a:endParaRPr lang="zh-CN" altLang="en-US" sz="1600" dirty="0"/>
          </a:p>
        </p:txBody>
      </p:sp>
      <p:sp>
        <p:nvSpPr>
          <p:cNvPr id="4" name="椭圆 3"/>
          <p:cNvSpPr/>
          <p:nvPr/>
        </p:nvSpPr>
        <p:spPr>
          <a:xfrm>
            <a:off x="755576" y="1412776"/>
            <a:ext cx="3168352" cy="309634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 name="圆角矩形 4"/>
          <p:cNvSpPr/>
          <p:nvPr/>
        </p:nvSpPr>
        <p:spPr>
          <a:xfrm>
            <a:off x="1115616" y="1844824"/>
            <a:ext cx="1224136" cy="7200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关注的话题有所不同</a:t>
            </a:r>
            <a:endParaRPr lang="zh-CN" altLang="en-US" sz="1600" dirty="0">
              <a:solidFill>
                <a:schemeClr val="bg1"/>
              </a:solidFill>
            </a:endParaRPr>
          </a:p>
        </p:txBody>
      </p:sp>
      <p:sp>
        <p:nvSpPr>
          <p:cNvPr id="6" name="圆角矩形 5"/>
          <p:cNvSpPr/>
          <p:nvPr/>
        </p:nvSpPr>
        <p:spPr>
          <a:xfrm>
            <a:off x="2339752" y="1844824"/>
            <a:ext cx="1296144" cy="72008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待人接物方式有所不同</a:t>
            </a:r>
            <a:endParaRPr lang="zh-CN" altLang="en-US" sz="1600" dirty="0">
              <a:solidFill>
                <a:schemeClr val="bg1"/>
              </a:solidFill>
            </a:endParaRPr>
          </a:p>
        </p:txBody>
      </p:sp>
      <p:sp>
        <p:nvSpPr>
          <p:cNvPr id="7" name="圆角矩形 6"/>
          <p:cNvSpPr/>
          <p:nvPr/>
        </p:nvSpPr>
        <p:spPr>
          <a:xfrm>
            <a:off x="1115616" y="2564904"/>
            <a:ext cx="1224136" cy="72008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思维方式及技能有所不同</a:t>
            </a:r>
            <a:endParaRPr lang="zh-CN" altLang="en-US" sz="1600" dirty="0">
              <a:solidFill>
                <a:schemeClr val="bg1"/>
              </a:solidFill>
            </a:endParaRPr>
          </a:p>
        </p:txBody>
      </p:sp>
      <p:sp>
        <p:nvSpPr>
          <p:cNvPr id="8" name="圆角矩形 7"/>
          <p:cNvSpPr/>
          <p:nvPr/>
        </p:nvSpPr>
        <p:spPr>
          <a:xfrm>
            <a:off x="2339752" y="2564904"/>
            <a:ext cx="1296144" cy="72008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情绪控制有所不同</a:t>
            </a:r>
            <a:endParaRPr lang="zh-CN" altLang="en-US" sz="1600" dirty="0">
              <a:solidFill>
                <a:schemeClr val="bg1"/>
              </a:solidFill>
            </a:endParaRPr>
          </a:p>
        </p:txBody>
      </p:sp>
      <p:sp>
        <p:nvSpPr>
          <p:cNvPr id="9" name="圆角矩形 8"/>
          <p:cNvSpPr/>
          <p:nvPr/>
        </p:nvSpPr>
        <p:spPr>
          <a:xfrm>
            <a:off x="1115616" y="3284984"/>
            <a:ext cx="1296144" cy="720080"/>
          </a:xfrm>
          <a:prstGeom prst="round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其他信息有所不同</a:t>
            </a:r>
            <a:endParaRPr lang="zh-CN" altLang="en-US" sz="1600" dirty="0">
              <a:solidFill>
                <a:schemeClr val="bg1"/>
              </a:solidFill>
            </a:endParaRPr>
          </a:p>
        </p:txBody>
      </p:sp>
      <p:sp>
        <p:nvSpPr>
          <p:cNvPr id="10" name="圆角矩形 9"/>
          <p:cNvSpPr/>
          <p:nvPr/>
        </p:nvSpPr>
        <p:spPr>
          <a:xfrm>
            <a:off x="2411760" y="3284984"/>
            <a:ext cx="1224136" cy="720080"/>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1"/>
                </a:solidFill>
              </a:rPr>
              <a:t>关注行为的结果有所不同</a:t>
            </a:r>
            <a:endParaRPr lang="zh-CN" altLang="en-US" sz="1600" dirty="0">
              <a:solidFill>
                <a:schemeClr val="bg1"/>
              </a:solidFill>
            </a:endParaRPr>
          </a:p>
        </p:txBody>
      </p:sp>
      <p:sp>
        <p:nvSpPr>
          <p:cNvPr id="11" name="下箭头标注 10"/>
          <p:cNvSpPr/>
          <p:nvPr/>
        </p:nvSpPr>
        <p:spPr>
          <a:xfrm>
            <a:off x="5436096" y="1700808"/>
            <a:ext cx="2376264" cy="2088232"/>
          </a:xfrm>
          <a:prstGeom prst="downArrowCallou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从事同类工作的两组人员期望达到的目标有何不同？情感表达与情绪控制有何不同？</a:t>
            </a:r>
            <a:endParaRPr lang="zh-CN" altLang="en-US" sz="1600" dirty="0">
              <a:solidFill>
                <a:schemeClr val="tx1"/>
              </a:solidFill>
            </a:endParaRPr>
          </a:p>
        </p:txBody>
      </p:sp>
      <p:sp>
        <p:nvSpPr>
          <p:cNvPr id="12" name="圆角矩形 11"/>
          <p:cNvSpPr/>
          <p:nvPr/>
        </p:nvSpPr>
        <p:spPr>
          <a:xfrm>
            <a:off x="5148064" y="4005064"/>
            <a:ext cx="3240360" cy="2852936"/>
          </a:xfrm>
          <a:prstGeom prst="round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优秀的管理者关注的是如何号召大家一起完成某项任务。例如：“我不能激励大家，排除困难，希望把活赶紧干完</a:t>
            </a:r>
            <a:r>
              <a:rPr lang="en-US" altLang="zh-CN" sz="1600" dirty="0" smtClean="0">
                <a:solidFill>
                  <a:schemeClr val="tx1"/>
                </a:solidFill>
              </a:rPr>
              <a: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优秀的管理者的情绪控制能力通常较强。例如，“那时我心里实在着急，于是我出去走了走，尽量使自己镇定下来</a:t>
            </a:r>
            <a:r>
              <a:rPr lang="en-US" altLang="zh-CN" sz="1600" dirty="0" smtClean="0">
                <a:solidFill>
                  <a:schemeClr val="tx1"/>
                </a:solidFill>
              </a:rPr>
              <a:t>……..</a:t>
            </a:r>
            <a:r>
              <a:rPr lang="zh-CN" altLang="en-US" sz="1600" dirty="0" smtClean="0">
                <a:solidFill>
                  <a:schemeClr val="tx1"/>
                </a:solidFill>
              </a:rPr>
              <a:t>”</a:t>
            </a:r>
            <a:endParaRPr lang="zh-CN" altLang="en-US" sz="1600" dirty="0">
              <a:solidFill>
                <a:schemeClr val="tx1"/>
              </a:solidFill>
            </a:endParaRPr>
          </a:p>
        </p:txBody>
      </p:sp>
      <p:sp>
        <p:nvSpPr>
          <p:cNvPr id="13" name="剪去对角的矩形 12"/>
          <p:cNvSpPr/>
          <p:nvPr/>
        </p:nvSpPr>
        <p:spPr>
          <a:xfrm>
            <a:off x="1115616" y="4725144"/>
            <a:ext cx="2664296" cy="1872208"/>
          </a:xfrm>
          <a:prstGeom prst="snip2Diag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一般的管理者多数关注的是个人成就以及人际关系如何，而且通常不善于控制自己的情绪</a:t>
            </a:r>
            <a:endParaRPr lang="zh-CN" altLang="en-US" sz="1600" dirty="0">
              <a:solidFill>
                <a:schemeClr val="tx1"/>
              </a:solidFill>
            </a:endParaRPr>
          </a:p>
        </p:txBody>
      </p:sp>
      <p:sp>
        <p:nvSpPr>
          <p:cNvPr id="14" name="左箭头 13"/>
          <p:cNvSpPr/>
          <p:nvPr/>
        </p:nvSpPr>
        <p:spPr>
          <a:xfrm>
            <a:off x="4139952" y="4941168"/>
            <a:ext cx="720080" cy="1152128"/>
          </a:xfrm>
          <a:prstGeom prst="leftArrow">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tx1"/>
              </a:solidFill>
            </a:endParaRPr>
          </a:p>
        </p:txBody>
      </p:sp>
      <p:cxnSp>
        <p:nvCxnSpPr>
          <p:cNvPr id="16" name="直接箭头连接符 15"/>
          <p:cNvCxnSpPr/>
          <p:nvPr/>
        </p:nvCxnSpPr>
        <p:spPr>
          <a:xfrm>
            <a:off x="3779912" y="2348880"/>
            <a:ext cx="1584176"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FF0000"/>
                </a:solidFill>
              </a:rPr>
              <a:t>素质洋葱模型</a:t>
            </a:r>
            <a:endParaRPr lang="zh-CN" altLang="en-US" b="1" dirty="0">
              <a:solidFill>
                <a:srgbClr val="FF0000"/>
              </a:solidFill>
            </a:endParaRPr>
          </a:p>
        </p:txBody>
      </p:sp>
      <p:graphicFrame>
        <p:nvGraphicFramePr>
          <p:cNvPr id="7" name="内容占位符 6"/>
          <p:cNvGraphicFramePr>
            <a:graphicFrameLocks noGrp="1"/>
          </p:cNvGraphicFramePr>
          <p:nvPr>
            <p:ph idx="1"/>
          </p:nvPr>
        </p:nvGraphicFramePr>
        <p:xfrm>
          <a:off x="467544" y="1340768"/>
          <a:ext cx="8352928"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圆角矩形 7"/>
          <p:cNvSpPr/>
          <p:nvPr/>
        </p:nvSpPr>
        <p:spPr>
          <a:xfrm>
            <a:off x="2771800" y="3645024"/>
            <a:ext cx="1296144" cy="432048"/>
          </a:xfrm>
          <a:prstGeom prst="roundRect">
            <a:avLst>
              <a:gd name="adj" fmla="val 0"/>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个性</a:t>
            </a:r>
            <a:r>
              <a:rPr lang="en-US" altLang="zh-CN" sz="1400" dirty="0" smtClean="0">
                <a:solidFill>
                  <a:schemeClr val="tx1"/>
                </a:solidFill>
              </a:rPr>
              <a:t>/</a:t>
            </a:r>
            <a:r>
              <a:rPr lang="zh-CN" altLang="en-US" sz="1400" dirty="0" smtClean="0">
                <a:solidFill>
                  <a:schemeClr val="tx1"/>
                </a:solidFill>
              </a:rPr>
              <a:t>动机</a:t>
            </a:r>
            <a:r>
              <a:rPr lang="en-US" altLang="zh-CN" sz="1400" dirty="0" smtClean="0">
                <a:solidFill>
                  <a:schemeClr val="tx1"/>
                </a:solidFill>
              </a:rPr>
              <a:t>traits/motives</a:t>
            </a:r>
            <a:r>
              <a:rPr lang="en-US" altLang="zh-CN" sz="1400" dirty="0" smtClean="0"/>
              <a:t>)</a:t>
            </a:r>
            <a:endParaRPr lang="zh-CN" altLang="en-US" sz="1400" dirty="0"/>
          </a:p>
        </p:txBody>
      </p:sp>
      <p:sp>
        <p:nvSpPr>
          <p:cNvPr id="10" name="圆角矩形 9"/>
          <p:cNvSpPr/>
          <p:nvPr/>
        </p:nvSpPr>
        <p:spPr>
          <a:xfrm>
            <a:off x="2555776" y="2492896"/>
            <a:ext cx="1944216" cy="504056"/>
          </a:xfrm>
          <a:prstGeom prst="roundRect">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自我形象（</a:t>
            </a:r>
            <a:r>
              <a:rPr lang="en-US" altLang="zh-CN" sz="1400" dirty="0" smtClean="0">
                <a:solidFill>
                  <a:schemeClr val="tx1"/>
                </a:solidFill>
              </a:rPr>
              <a:t>self-image</a:t>
            </a:r>
          </a:p>
          <a:p>
            <a:pPr algn="ctr"/>
            <a:r>
              <a:rPr lang="zh-CN" altLang="en-US" sz="1400" dirty="0" smtClean="0">
                <a:solidFill>
                  <a:schemeClr val="tx1"/>
                </a:solidFill>
              </a:rPr>
              <a:t>社会动机（</a:t>
            </a:r>
            <a:r>
              <a:rPr lang="en-US" altLang="zh-CN" sz="1400" dirty="0" smtClean="0">
                <a:solidFill>
                  <a:schemeClr val="tx1"/>
                </a:solidFill>
              </a:rPr>
              <a:t>social-role</a:t>
            </a:r>
            <a:r>
              <a:rPr lang="zh-CN" altLang="en-US" dirty="0" smtClean="0">
                <a:solidFill>
                  <a:schemeClr val="tx1"/>
                </a:solidFill>
              </a:rPr>
              <a:t>）</a:t>
            </a:r>
            <a:endParaRPr lang="zh-CN" altLang="en-US" dirty="0">
              <a:solidFill>
                <a:schemeClr val="tx1"/>
              </a:solidFill>
            </a:endParaRPr>
          </a:p>
        </p:txBody>
      </p:sp>
      <p:sp>
        <p:nvSpPr>
          <p:cNvPr id="11" name="圆角矩形 10"/>
          <p:cNvSpPr/>
          <p:nvPr/>
        </p:nvSpPr>
        <p:spPr>
          <a:xfrm>
            <a:off x="2627784" y="4725144"/>
            <a:ext cx="1656184" cy="504056"/>
          </a:xfrm>
          <a:prstGeom prst="roundRect">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态度（</a:t>
            </a:r>
            <a:r>
              <a:rPr lang="en-US" altLang="zh-CN" sz="1400" dirty="0" smtClean="0">
                <a:solidFill>
                  <a:schemeClr val="tx1"/>
                </a:solidFill>
              </a:rPr>
              <a:t>attitude)</a:t>
            </a:r>
          </a:p>
          <a:p>
            <a:pPr algn="ctr"/>
            <a:r>
              <a:rPr lang="zh-CN" altLang="en-US" sz="1400" dirty="0" smtClean="0">
                <a:solidFill>
                  <a:schemeClr val="tx1"/>
                </a:solidFill>
              </a:rPr>
              <a:t>价值观（</a:t>
            </a:r>
            <a:r>
              <a:rPr lang="en-US" altLang="zh-CN" sz="1400" dirty="0" smtClean="0">
                <a:solidFill>
                  <a:schemeClr val="tx1"/>
                </a:solidFill>
              </a:rPr>
              <a:t>value</a:t>
            </a:r>
            <a:r>
              <a:rPr lang="zh-CN" altLang="en-US" sz="1400" dirty="0" smtClean="0">
                <a:solidFill>
                  <a:schemeClr val="tx1"/>
                </a:solidFill>
              </a:rPr>
              <a:t>）</a:t>
            </a:r>
            <a:endParaRPr lang="zh-CN" altLang="en-US" sz="1400" dirty="0">
              <a:solidFill>
                <a:schemeClr val="tx1"/>
              </a:solidFill>
            </a:endParaRPr>
          </a:p>
        </p:txBody>
      </p:sp>
      <p:sp>
        <p:nvSpPr>
          <p:cNvPr id="12" name="圆角矩形 11"/>
          <p:cNvSpPr/>
          <p:nvPr/>
        </p:nvSpPr>
        <p:spPr>
          <a:xfrm>
            <a:off x="2843808" y="1700808"/>
            <a:ext cx="1224136" cy="432048"/>
          </a:xfrm>
          <a:prstGeom prst="round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技能（</a:t>
            </a:r>
            <a:r>
              <a:rPr lang="en-US" altLang="zh-CN" sz="1400" dirty="0" smtClean="0">
                <a:solidFill>
                  <a:schemeClr val="tx1"/>
                </a:solidFill>
              </a:rPr>
              <a:t>skills</a:t>
            </a:r>
            <a:r>
              <a:rPr lang="zh-CN" altLang="en-US" sz="1400" dirty="0" smtClean="0">
                <a:solidFill>
                  <a:schemeClr val="tx1"/>
                </a:solidFill>
              </a:rPr>
              <a:t>）</a:t>
            </a:r>
            <a:endParaRPr lang="zh-CN" altLang="en-US" sz="1400" dirty="0">
              <a:solidFill>
                <a:schemeClr val="tx1"/>
              </a:solidFill>
            </a:endParaRPr>
          </a:p>
        </p:txBody>
      </p:sp>
      <p:sp>
        <p:nvSpPr>
          <p:cNvPr id="13" name="圆角矩形 12"/>
          <p:cNvSpPr/>
          <p:nvPr/>
        </p:nvSpPr>
        <p:spPr>
          <a:xfrm>
            <a:off x="2915816" y="5661248"/>
            <a:ext cx="1440160" cy="504056"/>
          </a:xfrm>
          <a:prstGeom prst="round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知识（</a:t>
            </a:r>
            <a:r>
              <a:rPr lang="en-US" altLang="zh-CN" sz="1400" dirty="0" smtClean="0">
                <a:solidFill>
                  <a:schemeClr val="tx1"/>
                </a:solidFill>
              </a:rPr>
              <a:t>knowledge</a:t>
            </a:r>
            <a:r>
              <a:rPr lang="zh-CN" altLang="en-US" dirty="0" smtClean="0">
                <a:solidFill>
                  <a:schemeClr val="tx1"/>
                </a:solidFill>
              </a:rPr>
              <a:t>）</a:t>
            </a:r>
            <a:endParaRPr lang="zh-CN" altLang="en-US" dirty="0">
              <a:solidFill>
                <a:schemeClr val="tx1"/>
              </a:solidFill>
            </a:endParaRPr>
          </a:p>
        </p:txBody>
      </p:sp>
      <p:sp>
        <p:nvSpPr>
          <p:cNvPr id="14" name="圆角矩形 13"/>
          <p:cNvSpPr/>
          <p:nvPr/>
        </p:nvSpPr>
        <p:spPr>
          <a:xfrm>
            <a:off x="5940152" y="4310336"/>
            <a:ext cx="2987824" cy="2547664"/>
          </a:xfrm>
          <a:prstGeom prst="roundRec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rgbClr val="FF0000"/>
                </a:solidFill>
              </a:rPr>
              <a:t>知识：</a:t>
            </a:r>
            <a:r>
              <a:rPr lang="zh-CN" altLang="en-US" sz="1400" dirty="0" smtClean="0"/>
              <a:t>操作工了解机器设备的运转知识与操作规程及停机维修保养的时间与周期</a:t>
            </a:r>
            <a:endParaRPr lang="en-US" altLang="zh-CN" sz="1400" dirty="0" smtClean="0"/>
          </a:p>
          <a:p>
            <a:r>
              <a:rPr lang="zh-CN" altLang="en-US" sz="1400" dirty="0" smtClean="0">
                <a:solidFill>
                  <a:srgbClr val="FF0000"/>
                </a:solidFill>
              </a:rPr>
              <a:t>技能：</a:t>
            </a:r>
            <a:r>
              <a:rPr lang="zh-CN" altLang="en-US" sz="1400" dirty="0" smtClean="0"/>
              <a:t>操作工能够在遵循操作规程的前提下提高单位劳动生产率</a:t>
            </a:r>
            <a:endParaRPr lang="en-US" altLang="zh-CN" sz="1400" dirty="0" smtClean="0"/>
          </a:p>
          <a:p>
            <a:r>
              <a:rPr lang="zh-CN" altLang="en-US" sz="1400" dirty="0" smtClean="0">
                <a:solidFill>
                  <a:srgbClr val="FF0000"/>
                </a:solidFill>
              </a:rPr>
              <a:t>动机：</a:t>
            </a:r>
            <a:r>
              <a:rPr lang="zh-CN" altLang="en-US" sz="1400" dirty="0" smtClean="0"/>
              <a:t>成就动机强的人多倾向于设定具有挑战性的目标，并尽最大努力去实现</a:t>
            </a:r>
            <a:endParaRPr lang="en-US" altLang="zh-CN" sz="1400" dirty="0" smtClean="0"/>
          </a:p>
          <a:p>
            <a:r>
              <a:rPr lang="zh-CN" altLang="en-US" sz="1400" dirty="0" smtClean="0">
                <a:solidFill>
                  <a:srgbClr val="FF0000"/>
                </a:solidFill>
              </a:rPr>
              <a:t>自我形象：</a:t>
            </a:r>
            <a:r>
              <a:rPr lang="zh-CN" altLang="en-US" sz="1400" dirty="0" smtClean="0"/>
              <a:t>自信，即一个人坚信自己在任何情况下都能有效地应付各种事情。</a:t>
            </a:r>
            <a:endParaRPr lang="zh-CN" altLang="en-US" sz="14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200" b="1" dirty="0" smtClean="0"/>
              <a:t>处理相同行为的方式与关注行为结果的差异</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539552" y="1124744"/>
            <a:ext cx="3384376" cy="3168352"/>
          </a:xfrm>
          <a:prstGeom prst="ellipse">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899592" y="1700808"/>
            <a:ext cx="1296144" cy="7200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关注的话题有所不同</a:t>
            </a:r>
            <a:endParaRPr lang="zh-CN" altLang="en-US" sz="1600" dirty="0">
              <a:solidFill>
                <a:schemeClr val="tx1"/>
              </a:solidFill>
            </a:endParaRPr>
          </a:p>
        </p:txBody>
      </p:sp>
      <p:sp>
        <p:nvSpPr>
          <p:cNvPr id="6" name="圆角矩形 5"/>
          <p:cNvSpPr/>
          <p:nvPr/>
        </p:nvSpPr>
        <p:spPr>
          <a:xfrm>
            <a:off x="2195736" y="1700808"/>
            <a:ext cx="1296144" cy="72008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待人接物方式有所不同</a:t>
            </a:r>
            <a:endParaRPr lang="zh-CN" altLang="en-US" sz="1600" dirty="0">
              <a:solidFill>
                <a:schemeClr val="tx1"/>
              </a:solidFill>
            </a:endParaRPr>
          </a:p>
        </p:txBody>
      </p:sp>
      <p:sp>
        <p:nvSpPr>
          <p:cNvPr id="7" name="圆角矩形 6"/>
          <p:cNvSpPr/>
          <p:nvPr/>
        </p:nvSpPr>
        <p:spPr>
          <a:xfrm>
            <a:off x="899592" y="2420888"/>
            <a:ext cx="1296144" cy="72008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思维方式及技能有所不同</a:t>
            </a:r>
            <a:endParaRPr lang="zh-CN" altLang="en-US" sz="1600" dirty="0">
              <a:solidFill>
                <a:schemeClr val="tx1"/>
              </a:solidFill>
            </a:endParaRPr>
          </a:p>
        </p:txBody>
      </p:sp>
      <p:sp>
        <p:nvSpPr>
          <p:cNvPr id="8" name="圆角矩形 7"/>
          <p:cNvSpPr/>
          <p:nvPr/>
        </p:nvSpPr>
        <p:spPr>
          <a:xfrm>
            <a:off x="2195736" y="2420888"/>
            <a:ext cx="1296144" cy="72008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情绪控制有所不同</a:t>
            </a:r>
            <a:endParaRPr lang="zh-CN" altLang="en-US" sz="1600" dirty="0">
              <a:solidFill>
                <a:schemeClr val="tx1"/>
              </a:solidFill>
            </a:endParaRPr>
          </a:p>
        </p:txBody>
      </p:sp>
      <p:sp>
        <p:nvSpPr>
          <p:cNvPr id="9" name="圆角矩形 8"/>
          <p:cNvSpPr/>
          <p:nvPr/>
        </p:nvSpPr>
        <p:spPr>
          <a:xfrm>
            <a:off x="899592" y="3140968"/>
            <a:ext cx="1296144" cy="72008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其他信息有所不同</a:t>
            </a:r>
            <a:endParaRPr lang="zh-CN" altLang="en-US" sz="1600" dirty="0">
              <a:solidFill>
                <a:schemeClr val="tx1"/>
              </a:solidFill>
            </a:endParaRPr>
          </a:p>
        </p:txBody>
      </p:sp>
      <p:sp>
        <p:nvSpPr>
          <p:cNvPr id="10" name="圆角矩形 9"/>
          <p:cNvSpPr/>
          <p:nvPr/>
        </p:nvSpPr>
        <p:spPr>
          <a:xfrm>
            <a:off x="2195736" y="3140968"/>
            <a:ext cx="1296144" cy="72008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关注行为的结果有所不同</a:t>
            </a:r>
            <a:endParaRPr lang="zh-CN" altLang="en-US" sz="1600" dirty="0">
              <a:solidFill>
                <a:schemeClr val="tx1"/>
              </a:solidFill>
            </a:endParaRPr>
          </a:p>
        </p:txBody>
      </p:sp>
      <p:sp>
        <p:nvSpPr>
          <p:cNvPr id="11" name="对角圆角矩形 10"/>
          <p:cNvSpPr/>
          <p:nvPr/>
        </p:nvSpPr>
        <p:spPr>
          <a:xfrm>
            <a:off x="1115616" y="4581128"/>
            <a:ext cx="2088232" cy="1944216"/>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一般的企业家往往无法敏捷捕捉到机会，并适时地采取行动</a:t>
            </a:r>
            <a:endParaRPr lang="en-US" altLang="zh-CN" dirty="0" smtClean="0">
              <a:solidFill>
                <a:schemeClr val="tx1"/>
              </a:solidFill>
            </a:endParaRPr>
          </a:p>
          <a:p>
            <a:pPr algn="ctr"/>
            <a:r>
              <a:rPr lang="zh-CN" altLang="en-US" dirty="0" smtClean="0">
                <a:solidFill>
                  <a:schemeClr val="tx1"/>
                </a:solidFill>
              </a:rPr>
              <a:t>一般的管理者往往只关注于个人的成功</a:t>
            </a:r>
            <a:endParaRPr lang="zh-CN" altLang="en-US" dirty="0">
              <a:solidFill>
                <a:schemeClr val="tx1"/>
              </a:solidFill>
            </a:endParaRPr>
          </a:p>
        </p:txBody>
      </p:sp>
      <p:sp>
        <p:nvSpPr>
          <p:cNvPr id="12" name="下箭头标注 11"/>
          <p:cNvSpPr/>
          <p:nvPr/>
        </p:nvSpPr>
        <p:spPr>
          <a:xfrm>
            <a:off x="5076056" y="1412776"/>
            <a:ext cx="2664296" cy="1728192"/>
          </a:xfrm>
          <a:prstGeom prst="downArrowCallou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从事同类工作的两组人员处理相同情况时的做法有何不同？关注行为的结果有何不同？</a:t>
            </a:r>
            <a:endParaRPr lang="zh-CN" altLang="en-US" dirty="0">
              <a:solidFill>
                <a:schemeClr val="tx1"/>
              </a:solidFill>
            </a:endParaRPr>
          </a:p>
        </p:txBody>
      </p:sp>
      <p:sp>
        <p:nvSpPr>
          <p:cNvPr id="13" name="对角圆角矩形 12"/>
          <p:cNvSpPr/>
          <p:nvPr/>
        </p:nvSpPr>
        <p:spPr>
          <a:xfrm>
            <a:off x="5220072" y="3501008"/>
            <a:ext cx="3096344" cy="3096344"/>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优秀的企业策略通常都不依照惯例行事，而是适时抓住机会采取行动</a:t>
            </a:r>
            <a:endParaRPr lang="en-US" altLang="zh-CN" dirty="0" smtClean="0">
              <a:solidFill>
                <a:schemeClr val="tx1"/>
              </a:solidFill>
            </a:endParaRPr>
          </a:p>
          <a:p>
            <a:pPr algn="ctr"/>
            <a:r>
              <a:rPr lang="zh-CN" altLang="en-US" dirty="0" smtClean="0">
                <a:solidFill>
                  <a:schemeClr val="tx1"/>
                </a:solidFill>
              </a:rPr>
              <a:t>优秀的管理者关注的是团队的力量，即借助影响力，整合他人的资源与优秀以获得整体的成功</a:t>
            </a:r>
            <a:endParaRPr lang="zh-CN" altLang="en-US" dirty="0">
              <a:solidFill>
                <a:schemeClr val="tx1"/>
              </a:solidFill>
            </a:endParaRPr>
          </a:p>
        </p:txBody>
      </p:sp>
      <p:sp>
        <p:nvSpPr>
          <p:cNvPr id="15" name="左箭头 14"/>
          <p:cNvSpPr/>
          <p:nvPr/>
        </p:nvSpPr>
        <p:spPr>
          <a:xfrm>
            <a:off x="3491880" y="4797152"/>
            <a:ext cx="1224136" cy="1296144"/>
          </a:xfrm>
          <a:prstGeom prst="leftArrow">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箭头连接符 16"/>
          <p:cNvCxnSpPr/>
          <p:nvPr/>
        </p:nvCxnSpPr>
        <p:spPr>
          <a:xfrm>
            <a:off x="3707904" y="2060848"/>
            <a:ext cx="1296144"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8229600" cy="1143000"/>
          </a:xfrm>
        </p:spPr>
        <p:txBody>
          <a:bodyPr>
            <a:normAutofit/>
          </a:bodyPr>
          <a:lstStyle/>
          <a:p>
            <a:pPr algn="l"/>
            <a:r>
              <a:rPr lang="zh-CN" altLang="en-US" sz="3600" b="1" dirty="0" smtClean="0"/>
              <a:t>其他特征（个性与气质）的差异</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下箭头标注 3"/>
          <p:cNvSpPr/>
          <p:nvPr/>
        </p:nvSpPr>
        <p:spPr>
          <a:xfrm>
            <a:off x="755576" y="1340768"/>
            <a:ext cx="2592288" cy="1944216"/>
          </a:xfrm>
          <a:prstGeom prst="downArrowCallou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从事同类工作的两组人员在外貌仪态、语言表达方式、风格与谈吐等方面有何不同？</a:t>
            </a:r>
            <a:endParaRPr lang="zh-CN" altLang="en-US" dirty="0">
              <a:solidFill>
                <a:schemeClr val="tx1"/>
              </a:solidFill>
            </a:endParaRPr>
          </a:p>
        </p:txBody>
      </p:sp>
      <p:sp>
        <p:nvSpPr>
          <p:cNvPr id="5" name="椭圆 4"/>
          <p:cNvSpPr/>
          <p:nvPr/>
        </p:nvSpPr>
        <p:spPr>
          <a:xfrm>
            <a:off x="4788024" y="1052736"/>
            <a:ext cx="3384376" cy="324036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对角圆角矩形 5"/>
          <p:cNvSpPr/>
          <p:nvPr/>
        </p:nvSpPr>
        <p:spPr>
          <a:xfrm>
            <a:off x="683568" y="3789040"/>
            <a:ext cx="2664296" cy="2448272"/>
          </a:xfrm>
          <a:prstGeom prst="round2Diag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优秀员工通常都是具备良好的气质，或者“领袖风范”；并且很受欢迎，谈吐自然，有说服力</a:t>
            </a:r>
            <a:endParaRPr lang="zh-CN" altLang="en-US" dirty="0">
              <a:solidFill>
                <a:schemeClr val="tx1"/>
              </a:solidFill>
            </a:endParaRPr>
          </a:p>
        </p:txBody>
      </p:sp>
      <p:sp>
        <p:nvSpPr>
          <p:cNvPr id="7" name="对角圆角矩形 6"/>
          <p:cNvSpPr/>
          <p:nvPr/>
        </p:nvSpPr>
        <p:spPr>
          <a:xfrm>
            <a:off x="5724128" y="4653136"/>
            <a:ext cx="2088232" cy="1944216"/>
          </a:xfrm>
          <a:prstGeom prst="round2Diag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一般员工则不太善于沟通，对事件的回忆和叙述常常模糊不清，支支吾吾，看起来也并不乐意与人交流</a:t>
            </a:r>
            <a:endParaRPr lang="zh-CN" altLang="en-US" dirty="0">
              <a:solidFill>
                <a:schemeClr val="tx1"/>
              </a:solidFill>
            </a:endParaRPr>
          </a:p>
        </p:txBody>
      </p:sp>
      <p:sp>
        <p:nvSpPr>
          <p:cNvPr id="8" name="圆角矩形 7"/>
          <p:cNvSpPr/>
          <p:nvPr/>
        </p:nvSpPr>
        <p:spPr>
          <a:xfrm>
            <a:off x="5148064" y="1628800"/>
            <a:ext cx="1296144" cy="7200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关注的话题有所不同</a:t>
            </a:r>
            <a:endParaRPr lang="zh-CN" altLang="en-US" sz="1600" dirty="0">
              <a:solidFill>
                <a:schemeClr val="tx1"/>
              </a:solidFill>
            </a:endParaRPr>
          </a:p>
        </p:txBody>
      </p:sp>
      <p:sp>
        <p:nvSpPr>
          <p:cNvPr id="9" name="圆角矩形 8"/>
          <p:cNvSpPr/>
          <p:nvPr/>
        </p:nvSpPr>
        <p:spPr>
          <a:xfrm>
            <a:off x="6444208" y="1628800"/>
            <a:ext cx="1296144" cy="720080"/>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待人接物方式有所不同</a:t>
            </a:r>
            <a:endParaRPr lang="zh-CN" altLang="en-US" sz="1600" dirty="0">
              <a:solidFill>
                <a:schemeClr val="tx1"/>
              </a:solidFill>
            </a:endParaRPr>
          </a:p>
        </p:txBody>
      </p:sp>
      <p:sp>
        <p:nvSpPr>
          <p:cNvPr id="10" name="圆角矩形 9"/>
          <p:cNvSpPr/>
          <p:nvPr/>
        </p:nvSpPr>
        <p:spPr>
          <a:xfrm>
            <a:off x="5148064" y="2348880"/>
            <a:ext cx="1296144" cy="720080"/>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思维方式及技能有所不同</a:t>
            </a:r>
            <a:endParaRPr lang="zh-CN" altLang="en-US" sz="1600" dirty="0">
              <a:solidFill>
                <a:schemeClr val="tx1"/>
              </a:solidFill>
            </a:endParaRPr>
          </a:p>
        </p:txBody>
      </p:sp>
      <p:sp>
        <p:nvSpPr>
          <p:cNvPr id="11" name="圆角矩形 10"/>
          <p:cNvSpPr/>
          <p:nvPr/>
        </p:nvSpPr>
        <p:spPr>
          <a:xfrm>
            <a:off x="6444208" y="2348880"/>
            <a:ext cx="1296144" cy="72008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情绪控制有所不同</a:t>
            </a:r>
            <a:endParaRPr lang="zh-CN" altLang="en-US" sz="1600" dirty="0">
              <a:solidFill>
                <a:schemeClr val="tx1"/>
              </a:solidFill>
            </a:endParaRPr>
          </a:p>
        </p:txBody>
      </p:sp>
      <p:sp>
        <p:nvSpPr>
          <p:cNvPr id="12" name="圆角矩形 11"/>
          <p:cNvSpPr/>
          <p:nvPr/>
        </p:nvSpPr>
        <p:spPr>
          <a:xfrm>
            <a:off x="5148064" y="3068960"/>
            <a:ext cx="1296144" cy="72008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其他信息有所不同</a:t>
            </a:r>
            <a:endParaRPr lang="zh-CN" altLang="en-US" sz="1600" dirty="0">
              <a:solidFill>
                <a:schemeClr val="tx1"/>
              </a:solidFill>
            </a:endParaRPr>
          </a:p>
        </p:txBody>
      </p:sp>
      <p:sp>
        <p:nvSpPr>
          <p:cNvPr id="13" name="圆角矩形 12"/>
          <p:cNvSpPr/>
          <p:nvPr/>
        </p:nvSpPr>
        <p:spPr>
          <a:xfrm>
            <a:off x="6444208" y="3068960"/>
            <a:ext cx="1296144" cy="72008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关注行为的结果有所不同</a:t>
            </a:r>
            <a:endParaRPr lang="zh-CN" altLang="en-US" sz="1600" dirty="0">
              <a:solidFill>
                <a:schemeClr val="tx1"/>
              </a:solidFill>
            </a:endParaRPr>
          </a:p>
        </p:txBody>
      </p:sp>
      <p:sp>
        <p:nvSpPr>
          <p:cNvPr id="16" name="虚尾箭头 15"/>
          <p:cNvSpPr/>
          <p:nvPr/>
        </p:nvSpPr>
        <p:spPr>
          <a:xfrm>
            <a:off x="3779912" y="4941168"/>
            <a:ext cx="1512168" cy="936104"/>
          </a:xfrm>
          <a:prstGeom prst="stripedRightArrow">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箭头连接符 17"/>
          <p:cNvCxnSpPr/>
          <p:nvPr/>
        </p:nvCxnSpPr>
        <p:spPr>
          <a:xfrm rot="10800000">
            <a:off x="3491880" y="2204864"/>
            <a:ext cx="1368152"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8229600" cy="1143000"/>
          </a:xfrm>
        </p:spPr>
        <p:txBody>
          <a:bodyPr>
            <a:normAutofit/>
          </a:bodyPr>
          <a:lstStyle/>
          <a:p>
            <a:pPr algn="l"/>
            <a:r>
              <a:rPr lang="zh-CN" altLang="en-US" sz="3200" b="1" dirty="0" smtClean="0"/>
              <a:t>绩优维修人员与一般维修人员</a:t>
            </a:r>
            <a:r>
              <a:rPr lang="en-US" altLang="zh-CN" sz="3200" b="1" dirty="0" smtClean="0"/>
              <a:t>BEI</a:t>
            </a:r>
            <a:r>
              <a:rPr lang="zh-CN" altLang="en-US" sz="3200" b="1" dirty="0" smtClean="0"/>
              <a:t>及素质比较</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611560" y="1340768"/>
            <a:ext cx="936104" cy="1224136"/>
          </a:xfrm>
          <a:prstGeom prst="homePlate">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诊断阶段</a:t>
            </a:r>
            <a:endParaRPr lang="zh-CN" altLang="en-US" dirty="0">
              <a:solidFill>
                <a:schemeClr val="tx1"/>
              </a:solidFill>
            </a:endParaRPr>
          </a:p>
        </p:txBody>
      </p:sp>
      <p:sp>
        <p:nvSpPr>
          <p:cNvPr id="5" name="五边形 4"/>
          <p:cNvSpPr/>
          <p:nvPr/>
        </p:nvSpPr>
        <p:spPr>
          <a:xfrm>
            <a:off x="611560" y="2924944"/>
            <a:ext cx="864096" cy="1224136"/>
          </a:xfrm>
          <a:prstGeom prst="homePlat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维修阶段</a:t>
            </a:r>
            <a:endParaRPr lang="zh-CN" altLang="en-US" dirty="0">
              <a:solidFill>
                <a:schemeClr val="tx1"/>
              </a:solidFill>
            </a:endParaRPr>
          </a:p>
        </p:txBody>
      </p:sp>
      <p:sp>
        <p:nvSpPr>
          <p:cNvPr id="6" name="五边形 5"/>
          <p:cNvSpPr/>
          <p:nvPr/>
        </p:nvSpPr>
        <p:spPr>
          <a:xfrm>
            <a:off x="611560" y="4509120"/>
            <a:ext cx="936104" cy="1152128"/>
          </a:xfrm>
          <a:prstGeom prst="homePlate">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收尾阶段</a:t>
            </a:r>
            <a:endParaRPr lang="zh-CN" altLang="en-US" dirty="0">
              <a:solidFill>
                <a:schemeClr val="tx1"/>
              </a:solidFill>
            </a:endParaRPr>
          </a:p>
        </p:txBody>
      </p:sp>
      <p:sp>
        <p:nvSpPr>
          <p:cNvPr id="8" name="矩形 7"/>
          <p:cNvSpPr/>
          <p:nvPr/>
        </p:nvSpPr>
        <p:spPr>
          <a:xfrm>
            <a:off x="1835696" y="1340768"/>
            <a:ext cx="3744416" cy="1584176"/>
          </a:xfrm>
          <a:prstGeom prst="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与主要操作人员沟通</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1</a:t>
            </a:r>
            <a:r>
              <a:rPr lang="zh-CN" altLang="en-US" sz="1600" dirty="0" smtClean="0">
                <a:solidFill>
                  <a:schemeClr val="tx1"/>
                </a:solidFill>
              </a:rPr>
              <a:t>）使用操作人员的语言</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2</a:t>
            </a:r>
            <a:r>
              <a:rPr lang="zh-CN" altLang="en-US" sz="1600" dirty="0" smtClean="0">
                <a:solidFill>
                  <a:schemeClr val="tx1"/>
                </a:solidFill>
              </a:rPr>
              <a:t>）抓住关键故障特征（例如，嗡嗡声、烟气）</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3</a:t>
            </a:r>
            <a:r>
              <a:rPr lang="zh-CN" altLang="en-US" sz="1600" dirty="0" smtClean="0">
                <a:solidFill>
                  <a:schemeClr val="tx1"/>
                </a:solidFill>
              </a:rPr>
              <a:t>）注意倾听</a:t>
            </a:r>
            <a:endParaRPr lang="en-US" altLang="zh-CN" sz="1600" dirty="0" smtClean="0">
              <a:solidFill>
                <a:schemeClr val="tx1"/>
              </a:solidFill>
            </a:endParaRPr>
          </a:p>
          <a:p>
            <a:pPr algn="ctr"/>
            <a:endParaRPr lang="zh-CN" altLang="en-US" dirty="0"/>
          </a:p>
        </p:txBody>
      </p:sp>
      <p:sp>
        <p:nvSpPr>
          <p:cNvPr id="9" name="矩形 8"/>
          <p:cNvSpPr/>
          <p:nvPr/>
        </p:nvSpPr>
        <p:spPr>
          <a:xfrm>
            <a:off x="5580112" y="1340768"/>
            <a:ext cx="2232248" cy="1584176"/>
          </a:xfrm>
          <a:prstGeom prst="rect">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观察机器，发现故障</a:t>
            </a:r>
            <a:endParaRPr lang="zh-CN" altLang="en-US" dirty="0">
              <a:solidFill>
                <a:schemeClr val="tx1"/>
              </a:solidFill>
            </a:endParaRPr>
          </a:p>
        </p:txBody>
      </p:sp>
      <p:sp>
        <p:nvSpPr>
          <p:cNvPr id="10" name="矩形 9"/>
          <p:cNvSpPr/>
          <p:nvPr/>
        </p:nvSpPr>
        <p:spPr>
          <a:xfrm>
            <a:off x="1835696" y="3068960"/>
            <a:ext cx="3672408" cy="1224136"/>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根据各种假设前提，试用各种快捷维修方式，即“如果</a:t>
            </a:r>
            <a:r>
              <a:rPr lang="en-US" altLang="zh-CN" sz="1600" dirty="0" smtClean="0">
                <a:solidFill>
                  <a:schemeClr val="tx1"/>
                </a:solidFill>
              </a:rPr>
              <a:t>………</a:t>
            </a:r>
            <a:r>
              <a:rPr lang="zh-CN" altLang="en-US" sz="1600" dirty="0" smtClean="0">
                <a:solidFill>
                  <a:schemeClr val="tx1"/>
                </a:solidFill>
              </a:rPr>
              <a:t>那么应该</a:t>
            </a:r>
            <a:r>
              <a:rPr lang="en-US" altLang="zh-CN" sz="1600" dirty="0" smtClean="0">
                <a:solidFill>
                  <a:schemeClr val="tx1"/>
                </a:solidFill>
              </a:rPr>
              <a:t>………..</a:t>
            </a:r>
            <a:r>
              <a:rPr lang="zh-CN" altLang="en-US" sz="1600" dirty="0" smtClean="0">
                <a:solidFill>
                  <a:schemeClr val="tx1"/>
                </a:solidFill>
              </a:rPr>
              <a:t>”</a:t>
            </a:r>
            <a:endParaRPr lang="zh-CN" altLang="en-US" sz="1600" dirty="0">
              <a:solidFill>
                <a:schemeClr val="tx1"/>
              </a:solidFill>
            </a:endParaRPr>
          </a:p>
        </p:txBody>
      </p:sp>
      <p:sp>
        <p:nvSpPr>
          <p:cNvPr id="11" name="矩形 10"/>
          <p:cNvSpPr/>
          <p:nvPr/>
        </p:nvSpPr>
        <p:spPr>
          <a:xfrm>
            <a:off x="5508104" y="3068960"/>
            <a:ext cx="2232248" cy="1224136"/>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依照流程逐个检查与维修</a:t>
            </a:r>
            <a:endParaRPr lang="zh-CN" altLang="en-US" sz="1600" dirty="0">
              <a:solidFill>
                <a:schemeClr val="tx1"/>
              </a:solidFill>
            </a:endParaRPr>
          </a:p>
        </p:txBody>
      </p:sp>
      <p:sp>
        <p:nvSpPr>
          <p:cNvPr id="12" name="矩形 11"/>
          <p:cNvSpPr/>
          <p:nvPr/>
        </p:nvSpPr>
        <p:spPr>
          <a:xfrm>
            <a:off x="1835696" y="4509120"/>
            <a:ext cx="3600400" cy="1152128"/>
          </a:xfrm>
          <a:prstGeom prst="rect">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教会操作人员怎样避免问题再次发生，以及发生后的处理办法</a:t>
            </a:r>
            <a:endParaRPr lang="zh-CN" altLang="en-US" sz="1600" dirty="0">
              <a:solidFill>
                <a:schemeClr val="tx1"/>
              </a:solidFill>
            </a:endParaRPr>
          </a:p>
        </p:txBody>
      </p:sp>
      <p:sp>
        <p:nvSpPr>
          <p:cNvPr id="13" name="矩形 12"/>
          <p:cNvSpPr/>
          <p:nvPr/>
        </p:nvSpPr>
        <p:spPr>
          <a:xfrm>
            <a:off x="5436096" y="4509120"/>
            <a:ext cx="2232248" cy="1152128"/>
          </a:xfrm>
          <a:prstGeom prst="rect">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维修完毕后即离开</a:t>
            </a:r>
            <a:endParaRPr lang="zh-CN" altLang="en-US" sz="1600" dirty="0">
              <a:solidFill>
                <a:schemeClr val="tx1"/>
              </a:solidFill>
            </a:endParaRPr>
          </a:p>
        </p:txBody>
      </p:sp>
      <p:sp>
        <p:nvSpPr>
          <p:cNvPr id="14" name="上箭头标注 13"/>
          <p:cNvSpPr/>
          <p:nvPr/>
        </p:nvSpPr>
        <p:spPr>
          <a:xfrm>
            <a:off x="3563888" y="5661248"/>
            <a:ext cx="2232248" cy="980728"/>
          </a:xfrm>
          <a:prstGeom prst="upArrowCallou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人际理解力（</a:t>
            </a:r>
            <a:r>
              <a:rPr lang="en-US" altLang="zh-CN" dirty="0" smtClean="0">
                <a:solidFill>
                  <a:schemeClr val="tx1"/>
                </a:solidFill>
              </a:rPr>
              <a:t>IU</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归纳思维（</a:t>
            </a:r>
            <a:r>
              <a:rPr lang="en-US" altLang="zh-CN" dirty="0" smtClean="0">
                <a:solidFill>
                  <a:schemeClr val="tx1"/>
                </a:solidFill>
              </a:rPr>
              <a:t>CT</a:t>
            </a:r>
            <a:r>
              <a:rPr lang="zh-CN" altLang="en-US" dirty="0" smtClean="0">
                <a:solidFill>
                  <a:schemeClr val="tx1"/>
                </a:solidFill>
              </a:rPr>
              <a:t>）</a:t>
            </a:r>
            <a:r>
              <a:rPr lang="en-US" altLang="zh-CN" dirty="0" smtClean="0">
                <a:solidFill>
                  <a:schemeClr val="tx1"/>
                </a:solidFill>
              </a:rPr>
              <a:t>…..</a:t>
            </a:r>
            <a:endParaRPr lang="zh-CN" altLang="en-US" dirty="0">
              <a:solidFill>
                <a:schemeClr val="tx1"/>
              </a:solidFill>
            </a:endParaRPr>
          </a:p>
        </p:txBody>
      </p:sp>
      <p:sp>
        <p:nvSpPr>
          <p:cNvPr id="15" name="矩形 14"/>
          <p:cNvSpPr/>
          <p:nvPr/>
        </p:nvSpPr>
        <p:spPr>
          <a:xfrm>
            <a:off x="2915816" y="908720"/>
            <a:ext cx="158417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优秀的维修工</a:t>
            </a:r>
            <a:endParaRPr lang="zh-CN" altLang="en-US" dirty="0">
              <a:solidFill>
                <a:schemeClr val="tx1"/>
              </a:solidFill>
            </a:endParaRPr>
          </a:p>
        </p:txBody>
      </p:sp>
      <p:sp>
        <p:nvSpPr>
          <p:cNvPr id="16" name="矩形 15"/>
          <p:cNvSpPr/>
          <p:nvPr/>
        </p:nvSpPr>
        <p:spPr>
          <a:xfrm>
            <a:off x="5724128" y="908720"/>
            <a:ext cx="194421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一般的维修工</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4000" b="1" dirty="0" smtClean="0"/>
              <a:t>主题分析示例（</a:t>
            </a:r>
            <a:r>
              <a:rPr lang="en-US" altLang="zh-CN" sz="4000" b="1" dirty="0" smtClean="0"/>
              <a:t>2</a:t>
            </a:r>
            <a:r>
              <a:rPr lang="zh-CN" altLang="en-US" sz="4000" b="1" dirty="0" smtClean="0"/>
              <a:t>）</a:t>
            </a:r>
            <a:endParaRPr lang="zh-CN" altLang="en-US" sz="4000" b="1" dirty="0"/>
          </a:p>
        </p:txBody>
      </p:sp>
      <p:sp>
        <p:nvSpPr>
          <p:cNvPr id="3" name="内容占位符 2"/>
          <p:cNvSpPr>
            <a:spLocks noGrp="1"/>
          </p:cNvSpPr>
          <p:nvPr>
            <p:ph idx="1"/>
          </p:nvPr>
        </p:nvSpPr>
        <p:spPr/>
        <p:txBody>
          <a:bodyPr/>
          <a:lstStyle/>
          <a:p>
            <a:endParaRPr lang="zh-CN" altLang="en-US" dirty="0"/>
          </a:p>
        </p:txBody>
      </p:sp>
      <p:sp>
        <p:nvSpPr>
          <p:cNvPr id="4" name="右箭头标注 3"/>
          <p:cNvSpPr/>
          <p:nvPr/>
        </p:nvSpPr>
        <p:spPr>
          <a:xfrm>
            <a:off x="1835696" y="2420888"/>
            <a:ext cx="2520280" cy="2592288"/>
          </a:xfrm>
          <a:prstGeom prst="rightArrowCallou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我很关心给下属以信息，使他们可以把事情做得更好</a:t>
            </a:r>
            <a:endParaRPr lang="zh-CN" altLang="en-US" dirty="0">
              <a:solidFill>
                <a:schemeClr val="tx1"/>
              </a:solidFill>
            </a:endParaRPr>
          </a:p>
        </p:txBody>
      </p:sp>
      <p:sp>
        <p:nvSpPr>
          <p:cNvPr id="6" name="等腰三角形 5"/>
          <p:cNvSpPr/>
          <p:nvPr/>
        </p:nvSpPr>
        <p:spPr>
          <a:xfrm>
            <a:off x="6012160" y="3212976"/>
            <a:ext cx="2232248" cy="2520280"/>
          </a:xfrm>
          <a:prstGeom prst="triangle">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成就导向</a:t>
            </a:r>
            <a:endParaRPr lang="zh-CN" altLang="en-US" dirty="0">
              <a:solidFill>
                <a:schemeClr val="bg1"/>
              </a:solidFill>
            </a:endParaRPr>
          </a:p>
        </p:txBody>
      </p:sp>
      <p:sp>
        <p:nvSpPr>
          <p:cNvPr id="5" name="等腰三角形 4"/>
          <p:cNvSpPr/>
          <p:nvPr/>
        </p:nvSpPr>
        <p:spPr>
          <a:xfrm>
            <a:off x="4644008" y="2348880"/>
            <a:ext cx="2304256" cy="2520280"/>
          </a:xfrm>
          <a:prstGeom prst="triangle">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影响能力</a:t>
            </a:r>
            <a:endParaRPr lang="zh-CN" altLang="en-US" dirty="0">
              <a:solidFill>
                <a:schemeClr val="bg1"/>
              </a:solidFill>
            </a:endParaRPr>
          </a:p>
        </p:txBody>
      </p:sp>
      <p:sp>
        <p:nvSpPr>
          <p:cNvPr id="7" name="矩形 6"/>
          <p:cNvSpPr/>
          <p:nvPr/>
        </p:nvSpPr>
        <p:spPr>
          <a:xfrm>
            <a:off x="1835696" y="1628800"/>
            <a:ext cx="17281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访谈内容</a:t>
            </a:r>
            <a:endParaRPr lang="zh-CN" altLang="en-US" dirty="0">
              <a:solidFill>
                <a:schemeClr val="tx1"/>
              </a:solidFill>
            </a:endParaRPr>
          </a:p>
        </p:txBody>
      </p:sp>
      <p:sp>
        <p:nvSpPr>
          <p:cNvPr id="8" name="矩形 7"/>
          <p:cNvSpPr/>
          <p:nvPr/>
        </p:nvSpPr>
        <p:spPr>
          <a:xfrm>
            <a:off x="5508104" y="1556792"/>
            <a:ext cx="172819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素质要项</a:t>
            </a:r>
            <a:endParaRPr lang="zh-CN" altLang="en-US" dirty="0">
              <a:solidFill>
                <a:schemeClr val="tx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管理者的素质模型举例</a:t>
            </a:r>
            <a:endParaRPr lang="zh-CN" altLang="en-US" sz="3600" b="1" dirty="0"/>
          </a:p>
        </p:txBody>
      </p:sp>
      <p:graphicFrame>
        <p:nvGraphicFramePr>
          <p:cNvPr id="4" name="内容占位符 3"/>
          <p:cNvGraphicFramePr>
            <a:graphicFrameLocks noGrp="1"/>
          </p:cNvGraphicFramePr>
          <p:nvPr>
            <p:ph idx="1"/>
          </p:nvPr>
        </p:nvGraphicFramePr>
        <p:xfrm>
          <a:off x="251520" y="119675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市场调研员的素质举例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6" name="流程图: 直接访问存储器 5"/>
          <p:cNvSpPr/>
          <p:nvPr/>
        </p:nvSpPr>
        <p:spPr>
          <a:xfrm>
            <a:off x="683568" y="1556792"/>
            <a:ext cx="2592288" cy="1512168"/>
          </a:xfrm>
          <a:prstGeom prst="flowChartMagneticDrum">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选择各种渠道获取信息</a:t>
            </a:r>
            <a:endParaRPr lang="zh-CN" altLang="en-US" dirty="0">
              <a:solidFill>
                <a:schemeClr val="tx1"/>
              </a:solidFill>
            </a:endParaRPr>
          </a:p>
        </p:txBody>
      </p:sp>
      <p:sp>
        <p:nvSpPr>
          <p:cNvPr id="8" name="流程图: 直接访问存储器 7"/>
          <p:cNvSpPr/>
          <p:nvPr/>
        </p:nvSpPr>
        <p:spPr>
          <a:xfrm>
            <a:off x="3419872" y="1556792"/>
            <a:ext cx="2592288" cy="1584176"/>
          </a:xfrm>
          <a:prstGeom prst="flowChartMagneticDrum">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从市场销售部门获取数据与一手资料</a:t>
            </a:r>
            <a:endParaRPr lang="zh-CN" altLang="en-US" dirty="0">
              <a:solidFill>
                <a:schemeClr val="tx1"/>
              </a:solidFill>
            </a:endParaRPr>
          </a:p>
        </p:txBody>
      </p:sp>
      <p:sp>
        <p:nvSpPr>
          <p:cNvPr id="9" name="流程图: 直接访问存储器 8"/>
          <p:cNvSpPr/>
          <p:nvPr/>
        </p:nvSpPr>
        <p:spPr>
          <a:xfrm>
            <a:off x="6228184" y="1556792"/>
            <a:ext cx="2699792" cy="1584176"/>
          </a:xfrm>
          <a:prstGeom prst="flowChartMagneticDrum">
            <a:avLst/>
          </a:prstGeom>
          <a:solidFill>
            <a:srgbClr val="F5F56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对资料与数据进行分析，得出结论</a:t>
            </a:r>
            <a:endParaRPr lang="zh-CN" altLang="en-US" dirty="0">
              <a:solidFill>
                <a:schemeClr val="tx1"/>
              </a:solidFill>
            </a:endParaRPr>
          </a:p>
        </p:txBody>
      </p:sp>
      <p:sp>
        <p:nvSpPr>
          <p:cNvPr id="10" name="下箭头 9"/>
          <p:cNvSpPr/>
          <p:nvPr/>
        </p:nvSpPr>
        <p:spPr>
          <a:xfrm>
            <a:off x="1547664" y="3140968"/>
            <a:ext cx="792088" cy="1152128"/>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下箭头 10"/>
          <p:cNvSpPr/>
          <p:nvPr/>
        </p:nvSpPr>
        <p:spPr>
          <a:xfrm>
            <a:off x="4427984" y="3212976"/>
            <a:ext cx="792088" cy="1080120"/>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下箭头 11"/>
          <p:cNvSpPr/>
          <p:nvPr/>
        </p:nvSpPr>
        <p:spPr>
          <a:xfrm>
            <a:off x="7308304" y="3212976"/>
            <a:ext cx="792088" cy="1080120"/>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899592" y="4581128"/>
            <a:ext cx="1944216"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主动性（</a:t>
            </a:r>
            <a:r>
              <a:rPr lang="en-US" altLang="zh-CN" dirty="0" smtClean="0">
                <a:solidFill>
                  <a:schemeClr val="tx1"/>
                </a:solidFill>
              </a:rPr>
              <a:t>INT</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信息搜寻（</a:t>
            </a:r>
            <a:r>
              <a:rPr lang="en-US" altLang="zh-CN" dirty="0" smtClean="0">
                <a:solidFill>
                  <a:schemeClr val="tx1"/>
                </a:solidFill>
              </a:rPr>
              <a:t>INT</a:t>
            </a:r>
            <a:r>
              <a:rPr lang="zh-CN" altLang="en-US" dirty="0" smtClean="0">
                <a:solidFill>
                  <a:schemeClr val="tx1"/>
                </a:solidFill>
              </a:rPr>
              <a:t>）</a:t>
            </a:r>
            <a:endParaRPr lang="en-US" altLang="zh-CN" dirty="0" smtClean="0">
              <a:solidFill>
                <a:schemeClr val="tx1"/>
              </a:solidFill>
            </a:endParaRPr>
          </a:p>
          <a:p>
            <a:r>
              <a:rPr lang="en-US" altLang="zh-CN" dirty="0" smtClean="0">
                <a:solidFill>
                  <a:schemeClr val="tx1"/>
                </a:solidFill>
              </a:rPr>
              <a:t>……….</a:t>
            </a:r>
            <a:endParaRPr lang="zh-CN" altLang="en-US" dirty="0">
              <a:solidFill>
                <a:schemeClr val="tx1"/>
              </a:solidFill>
            </a:endParaRPr>
          </a:p>
        </p:txBody>
      </p:sp>
      <p:sp>
        <p:nvSpPr>
          <p:cNvPr id="14" name="矩形 13"/>
          <p:cNvSpPr/>
          <p:nvPr/>
        </p:nvSpPr>
        <p:spPr>
          <a:xfrm>
            <a:off x="3851920" y="4581128"/>
            <a:ext cx="1872208"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影响力（</a:t>
            </a:r>
            <a:r>
              <a:rPr lang="en-US" altLang="zh-CN" dirty="0" smtClean="0">
                <a:solidFill>
                  <a:schemeClr val="tx1"/>
                </a:solidFill>
              </a:rPr>
              <a:t>IMP</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关系建立（</a:t>
            </a:r>
            <a:r>
              <a:rPr lang="en-US" altLang="zh-CN" dirty="0" smtClean="0">
                <a:solidFill>
                  <a:schemeClr val="tx1"/>
                </a:solidFill>
              </a:rPr>
              <a:t>RB</a:t>
            </a:r>
            <a:r>
              <a:rPr lang="zh-CN" altLang="en-US" dirty="0" smtClean="0">
                <a:solidFill>
                  <a:schemeClr val="tx1"/>
                </a:solidFill>
              </a:rPr>
              <a:t>）</a:t>
            </a:r>
            <a:endParaRPr lang="en-US" altLang="zh-CN" dirty="0" smtClean="0">
              <a:solidFill>
                <a:schemeClr val="tx1"/>
              </a:solidFill>
            </a:endParaRPr>
          </a:p>
          <a:p>
            <a:r>
              <a:rPr lang="en-US" altLang="zh-CN" dirty="0" smtClean="0">
                <a:solidFill>
                  <a:schemeClr val="tx1"/>
                </a:solidFill>
              </a:rPr>
              <a:t>……....</a:t>
            </a:r>
            <a:endParaRPr lang="zh-CN" altLang="en-US" dirty="0">
              <a:solidFill>
                <a:schemeClr val="tx1"/>
              </a:solidFill>
            </a:endParaRPr>
          </a:p>
        </p:txBody>
      </p:sp>
      <p:sp>
        <p:nvSpPr>
          <p:cNvPr id="15" name="矩形 14"/>
          <p:cNvSpPr/>
          <p:nvPr/>
        </p:nvSpPr>
        <p:spPr>
          <a:xfrm>
            <a:off x="6876256" y="4509120"/>
            <a:ext cx="1944216"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归纳思维（</a:t>
            </a:r>
            <a:r>
              <a:rPr lang="en-US" altLang="zh-CN" dirty="0" smtClean="0">
                <a:solidFill>
                  <a:schemeClr val="tx1"/>
                </a:solidFill>
              </a:rPr>
              <a:t>CT</a:t>
            </a:r>
            <a:r>
              <a:rPr lang="zh-CN" altLang="en-US" dirty="0" smtClean="0">
                <a:solidFill>
                  <a:schemeClr val="tx1"/>
                </a:solidFill>
              </a:rPr>
              <a:t>）</a:t>
            </a:r>
            <a:endParaRPr lang="en-US" altLang="zh-CN" dirty="0" smtClean="0">
              <a:solidFill>
                <a:schemeClr val="tx1"/>
              </a:solidFill>
            </a:endParaRPr>
          </a:p>
          <a:p>
            <a:r>
              <a:rPr lang="zh-CN" altLang="en-US" dirty="0" smtClean="0">
                <a:solidFill>
                  <a:schemeClr val="tx1"/>
                </a:solidFill>
              </a:rPr>
              <a:t>演绎思维（</a:t>
            </a:r>
            <a:r>
              <a:rPr lang="en-US" altLang="zh-CN" dirty="0" smtClean="0">
                <a:solidFill>
                  <a:schemeClr val="tx1"/>
                </a:solidFill>
              </a:rPr>
              <a:t>AT</a:t>
            </a:r>
            <a:r>
              <a:rPr lang="zh-CN" altLang="en-US" dirty="0" smtClean="0">
                <a:solidFill>
                  <a:schemeClr val="tx1"/>
                </a:solidFill>
              </a:rPr>
              <a:t>）</a:t>
            </a:r>
            <a:endParaRPr lang="en-US" altLang="zh-CN" dirty="0" smtClean="0">
              <a:solidFill>
                <a:schemeClr val="tx1"/>
              </a:solidFill>
            </a:endParaRPr>
          </a:p>
          <a:p>
            <a:r>
              <a:rPr lang="en-US" altLang="zh-CN" dirty="0" smtClean="0">
                <a:solidFill>
                  <a:schemeClr val="tx1"/>
                </a:solidFill>
              </a:rPr>
              <a:t>…………</a:t>
            </a:r>
            <a:endParaRPr lang="zh-CN" altLang="en-US" dirty="0">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企业通用素质模型示例</a:t>
            </a:r>
            <a:endParaRPr lang="zh-CN" altLang="en-US" sz="3600" b="1" dirty="0"/>
          </a:p>
        </p:txBody>
      </p:sp>
      <p:graphicFrame>
        <p:nvGraphicFramePr>
          <p:cNvPr id="7" name="内容占位符 6"/>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下箭头标注 3"/>
          <p:cNvSpPr/>
          <p:nvPr/>
        </p:nvSpPr>
        <p:spPr>
          <a:xfrm>
            <a:off x="971600" y="1844824"/>
            <a:ext cx="1728192" cy="864096"/>
          </a:xfrm>
          <a:prstGeom prst="downArrowCallo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职类职种</a:t>
            </a:r>
            <a:endParaRPr lang="zh-CN" altLang="en-US" dirty="0">
              <a:solidFill>
                <a:schemeClr val="tx1"/>
              </a:solidFill>
            </a:endParaRPr>
          </a:p>
        </p:txBody>
      </p:sp>
      <p:sp>
        <p:nvSpPr>
          <p:cNvPr id="5" name="对角圆角矩形 4"/>
          <p:cNvSpPr/>
          <p:nvPr/>
        </p:nvSpPr>
        <p:spPr>
          <a:xfrm>
            <a:off x="1043608" y="4797152"/>
            <a:ext cx="1656184" cy="936104"/>
          </a:xfrm>
          <a:prstGeom prst="round2Diag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员工素质模型</a:t>
            </a:r>
            <a:endParaRPr lang="zh-CN" altLang="en-US" dirty="0">
              <a:solidFill>
                <a:schemeClr val="tx1"/>
              </a:solidFill>
            </a:endParaRPr>
          </a:p>
        </p:txBody>
      </p:sp>
      <p:sp>
        <p:nvSpPr>
          <p:cNvPr id="6" name="七角星 5"/>
          <p:cNvSpPr/>
          <p:nvPr/>
        </p:nvSpPr>
        <p:spPr>
          <a:xfrm>
            <a:off x="3275856" y="2492896"/>
            <a:ext cx="2088232" cy="1800200"/>
          </a:xfrm>
          <a:prstGeom prst="star7">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企业通用素质模型</a:t>
            </a:r>
            <a:endParaRPr lang="zh-CN" altLang="en-US" dirty="0">
              <a:solidFill>
                <a:schemeClr val="tx1"/>
              </a:solidFill>
            </a:endParaRPr>
          </a:p>
        </p:txBody>
      </p:sp>
      <p:sp>
        <p:nvSpPr>
          <p:cNvPr id="8" name="矩形 7"/>
          <p:cNvSpPr/>
          <p:nvPr/>
        </p:nvSpPr>
        <p:spPr>
          <a:xfrm>
            <a:off x="1907704" y="2708920"/>
            <a:ext cx="936104" cy="18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Ø"/>
            </a:pPr>
            <a:r>
              <a:rPr lang="zh-CN" altLang="en-US" sz="1400" dirty="0" smtClean="0">
                <a:solidFill>
                  <a:schemeClr val="tx1"/>
                </a:solidFill>
              </a:rPr>
              <a:t>管理类</a:t>
            </a:r>
            <a:endParaRPr lang="en-US" altLang="zh-CN" sz="1400" dirty="0" smtClean="0">
              <a:solidFill>
                <a:schemeClr val="tx1"/>
              </a:solidFill>
            </a:endParaRPr>
          </a:p>
          <a:p>
            <a:pPr algn="ctr">
              <a:buFont typeface="Wingdings" pitchFamily="2" charset="2"/>
              <a:buChar char="Ø"/>
            </a:pPr>
            <a:endParaRPr lang="en-US" altLang="zh-CN" sz="1400" dirty="0" smtClean="0">
              <a:solidFill>
                <a:schemeClr val="tx1"/>
              </a:solidFill>
            </a:endParaRPr>
          </a:p>
          <a:p>
            <a:pPr algn="ctr">
              <a:buFont typeface="Wingdings" pitchFamily="2" charset="2"/>
              <a:buChar char="Ø"/>
            </a:pPr>
            <a:r>
              <a:rPr lang="zh-CN" altLang="en-US" sz="1400" dirty="0" smtClean="0">
                <a:solidFill>
                  <a:schemeClr val="tx1"/>
                </a:solidFill>
              </a:rPr>
              <a:t>技术类</a:t>
            </a:r>
            <a:endParaRPr lang="en-US" altLang="zh-CN" sz="1400" dirty="0" smtClean="0">
              <a:solidFill>
                <a:schemeClr val="tx1"/>
              </a:solidFill>
            </a:endParaRPr>
          </a:p>
          <a:p>
            <a:pPr algn="ctr">
              <a:buFont typeface="Wingdings" pitchFamily="2" charset="2"/>
              <a:buChar char="Ø"/>
            </a:pPr>
            <a:endParaRPr lang="en-US" altLang="zh-CN" sz="1400" dirty="0" smtClean="0">
              <a:solidFill>
                <a:schemeClr val="tx1"/>
              </a:solidFill>
            </a:endParaRPr>
          </a:p>
          <a:p>
            <a:pPr algn="ctr">
              <a:buFont typeface="Wingdings" pitchFamily="2" charset="2"/>
              <a:buChar char="Ø"/>
            </a:pPr>
            <a:r>
              <a:rPr lang="zh-CN" altLang="en-US" sz="1400" dirty="0" smtClean="0">
                <a:solidFill>
                  <a:schemeClr val="tx1"/>
                </a:solidFill>
              </a:rPr>
              <a:t>市场类</a:t>
            </a:r>
            <a:endParaRPr lang="en-US" altLang="zh-CN" sz="1400" dirty="0" smtClean="0">
              <a:solidFill>
                <a:schemeClr val="tx1"/>
              </a:solidFill>
            </a:endParaRPr>
          </a:p>
          <a:p>
            <a:pPr algn="ctr"/>
            <a:r>
              <a:rPr lang="en-US" altLang="zh-CN" sz="1400" dirty="0" smtClean="0">
                <a:solidFill>
                  <a:schemeClr val="tx1"/>
                </a:solidFill>
              </a:rPr>
              <a:t>……..</a:t>
            </a:r>
            <a:endParaRPr lang="zh-CN" altLang="en-US" sz="1400" dirty="0">
              <a:solidFill>
                <a:schemeClr val="tx1"/>
              </a:solidFill>
            </a:endParaRPr>
          </a:p>
        </p:txBody>
      </p:sp>
      <p:cxnSp>
        <p:nvCxnSpPr>
          <p:cNvPr id="10" name="直接箭头连接符 9"/>
          <p:cNvCxnSpPr/>
          <p:nvPr/>
        </p:nvCxnSpPr>
        <p:spPr>
          <a:xfrm rot="5400000">
            <a:off x="900386" y="3644230"/>
            <a:ext cx="1872208" cy="158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 idx="0"/>
          </p:cNvCxnSpPr>
          <p:nvPr/>
        </p:nvCxnSpPr>
        <p:spPr>
          <a:xfrm flipV="1">
            <a:off x="2699792" y="5229200"/>
            <a:ext cx="1800200" cy="36004"/>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5400000" flipH="1" flipV="1">
            <a:off x="4031940" y="4761148"/>
            <a:ext cx="936104" cy="158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6"/>
          </p:cNvCxnSpPr>
          <p:nvPr/>
        </p:nvCxnSpPr>
        <p:spPr>
          <a:xfrm rot="16200000" flipV="1">
            <a:off x="4085946" y="2258870"/>
            <a:ext cx="432048" cy="36004"/>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283968" y="2060848"/>
            <a:ext cx="1512168" cy="158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第五章  企业通用素质模型</a:t>
            </a:r>
            <a:endParaRPr lang="zh-CN" altLang="en-US" sz="4000" b="1" dirty="0"/>
          </a:p>
        </p:txBody>
      </p:sp>
      <p:sp>
        <p:nvSpPr>
          <p:cNvPr id="3" name="内容占位符 2"/>
          <p:cNvSpPr>
            <a:spLocks noGrp="1"/>
          </p:cNvSpPr>
          <p:nvPr>
            <p:ph idx="1"/>
          </p:nvPr>
        </p:nvSpPr>
        <p:spPr/>
        <p:txBody>
          <a:bodyPr/>
          <a:lstStyle/>
          <a:p>
            <a:pPr>
              <a:lnSpc>
                <a:spcPct val="150000"/>
              </a:lnSpc>
              <a:buFont typeface="Wingdings" pitchFamily="2" charset="2"/>
              <a:buChar char="u"/>
            </a:pPr>
            <a:r>
              <a:rPr lang="zh-CN" altLang="en-US" dirty="0" smtClean="0">
                <a:solidFill>
                  <a:srgbClr val="FF0000"/>
                </a:solidFill>
              </a:rPr>
              <a:t>建立企业通用素质模型的意义</a:t>
            </a:r>
            <a:endParaRPr lang="en-US" altLang="zh-CN" dirty="0" smtClean="0">
              <a:solidFill>
                <a:srgbClr val="FF0000"/>
              </a:solidFill>
            </a:endParaRPr>
          </a:p>
          <a:p>
            <a:pPr>
              <a:lnSpc>
                <a:spcPct val="150000"/>
              </a:lnSpc>
              <a:buFont typeface="Wingdings" pitchFamily="2" charset="2"/>
              <a:buChar char="u"/>
            </a:pPr>
            <a:r>
              <a:rPr lang="zh-CN" altLang="en-US" dirty="0" smtClean="0">
                <a:solidFill>
                  <a:srgbClr val="FF0000"/>
                </a:solidFill>
              </a:rPr>
              <a:t>管理类通用素质模型示例</a:t>
            </a:r>
            <a:endParaRPr lang="en-US" altLang="zh-CN" dirty="0" smtClean="0">
              <a:solidFill>
                <a:srgbClr val="FF0000"/>
              </a:solidFill>
            </a:endParaRPr>
          </a:p>
          <a:p>
            <a:pPr>
              <a:lnSpc>
                <a:spcPct val="150000"/>
              </a:lnSpc>
              <a:buFont typeface="Wingdings" pitchFamily="2" charset="2"/>
              <a:buChar char="u"/>
            </a:pPr>
            <a:r>
              <a:rPr lang="zh-CN" altLang="en-US" dirty="0" smtClean="0">
                <a:solidFill>
                  <a:srgbClr val="FF0000"/>
                </a:solidFill>
              </a:rPr>
              <a:t>技术类通用素质模型示例</a:t>
            </a:r>
            <a:endParaRPr lang="en-US" altLang="zh-CN" dirty="0" smtClean="0">
              <a:solidFill>
                <a:srgbClr val="FF0000"/>
              </a:solidFill>
            </a:endParaRPr>
          </a:p>
          <a:p>
            <a:pPr>
              <a:lnSpc>
                <a:spcPct val="150000"/>
              </a:lnSpc>
              <a:buFont typeface="Wingdings" pitchFamily="2" charset="2"/>
              <a:buChar char="u"/>
            </a:pPr>
            <a:r>
              <a:rPr lang="zh-CN" altLang="en-US" dirty="0" smtClean="0">
                <a:solidFill>
                  <a:srgbClr val="FF0000"/>
                </a:solidFill>
              </a:rPr>
              <a:t>市场类通用素质模型示例</a:t>
            </a:r>
            <a:endParaRPr lang="en-US" altLang="zh-CN" dirty="0" smtClean="0">
              <a:solidFill>
                <a:srgbClr val="FF0000"/>
              </a:solidFill>
            </a:endParaRPr>
          </a:p>
          <a:p>
            <a:pPr>
              <a:lnSpc>
                <a:spcPct val="150000"/>
              </a:lnSpc>
              <a:buFont typeface="Wingdings" pitchFamily="2" charset="2"/>
              <a:buChar char="u"/>
            </a:pPr>
            <a:r>
              <a:rPr lang="zh-CN" altLang="en-US" dirty="0" smtClean="0">
                <a:solidFill>
                  <a:srgbClr val="FF0000"/>
                </a:solidFill>
              </a:rPr>
              <a:t>人力资源管理专业人员通用素质模型示例</a:t>
            </a:r>
            <a:endParaRPr lang="zh-CN" altLang="en-US" dirty="0">
              <a:solidFill>
                <a:srgbClr val="FF0000"/>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模型管理类通用素质</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六边形 3"/>
          <p:cNvSpPr/>
          <p:nvPr/>
        </p:nvSpPr>
        <p:spPr>
          <a:xfrm>
            <a:off x="3779912" y="1484784"/>
            <a:ext cx="1584176" cy="1296144"/>
          </a:xfrm>
          <a:prstGeom prst="hexagon">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目标与行动族</a:t>
            </a:r>
            <a:endParaRPr lang="zh-CN" altLang="en-US" dirty="0">
              <a:solidFill>
                <a:schemeClr val="tx1"/>
              </a:solidFill>
            </a:endParaRPr>
          </a:p>
        </p:txBody>
      </p:sp>
      <p:sp>
        <p:nvSpPr>
          <p:cNvPr id="5" name="六边形 4"/>
          <p:cNvSpPr/>
          <p:nvPr/>
        </p:nvSpPr>
        <p:spPr>
          <a:xfrm>
            <a:off x="5292080" y="2204864"/>
            <a:ext cx="1512168" cy="1296144"/>
          </a:xfrm>
          <a:prstGeom prst="hexagon">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影响力族</a:t>
            </a:r>
            <a:endParaRPr lang="zh-CN" altLang="en-US" dirty="0">
              <a:solidFill>
                <a:schemeClr val="tx1"/>
              </a:solidFill>
            </a:endParaRPr>
          </a:p>
        </p:txBody>
      </p:sp>
      <p:sp>
        <p:nvSpPr>
          <p:cNvPr id="7" name="六边形 6"/>
          <p:cNvSpPr/>
          <p:nvPr/>
        </p:nvSpPr>
        <p:spPr>
          <a:xfrm>
            <a:off x="2339752" y="2204864"/>
            <a:ext cx="1584176" cy="1368152"/>
          </a:xfrm>
          <a:prstGeom prst="hexagon">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帮助与服务族</a:t>
            </a:r>
            <a:endParaRPr lang="zh-CN" altLang="en-US" dirty="0">
              <a:solidFill>
                <a:schemeClr val="tx1"/>
              </a:solidFill>
            </a:endParaRPr>
          </a:p>
        </p:txBody>
      </p:sp>
      <p:sp>
        <p:nvSpPr>
          <p:cNvPr id="8" name="六边形 7"/>
          <p:cNvSpPr/>
          <p:nvPr/>
        </p:nvSpPr>
        <p:spPr>
          <a:xfrm>
            <a:off x="3851920" y="2924944"/>
            <a:ext cx="1656184" cy="1440160"/>
          </a:xfrm>
          <a:prstGeom prst="hexagon">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认知族</a:t>
            </a:r>
            <a:endParaRPr lang="zh-CN" altLang="en-US" dirty="0">
              <a:solidFill>
                <a:schemeClr val="tx1"/>
              </a:solidFill>
            </a:endParaRPr>
          </a:p>
        </p:txBody>
      </p:sp>
      <p:sp>
        <p:nvSpPr>
          <p:cNvPr id="9" name="六边形 8"/>
          <p:cNvSpPr/>
          <p:nvPr/>
        </p:nvSpPr>
        <p:spPr>
          <a:xfrm>
            <a:off x="6660232" y="2924944"/>
            <a:ext cx="1512168" cy="1368152"/>
          </a:xfrm>
          <a:prstGeom prst="hexagon">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自我概念族</a:t>
            </a:r>
            <a:endParaRPr lang="zh-CN" altLang="en-US" dirty="0">
              <a:solidFill>
                <a:schemeClr val="tx1"/>
              </a:solidFill>
            </a:endParaRPr>
          </a:p>
        </p:txBody>
      </p:sp>
      <p:sp>
        <p:nvSpPr>
          <p:cNvPr id="10" name="六边形 9"/>
          <p:cNvSpPr/>
          <p:nvPr/>
        </p:nvSpPr>
        <p:spPr>
          <a:xfrm>
            <a:off x="899592" y="2996952"/>
            <a:ext cx="1584176" cy="1296144"/>
          </a:xfrm>
          <a:prstGeom prst="hexagon">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管理族</a:t>
            </a:r>
            <a:endParaRPr lang="zh-CN" altLang="en-US" dirty="0">
              <a:solidFill>
                <a:schemeClr val="tx1"/>
              </a:solidFill>
            </a:endParaRPr>
          </a:p>
        </p:txBody>
      </p:sp>
      <p:sp>
        <p:nvSpPr>
          <p:cNvPr id="12" name="矩形 11"/>
          <p:cNvSpPr/>
          <p:nvPr/>
        </p:nvSpPr>
        <p:spPr>
          <a:xfrm>
            <a:off x="971600" y="4653136"/>
            <a:ext cx="1872208" cy="22048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团队合作（</a:t>
            </a:r>
            <a:r>
              <a:rPr lang="en-US" altLang="zh-CN" sz="1600" dirty="0" smtClean="0">
                <a:solidFill>
                  <a:schemeClr val="tx1"/>
                </a:solidFill>
              </a:rPr>
              <a:t>TW</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.4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培养人才（</a:t>
            </a:r>
            <a:r>
              <a:rPr lang="en-US" altLang="zh-CN" sz="1600" dirty="0" smtClean="0">
                <a:solidFill>
                  <a:schemeClr val="tx1"/>
                </a:solidFill>
              </a:rPr>
              <a:t>DEV</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监控能力（</a:t>
            </a:r>
            <a:r>
              <a:rPr lang="en-US" altLang="zh-CN" sz="1600" dirty="0" smtClean="0">
                <a:solidFill>
                  <a:schemeClr val="tx1"/>
                </a:solidFill>
              </a:rPr>
              <a:t>DIR</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领导能力（</a:t>
            </a:r>
            <a:r>
              <a:rPr lang="en-US" altLang="zh-CN" sz="1600" dirty="0" smtClean="0">
                <a:solidFill>
                  <a:schemeClr val="tx1"/>
                </a:solidFill>
              </a:rPr>
              <a:t>TL </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zh-CN" altLang="en-US" sz="1600" dirty="0">
              <a:solidFill>
                <a:schemeClr val="tx1"/>
              </a:solidFill>
            </a:endParaRPr>
          </a:p>
        </p:txBody>
      </p:sp>
      <p:sp>
        <p:nvSpPr>
          <p:cNvPr id="13" name="矩形 12"/>
          <p:cNvSpPr/>
          <p:nvPr/>
        </p:nvSpPr>
        <p:spPr>
          <a:xfrm>
            <a:off x="3851920" y="4725144"/>
            <a:ext cx="2232248" cy="1440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演绎思维（</a:t>
            </a:r>
            <a:r>
              <a:rPr lang="en-US" altLang="zh-CN" sz="1600" dirty="0" smtClean="0">
                <a:solidFill>
                  <a:schemeClr val="tx1"/>
                </a:solidFill>
              </a:rPr>
              <a:t>AT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归纳思维（</a:t>
            </a:r>
            <a:r>
              <a:rPr lang="en-US" altLang="zh-CN" sz="1600" dirty="0" smtClean="0">
                <a:solidFill>
                  <a:schemeClr val="tx1"/>
                </a:solidFill>
              </a:rPr>
              <a:t>CT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专业知识技能（</a:t>
            </a:r>
            <a:r>
              <a:rPr lang="en-US" altLang="zh-CN" sz="1600" dirty="0" smtClean="0">
                <a:solidFill>
                  <a:schemeClr val="tx1"/>
                </a:solidFill>
              </a:rPr>
              <a:t>EXP</a:t>
            </a:r>
            <a:r>
              <a:rPr lang="zh-CN" altLang="en-US" sz="1600" dirty="0" smtClean="0">
                <a:solidFill>
                  <a:schemeClr val="tx1"/>
                </a:solidFill>
              </a:rPr>
              <a:t>）</a:t>
            </a:r>
            <a:endParaRPr lang="zh-CN" altLang="en-US" sz="1600" dirty="0">
              <a:solidFill>
                <a:schemeClr val="tx1"/>
              </a:solidFill>
            </a:endParaRPr>
          </a:p>
        </p:txBody>
      </p:sp>
      <p:sp>
        <p:nvSpPr>
          <p:cNvPr id="14" name="矩形 13"/>
          <p:cNvSpPr/>
          <p:nvPr/>
        </p:nvSpPr>
        <p:spPr>
          <a:xfrm>
            <a:off x="6876256" y="4653136"/>
            <a:ext cx="1584176"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自信（</a:t>
            </a:r>
            <a:r>
              <a:rPr lang="en-US" altLang="zh-CN" sz="1600" dirty="0" smtClean="0">
                <a:solidFill>
                  <a:schemeClr val="tx1"/>
                </a:solidFill>
              </a:rPr>
              <a:t>SCF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zh-CN" altLang="en-US" sz="1600" dirty="0">
              <a:solidFill>
                <a:schemeClr val="tx1"/>
              </a:solidFill>
            </a:endParaRPr>
          </a:p>
        </p:txBody>
      </p:sp>
      <p:sp>
        <p:nvSpPr>
          <p:cNvPr id="15" name="矩形 14"/>
          <p:cNvSpPr/>
          <p:nvPr/>
        </p:nvSpPr>
        <p:spPr>
          <a:xfrm>
            <a:off x="7164288" y="1124744"/>
            <a:ext cx="1656184"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影响力（</a:t>
            </a:r>
            <a:r>
              <a:rPr lang="en-US" altLang="zh-CN" sz="1600" dirty="0" smtClean="0">
                <a:solidFill>
                  <a:schemeClr val="tx1"/>
                </a:solidFill>
              </a:rPr>
              <a:t>IMP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6</a:t>
            </a:r>
            <a:r>
              <a:rPr lang="zh-CN" altLang="en-US" sz="1600" dirty="0" smtClean="0">
                <a:solidFill>
                  <a:schemeClr val="tx1"/>
                </a:solidFill>
              </a:rPr>
              <a:t>以上）</a:t>
            </a:r>
            <a:endParaRPr lang="en-US" altLang="zh-CN" sz="1600" dirty="0" smtClean="0">
              <a:solidFill>
                <a:schemeClr val="tx1"/>
              </a:solidFill>
            </a:endParaRPr>
          </a:p>
          <a:p>
            <a:r>
              <a:rPr lang="zh-CN" altLang="en-US" sz="1600" dirty="0" smtClean="0">
                <a:solidFill>
                  <a:schemeClr val="tx1"/>
                </a:solidFill>
              </a:rPr>
              <a:t>关系建立（</a:t>
            </a:r>
            <a:r>
              <a:rPr lang="en-US" altLang="zh-CN" sz="1600" dirty="0" smtClean="0">
                <a:solidFill>
                  <a:schemeClr val="tx1"/>
                </a:solidFill>
              </a:rPr>
              <a:t>RB</a:t>
            </a:r>
            <a:r>
              <a:rPr lang="zh-CN" altLang="en-US" sz="1600" dirty="0" smtClean="0">
                <a:solidFill>
                  <a:schemeClr val="tx1"/>
                </a:solidFill>
              </a:rPr>
              <a:t>）</a:t>
            </a:r>
            <a:endParaRPr lang="zh-CN" altLang="en-US" sz="1600" dirty="0">
              <a:solidFill>
                <a:schemeClr val="tx1"/>
              </a:solidFill>
            </a:endParaRPr>
          </a:p>
        </p:txBody>
      </p:sp>
      <p:sp>
        <p:nvSpPr>
          <p:cNvPr id="16" name="矩形 15"/>
          <p:cNvSpPr/>
          <p:nvPr/>
        </p:nvSpPr>
        <p:spPr>
          <a:xfrm>
            <a:off x="395536" y="836712"/>
            <a:ext cx="1944216" cy="19442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成就导向（</a:t>
            </a:r>
            <a:r>
              <a:rPr lang="en-US" altLang="zh-CN" sz="1600" dirty="0" smtClean="0">
                <a:solidFill>
                  <a:schemeClr val="tx1"/>
                </a:solidFill>
              </a:rPr>
              <a:t>ACH</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.6</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主动性（</a:t>
            </a:r>
            <a:r>
              <a:rPr lang="en-US" altLang="zh-CN" sz="1600" dirty="0" smtClean="0">
                <a:solidFill>
                  <a:schemeClr val="tx1"/>
                </a:solidFill>
              </a:rPr>
              <a:t>INT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信息搜寻（</a:t>
            </a:r>
            <a:r>
              <a:rPr lang="en-US" altLang="zh-CN" sz="1600" dirty="0" smtClean="0">
                <a:solidFill>
                  <a:schemeClr val="tx1"/>
                </a:solidFill>
              </a:rPr>
              <a:t>INF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zh-CN" altLang="en-US" sz="1600" dirty="0">
              <a:solidFill>
                <a:schemeClr val="tx1"/>
              </a:solidFill>
            </a:endParaRPr>
          </a:p>
        </p:txBody>
      </p:sp>
      <p:cxnSp>
        <p:nvCxnSpPr>
          <p:cNvPr id="18" name="直接箭头连接符 17"/>
          <p:cNvCxnSpPr>
            <a:stCxn id="7" idx="4"/>
          </p:cNvCxnSpPr>
          <p:nvPr/>
        </p:nvCxnSpPr>
        <p:spPr>
          <a:xfrm rot="16200000" flipV="1">
            <a:off x="2222739" y="1745813"/>
            <a:ext cx="648072" cy="270030"/>
          </a:xfrm>
          <a:prstGeom prst="straightConnector1">
            <a:avLst/>
          </a:prstGeom>
          <a:ln w="254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5" idx="5"/>
          </p:cNvCxnSpPr>
          <p:nvPr/>
        </p:nvCxnSpPr>
        <p:spPr>
          <a:xfrm rot="5400000" flipH="1" flipV="1">
            <a:off x="6534218" y="1646802"/>
            <a:ext cx="504056" cy="612068"/>
          </a:xfrm>
          <a:prstGeom prst="straightConnector1">
            <a:avLst/>
          </a:prstGeom>
          <a:ln w="2540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1" name="下箭头 20"/>
          <p:cNvSpPr/>
          <p:nvPr/>
        </p:nvSpPr>
        <p:spPr>
          <a:xfrm>
            <a:off x="1403648" y="4365104"/>
            <a:ext cx="648072" cy="216024"/>
          </a:xfrm>
          <a:prstGeom prst="downArrow">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 21"/>
          <p:cNvSpPr/>
          <p:nvPr/>
        </p:nvSpPr>
        <p:spPr>
          <a:xfrm>
            <a:off x="4427984" y="4437112"/>
            <a:ext cx="648072" cy="216024"/>
          </a:xfrm>
          <a:prstGeom prst="downArrow">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下箭头 22"/>
          <p:cNvSpPr/>
          <p:nvPr/>
        </p:nvSpPr>
        <p:spPr>
          <a:xfrm>
            <a:off x="7020272" y="4365104"/>
            <a:ext cx="792088" cy="216024"/>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技术类通用素质模型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六边形 3"/>
          <p:cNvSpPr/>
          <p:nvPr/>
        </p:nvSpPr>
        <p:spPr>
          <a:xfrm>
            <a:off x="3707904" y="1484784"/>
            <a:ext cx="1440160" cy="1224136"/>
          </a:xfrm>
          <a:prstGeom prst="hexagon">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目标与行动族</a:t>
            </a:r>
            <a:endParaRPr lang="zh-CN" altLang="en-US" dirty="0">
              <a:solidFill>
                <a:schemeClr val="tx1"/>
              </a:solidFill>
            </a:endParaRPr>
          </a:p>
        </p:txBody>
      </p:sp>
      <p:sp>
        <p:nvSpPr>
          <p:cNvPr id="5" name="六边形 4"/>
          <p:cNvSpPr/>
          <p:nvPr/>
        </p:nvSpPr>
        <p:spPr>
          <a:xfrm>
            <a:off x="5004048" y="2204864"/>
            <a:ext cx="1512168" cy="1296144"/>
          </a:xfrm>
          <a:prstGeom prst="hexagon">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影响力族</a:t>
            </a:r>
            <a:endParaRPr lang="zh-CN" altLang="en-US" dirty="0">
              <a:solidFill>
                <a:schemeClr val="tx1"/>
              </a:solidFill>
            </a:endParaRPr>
          </a:p>
        </p:txBody>
      </p:sp>
      <p:sp>
        <p:nvSpPr>
          <p:cNvPr id="6" name="六边形 5"/>
          <p:cNvSpPr/>
          <p:nvPr/>
        </p:nvSpPr>
        <p:spPr>
          <a:xfrm>
            <a:off x="2339752" y="2204864"/>
            <a:ext cx="1512168" cy="1296144"/>
          </a:xfrm>
          <a:prstGeom prst="hexagon">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帮助与服务族</a:t>
            </a:r>
            <a:endParaRPr lang="zh-CN" altLang="en-US" dirty="0">
              <a:solidFill>
                <a:schemeClr val="tx1"/>
              </a:solidFill>
            </a:endParaRPr>
          </a:p>
        </p:txBody>
      </p:sp>
      <p:sp>
        <p:nvSpPr>
          <p:cNvPr id="7" name="六边形 6"/>
          <p:cNvSpPr/>
          <p:nvPr/>
        </p:nvSpPr>
        <p:spPr>
          <a:xfrm>
            <a:off x="3635896" y="2924944"/>
            <a:ext cx="1512168" cy="1368152"/>
          </a:xfrm>
          <a:prstGeom prst="hexagon">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认知族</a:t>
            </a:r>
            <a:endParaRPr lang="zh-CN" altLang="en-US" dirty="0">
              <a:solidFill>
                <a:schemeClr val="tx1"/>
              </a:solidFill>
            </a:endParaRPr>
          </a:p>
        </p:txBody>
      </p:sp>
      <p:sp>
        <p:nvSpPr>
          <p:cNvPr id="8" name="六边形 7"/>
          <p:cNvSpPr/>
          <p:nvPr/>
        </p:nvSpPr>
        <p:spPr>
          <a:xfrm>
            <a:off x="6300192" y="2924944"/>
            <a:ext cx="1440160" cy="1296144"/>
          </a:xfrm>
          <a:prstGeom prst="hexagon">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自我概念族</a:t>
            </a:r>
            <a:endParaRPr lang="zh-CN" altLang="en-US" dirty="0">
              <a:solidFill>
                <a:schemeClr val="tx1"/>
              </a:solidFill>
            </a:endParaRPr>
          </a:p>
        </p:txBody>
      </p:sp>
      <p:sp>
        <p:nvSpPr>
          <p:cNvPr id="9" name="六边形 8"/>
          <p:cNvSpPr/>
          <p:nvPr/>
        </p:nvSpPr>
        <p:spPr>
          <a:xfrm>
            <a:off x="1043608" y="2996952"/>
            <a:ext cx="1512168" cy="1296144"/>
          </a:xfrm>
          <a:prstGeom prst="hexagon">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管理族</a:t>
            </a:r>
            <a:endParaRPr lang="zh-CN" altLang="en-US" dirty="0">
              <a:solidFill>
                <a:schemeClr val="tx1"/>
              </a:solidFill>
            </a:endParaRPr>
          </a:p>
        </p:txBody>
      </p:sp>
      <p:sp>
        <p:nvSpPr>
          <p:cNvPr id="10" name="矩形 9"/>
          <p:cNvSpPr/>
          <p:nvPr/>
        </p:nvSpPr>
        <p:spPr>
          <a:xfrm>
            <a:off x="5292080" y="260648"/>
            <a:ext cx="2952328" cy="1484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成就导向（</a:t>
            </a:r>
            <a:r>
              <a:rPr lang="en-US" altLang="zh-CN" sz="1600" dirty="0" smtClean="0">
                <a:solidFill>
                  <a:schemeClr val="tx1"/>
                </a:solidFill>
              </a:rPr>
              <a:t>ACH</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.6</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主动性（</a:t>
            </a:r>
            <a:r>
              <a:rPr lang="en-US" altLang="zh-CN" sz="1600" dirty="0" smtClean="0">
                <a:solidFill>
                  <a:schemeClr val="tx1"/>
                </a:solidFill>
              </a:rPr>
              <a:t>INT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4</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信息搜寻（</a:t>
            </a:r>
            <a:r>
              <a:rPr lang="en-US" altLang="zh-CN" sz="1600" dirty="0" smtClean="0">
                <a:solidFill>
                  <a:schemeClr val="tx1"/>
                </a:solidFill>
              </a:rPr>
              <a:t>INF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关注程序（</a:t>
            </a:r>
            <a:r>
              <a:rPr lang="en-US" altLang="zh-CN" sz="1600" dirty="0" smtClean="0">
                <a:solidFill>
                  <a:schemeClr val="tx1"/>
                </a:solidFill>
              </a:rPr>
              <a:t>CO</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zh-CN" altLang="en-US" sz="1600" dirty="0">
              <a:solidFill>
                <a:schemeClr val="tx1"/>
              </a:solidFill>
            </a:endParaRPr>
          </a:p>
        </p:txBody>
      </p:sp>
      <p:sp>
        <p:nvSpPr>
          <p:cNvPr id="11" name="矩形 10"/>
          <p:cNvSpPr/>
          <p:nvPr/>
        </p:nvSpPr>
        <p:spPr>
          <a:xfrm>
            <a:off x="6588224" y="1916832"/>
            <a:ext cx="1584176"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影响力（</a:t>
            </a:r>
            <a:r>
              <a:rPr lang="en-US" altLang="zh-CN" sz="1600" dirty="0" smtClean="0">
                <a:solidFill>
                  <a:schemeClr val="tx1"/>
                </a:solidFill>
              </a:rPr>
              <a:t>IMP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5</a:t>
            </a:r>
            <a:r>
              <a:rPr lang="zh-CN" altLang="en-US" sz="1600" dirty="0" smtClean="0">
                <a:solidFill>
                  <a:schemeClr val="tx1"/>
                </a:solidFill>
              </a:rPr>
              <a:t>以上）</a:t>
            </a:r>
            <a:endParaRPr lang="en-US" altLang="zh-CN" sz="1600" dirty="0" smtClean="0">
              <a:solidFill>
                <a:schemeClr val="tx1"/>
              </a:solidFill>
            </a:endParaRPr>
          </a:p>
        </p:txBody>
      </p:sp>
      <p:sp>
        <p:nvSpPr>
          <p:cNvPr id="12" name="矩形 11"/>
          <p:cNvSpPr/>
          <p:nvPr/>
        </p:nvSpPr>
        <p:spPr>
          <a:xfrm>
            <a:off x="467544" y="1556792"/>
            <a:ext cx="1728192" cy="1152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人际理解力（</a:t>
            </a:r>
            <a:r>
              <a:rPr lang="en-US" altLang="zh-CN" sz="1600" dirty="0" smtClean="0">
                <a:solidFill>
                  <a:schemeClr val="tx1"/>
                </a:solidFill>
              </a:rPr>
              <a:t>IU</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客户服务（</a:t>
            </a:r>
            <a:r>
              <a:rPr lang="en-US" altLang="zh-CN" sz="1600" dirty="0" smtClean="0">
                <a:solidFill>
                  <a:schemeClr val="tx1"/>
                </a:solidFill>
              </a:rPr>
              <a:t>CSO</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zh-CN" altLang="en-US" sz="1600" dirty="0">
              <a:solidFill>
                <a:schemeClr val="tx1"/>
              </a:solidFill>
            </a:endParaRPr>
          </a:p>
        </p:txBody>
      </p:sp>
      <p:sp>
        <p:nvSpPr>
          <p:cNvPr id="13" name="矩形 12"/>
          <p:cNvSpPr/>
          <p:nvPr/>
        </p:nvSpPr>
        <p:spPr>
          <a:xfrm>
            <a:off x="899592" y="4653136"/>
            <a:ext cx="1800200"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团队合作（</a:t>
            </a:r>
            <a:r>
              <a:rPr lang="en-US" altLang="zh-CN" sz="1600" dirty="0" smtClean="0">
                <a:solidFill>
                  <a:schemeClr val="tx1"/>
                </a:solidFill>
              </a:rPr>
              <a:t>TW</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en-US" altLang="zh-CN" sz="1600" dirty="0" smtClean="0">
              <a:solidFill>
                <a:schemeClr val="tx1"/>
              </a:solidFill>
            </a:endParaRPr>
          </a:p>
        </p:txBody>
      </p:sp>
      <p:sp>
        <p:nvSpPr>
          <p:cNvPr id="14" name="矩形 13"/>
          <p:cNvSpPr/>
          <p:nvPr/>
        </p:nvSpPr>
        <p:spPr>
          <a:xfrm>
            <a:off x="3707904" y="4697760"/>
            <a:ext cx="1728192"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演绎思维（</a:t>
            </a:r>
            <a:r>
              <a:rPr lang="en-US" altLang="zh-CN" sz="1600" dirty="0" smtClean="0">
                <a:solidFill>
                  <a:schemeClr val="tx1"/>
                </a:solidFill>
              </a:rPr>
              <a:t>AT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4</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归纳思维（</a:t>
            </a:r>
            <a:r>
              <a:rPr lang="en-US" altLang="zh-CN" sz="1600" dirty="0" smtClean="0">
                <a:solidFill>
                  <a:schemeClr val="tx1"/>
                </a:solidFill>
              </a:rPr>
              <a:t>CT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4</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专业知识技能（</a:t>
            </a:r>
            <a:r>
              <a:rPr lang="en-US" altLang="zh-CN" sz="1600" dirty="0" smtClean="0">
                <a:solidFill>
                  <a:schemeClr val="tx1"/>
                </a:solidFill>
              </a:rPr>
              <a:t>EXP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zh-CN" altLang="en-US" sz="1600" dirty="0">
              <a:solidFill>
                <a:schemeClr val="tx1"/>
              </a:solidFill>
            </a:endParaRPr>
          </a:p>
        </p:txBody>
      </p:sp>
      <p:sp>
        <p:nvSpPr>
          <p:cNvPr id="15" name="矩形 14"/>
          <p:cNvSpPr/>
          <p:nvPr/>
        </p:nvSpPr>
        <p:spPr>
          <a:xfrm>
            <a:off x="6372200" y="4797152"/>
            <a:ext cx="1728192"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自信（</a:t>
            </a:r>
            <a:r>
              <a:rPr lang="en-US" altLang="zh-CN" sz="1600" dirty="0" smtClean="0">
                <a:solidFill>
                  <a:schemeClr val="tx1"/>
                </a:solidFill>
              </a:rPr>
              <a:t>SCF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zh-CN" altLang="en-US" sz="1600" dirty="0">
              <a:solidFill>
                <a:schemeClr val="tx1"/>
              </a:solidFill>
            </a:endParaRPr>
          </a:p>
        </p:txBody>
      </p:sp>
      <p:cxnSp>
        <p:nvCxnSpPr>
          <p:cNvPr id="17" name="直接箭头连接符 16"/>
          <p:cNvCxnSpPr/>
          <p:nvPr/>
        </p:nvCxnSpPr>
        <p:spPr>
          <a:xfrm rot="16200000" flipV="1">
            <a:off x="2267744" y="1916832"/>
            <a:ext cx="43204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endCxn id="10" idx="1"/>
          </p:cNvCxnSpPr>
          <p:nvPr/>
        </p:nvCxnSpPr>
        <p:spPr>
          <a:xfrm flipV="1">
            <a:off x="4716016" y="1003040"/>
            <a:ext cx="576064" cy="4817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5" idx="5"/>
          </p:cNvCxnSpPr>
          <p:nvPr/>
        </p:nvCxnSpPr>
        <p:spPr>
          <a:xfrm rot="5400000" flipH="1" flipV="1">
            <a:off x="6282190" y="1970838"/>
            <a:ext cx="144016" cy="3240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下箭头 21"/>
          <p:cNvSpPr/>
          <p:nvPr/>
        </p:nvSpPr>
        <p:spPr>
          <a:xfrm>
            <a:off x="1547664" y="4365104"/>
            <a:ext cx="576064" cy="144016"/>
          </a:xfrm>
          <a:prstGeom prst="downArrow">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下箭头 22"/>
          <p:cNvSpPr/>
          <p:nvPr/>
        </p:nvSpPr>
        <p:spPr>
          <a:xfrm>
            <a:off x="4139952" y="4365104"/>
            <a:ext cx="648072" cy="216024"/>
          </a:xfrm>
          <a:prstGeom prst="downArrow">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下箭头 23"/>
          <p:cNvSpPr/>
          <p:nvPr/>
        </p:nvSpPr>
        <p:spPr>
          <a:xfrm>
            <a:off x="6732240" y="4293096"/>
            <a:ext cx="648072" cy="432048"/>
          </a:xfrm>
          <a:prstGeom prst="downArrow">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FF0000"/>
                </a:solidFill>
              </a:rPr>
              <a:t>全脑模型</a:t>
            </a:r>
            <a:endParaRPr lang="zh-CN" altLang="en-US" b="1" dirty="0">
              <a:solidFill>
                <a:srgbClr val="FF0000"/>
              </a:solidFill>
            </a:endParaRPr>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五边形 5"/>
          <p:cNvSpPr/>
          <p:nvPr/>
        </p:nvSpPr>
        <p:spPr>
          <a:xfrm>
            <a:off x="1115616" y="1916832"/>
            <a:ext cx="1440160" cy="1944216"/>
          </a:xfrm>
          <a:prstGeom prst="homePlat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逻辑强的</a:t>
            </a:r>
            <a:endParaRPr lang="en-US" altLang="zh-CN" sz="1400" dirty="0" smtClean="0">
              <a:solidFill>
                <a:schemeClr val="tx1"/>
              </a:solidFill>
            </a:endParaRPr>
          </a:p>
          <a:p>
            <a:pPr algn="ctr"/>
            <a:r>
              <a:rPr lang="zh-CN" altLang="en-US" sz="1400" dirty="0" smtClean="0">
                <a:solidFill>
                  <a:schemeClr val="tx1"/>
                </a:solidFill>
              </a:rPr>
              <a:t>好分析的</a:t>
            </a:r>
            <a:endParaRPr lang="en-US" altLang="zh-CN" sz="1400" dirty="0" smtClean="0">
              <a:solidFill>
                <a:schemeClr val="tx1"/>
              </a:solidFill>
            </a:endParaRPr>
          </a:p>
          <a:p>
            <a:pPr algn="ctr"/>
            <a:r>
              <a:rPr lang="zh-CN" altLang="en-US" sz="1400" dirty="0" smtClean="0">
                <a:solidFill>
                  <a:schemeClr val="tx1"/>
                </a:solidFill>
              </a:rPr>
              <a:t>重事实的</a:t>
            </a:r>
            <a:endParaRPr lang="en-US" altLang="zh-CN" sz="1400" dirty="0" smtClean="0">
              <a:solidFill>
                <a:schemeClr val="tx1"/>
              </a:solidFill>
            </a:endParaRPr>
          </a:p>
          <a:p>
            <a:pPr algn="ctr"/>
            <a:r>
              <a:rPr lang="zh-CN" altLang="en-US" sz="1400" dirty="0" smtClean="0">
                <a:solidFill>
                  <a:schemeClr val="tx1"/>
                </a:solidFill>
              </a:rPr>
              <a:t>强调量化的</a:t>
            </a:r>
            <a:endParaRPr lang="zh-CN" altLang="en-US" sz="1400" dirty="0">
              <a:solidFill>
                <a:schemeClr val="tx1"/>
              </a:solidFill>
            </a:endParaRPr>
          </a:p>
        </p:txBody>
      </p:sp>
      <p:sp>
        <p:nvSpPr>
          <p:cNvPr id="7" name="五边形 6"/>
          <p:cNvSpPr/>
          <p:nvPr/>
        </p:nvSpPr>
        <p:spPr>
          <a:xfrm>
            <a:off x="1115616" y="4221088"/>
            <a:ext cx="1512168" cy="1800200"/>
          </a:xfrm>
          <a:prstGeom prst="homePlat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有条理的</a:t>
            </a:r>
            <a:endParaRPr lang="en-US" altLang="zh-CN" sz="1400" dirty="0" smtClean="0">
              <a:solidFill>
                <a:schemeClr val="tx1"/>
              </a:solidFill>
            </a:endParaRPr>
          </a:p>
          <a:p>
            <a:pPr algn="ctr"/>
            <a:r>
              <a:rPr lang="zh-CN" altLang="en-US" sz="1400" dirty="0" smtClean="0">
                <a:solidFill>
                  <a:schemeClr val="tx1"/>
                </a:solidFill>
              </a:rPr>
              <a:t>循序渐进的</a:t>
            </a:r>
            <a:endParaRPr lang="en-US" altLang="zh-CN" sz="1400" dirty="0" smtClean="0">
              <a:solidFill>
                <a:schemeClr val="tx1"/>
              </a:solidFill>
            </a:endParaRPr>
          </a:p>
          <a:p>
            <a:pPr algn="ctr"/>
            <a:r>
              <a:rPr lang="zh-CN" altLang="en-US" sz="1400" dirty="0" smtClean="0">
                <a:solidFill>
                  <a:schemeClr val="tx1"/>
                </a:solidFill>
              </a:rPr>
              <a:t>重规划的</a:t>
            </a:r>
            <a:endParaRPr lang="en-US" altLang="zh-CN" sz="1400" dirty="0" smtClean="0">
              <a:solidFill>
                <a:schemeClr val="tx1"/>
              </a:solidFill>
            </a:endParaRPr>
          </a:p>
          <a:p>
            <a:pPr algn="ctr"/>
            <a:r>
              <a:rPr lang="zh-CN" altLang="en-US" sz="1400" dirty="0" smtClean="0">
                <a:solidFill>
                  <a:schemeClr val="tx1"/>
                </a:solidFill>
              </a:rPr>
              <a:t>重细节的</a:t>
            </a:r>
            <a:endParaRPr lang="zh-CN" altLang="en-US" sz="1400" dirty="0">
              <a:solidFill>
                <a:schemeClr val="tx1"/>
              </a:solidFill>
            </a:endParaRPr>
          </a:p>
        </p:txBody>
      </p:sp>
      <p:sp>
        <p:nvSpPr>
          <p:cNvPr id="8" name="左箭头标注 7"/>
          <p:cNvSpPr/>
          <p:nvPr/>
        </p:nvSpPr>
        <p:spPr>
          <a:xfrm>
            <a:off x="6660232" y="2060848"/>
            <a:ext cx="1656184" cy="1584176"/>
          </a:xfrm>
          <a:prstGeom prst="leftArrowCallou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自觉的</a:t>
            </a:r>
            <a:endParaRPr lang="en-US" altLang="zh-CN" sz="1400" dirty="0" smtClean="0">
              <a:solidFill>
                <a:schemeClr val="tx1"/>
              </a:solidFill>
            </a:endParaRPr>
          </a:p>
          <a:p>
            <a:pPr algn="ctr"/>
            <a:r>
              <a:rPr lang="zh-CN" altLang="en-US" sz="1400" dirty="0" smtClean="0">
                <a:solidFill>
                  <a:schemeClr val="tx1"/>
                </a:solidFill>
              </a:rPr>
              <a:t>整体的</a:t>
            </a:r>
            <a:endParaRPr lang="en-US" altLang="zh-CN" sz="1400" dirty="0" smtClean="0">
              <a:solidFill>
                <a:schemeClr val="tx1"/>
              </a:solidFill>
            </a:endParaRPr>
          </a:p>
          <a:p>
            <a:pPr algn="ctr"/>
            <a:r>
              <a:rPr lang="zh-CN" altLang="en-US" sz="1400" dirty="0" smtClean="0">
                <a:solidFill>
                  <a:schemeClr val="tx1"/>
                </a:solidFill>
              </a:rPr>
              <a:t>融会贯通的</a:t>
            </a:r>
            <a:endParaRPr lang="en-US" altLang="zh-CN" sz="1400" dirty="0" smtClean="0">
              <a:solidFill>
                <a:schemeClr val="tx1"/>
              </a:solidFill>
            </a:endParaRPr>
          </a:p>
          <a:p>
            <a:pPr algn="ctr"/>
            <a:r>
              <a:rPr lang="zh-CN" altLang="en-US" sz="1400" dirty="0" smtClean="0">
                <a:solidFill>
                  <a:schemeClr val="tx1"/>
                </a:solidFill>
              </a:rPr>
              <a:t>创新的</a:t>
            </a:r>
            <a:endParaRPr lang="zh-CN" altLang="en-US" sz="1400" dirty="0">
              <a:solidFill>
                <a:schemeClr val="tx1"/>
              </a:solidFill>
            </a:endParaRPr>
          </a:p>
        </p:txBody>
      </p:sp>
      <p:sp>
        <p:nvSpPr>
          <p:cNvPr id="9" name="左箭头标注 8"/>
          <p:cNvSpPr/>
          <p:nvPr/>
        </p:nvSpPr>
        <p:spPr>
          <a:xfrm>
            <a:off x="6732240" y="4077072"/>
            <a:ext cx="1656184" cy="1584176"/>
          </a:xfrm>
          <a:prstGeom prst="leftArrowCallou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善交际的</a:t>
            </a:r>
            <a:endParaRPr lang="en-US" altLang="zh-CN" sz="1400" dirty="0" smtClean="0">
              <a:solidFill>
                <a:schemeClr val="tx1"/>
              </a:solidFill>
            </a:endParaRPr>
          </a:p>
          <a:p>
            <a:pPr algn="ctr"/>
            <a:r>
              <a:rPr lang="zh-CN" altLang="en-US" sz="1400" dirty="0" smtClean="0">
                <a:solidFill>
                  <a:schemeClr val="tx1"/>
                </a:solidFill>
              </a:rPr>
              <a:t>重感觉的</a:t>
            </a:r>
            <a:endParaRPr lang="en-US" altLang="zh-CN" sz="1400" dirty="0" smtClean="0">
              <a:solidFill>
                <a:schemeClr val="tx1"/>
              </a:solidFill>
            </a:endParaRPr>
          </a:p>
          <a:p>
            <a:pPr algn="ctr"/>
            <a:r>
              <a:rPr lang="zh-CN" altLang="en-US" sz="1400" dirty="0" smtClean="0">
                <a:solidFill>
                  <a:schemeClr val="tx1"/>
                </a:solidFill>
              </a:rPr>
              <a:t>重运动的</a:t>
            </a:r>
            <a:endParaRPr lang="en-US" altLang="zh-CN" sz="1400" dirty="0" smtClean="0">
              <a:solidFill>
                <a:schemeClr val="tx1"/>
              </a:solidFill>
            </a:endParaRPr>
          </a:p>
          <a:p>
            <a:pPr algn="ctr"/>
            <a:r>
              <a:rPr lang="zh-CN" altLang="en-US" sz="1400" dirty="0" smtClean="0">
                <a:solidFill>
                  <a:schemeClr val="tx1"/>
                </a:solidFill>
              </a:rPr>
              <a:t>情绪主导的</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市场类通用素质模型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六边形 3"/>
          <p:cNvSpPr/>
          <p:nvPr/>
        </p:nvSpPr>
        <p:spPr>
          <a:xfrm>
            <a:off x="3563888" y="1556792"/>
            <a:ext cx="1368152" cy="1152128"/>
          </a:xfrm>
          <a:prstGeom prst="hex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目标与行动族</a:t>
            </a:r>
            <a:endParaRPr lang="zh-CN" altLang="en-US" dirty="0">
              <a:solidFill>
                <a:schemeClr val="tx1"/>
              </a:solidFill>
            </a:endParaRPr>
          </a:p>
        </p:txBody>
      </p:sp>
      <p:sp>
        <p:nvSpPr>
          <p:cNvPr id="5" name="六边形 4"/>
          <p:cNvSpPr/>
          <p:nvPr/>
        </p:nvSpPr>
        <p:spPr>
          <a:xfrm>
            <a:off x="4716016" y="2276872"/>
            <a:ext cx="1368152" cy="1224136"/>
          </a:xfrm>
          <a:prstGeom prst="hexag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影响力族</a:t>
            </a:r>
            <a:endParaRPr lang="zh-CN" altLang="en-US" dirty="0">
              <a:solidFill>
                <a:schemeClr val="tx1"/>
              </a:solidFill>
            </a:endParaRPr>
          </a:p>
        </p:txBody>
      </p:sp>
      <p:sp>
        <p:nvSpPr>
          <p:cNvPr id="6" name="六边形 5"/>
          <p:cNvSpPr/>
          <p:nvPr/>
        </p:nvSpPr>
        <p:spPr>
          <a:xfrm>
            <a:off x="2339752" y="2204864"/>
            <a:ext cx="1368152" cy="1152128"/>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帮助与服务族</a:t>
            </a:r>
            <a:endParaRPr lang="zh-CN" altLang="en-US" dirty="0">
              <a:solidFill>
                <a:schemeClr val="tx1"/>
              </a:solidFill>
            </a:endParaRPr>
          </a:p>
        </p:txBody>
      </p:sp>
      <p:sp>
        <p:nvSpPr>
          <p:cNvPr id="7" name="六边形 6"/>
          <p:cNvSpPr/>
          <p:nvPr/>
        </p:nvSpPr>
        <p:spPr>
          <a:xfrm>
            <a:off x="3491880" y="2924944"/>
            <a:ext cx="1440160" cy="1224136"/>
          </a:xfrm>
          <a:prstGeom prst="hexagon">
            <a:avLst/>
          </a:prstGeom>
          <a:solidFill>
            <a:srgbClr val="D518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认知族</a:t>
            </a:r>
            <a:endParaRPr lang="zh-CN" altLang="en-US" dirty="0">
              <a:solidFill>
                <a:schemeClr val="tx1"/>
              </a:solidFill>
            </a:endParaRPr>
          </a:p>
        </p:txBody>
      </p:sp>
      <p:sp>
        <p:nvSpPr>
          <p:cNvPr id="8" name="六边形 7"/>
          <p:cNvSpPr/>
          <p:nvPr/>
        </p:nvSpPr>
        <p:spPr>
          <a:xfrm>
            <a:off x="5940152" y="2996952"/>
            <a:ext cx="1368152" cy="1296144"/>
          </a:xfrm>
          <a:prstGeom prst="hexagon">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自我概念族</a:t>
            </a:r>
            <a:endParaRPr lang="zh-CN" altLang="en-US" dirty="0">
              <a:solidFill>
                <a:schemeClr val="tx1"/>
              </a:solidFill>
            </a:endParaRPr>
          </a:p>
        </p:txBody>
      </p:sp>
      <p:sp>
        <p:nvSpPr>
          <p:cNvPr id="9" name="六边形 8"/>
          <p:cNvSpPr/>
          <p:nvPr/>
        </p:nvSpPr>
        <p:spPr>
          <a:xfrm>
            <a:off x="1187624" y="2852936"/>
            <a:ext cx="1368152" cy="1296144"/>
          </a:xfrm>
          <a:prstGeom prst="hexagon">
            <a:avLst/>
          </a:prstGeom>
          <a:solidFill>
            <a:srgbClr val="F25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管理族</a:t>
            </a:r>
            <a:endParaRPr lang="zh-CN" altLang="en-US" dirty="0">
              <a:solidFill>
                <a:schemeClr val="tx1"/>
              </a:solidFill>
            </a:endParaRPr>
          </a:p>
        </p:txBody>
      </p:sp>
      <p:sp>
        <p:nvSpPr>
          <p:cNvPr id="10" name="矩形 9"/>
          <p:cNvSpPr/>
          <p:nvPr/>
        </p:nvSpPr>
        <p:spPr>
          <a:xfrm>
            <a:off x="4932040" y="188640"/>
            <a:ext cx="2376264" cy="1584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成就导向（</a:t>
            </a:r>
            <a:r>
              <a:rPr lang="en-US" altLang="zh-CN" sz="1600" dirty="0" smtClean="0">
                <a:solidFill>
                  <a:schemeClr val="tx1"/>
                </a:solidFill>
              </a:rPr>
              <a:t>ACH</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.5</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主动性（</a:t>
            </a:r>
            <a:r>
              <a:rPr lang="en-US" altLang="zh-CN" sz="1600" dirty="0" smtClean="0">
                <a:solidFill>
                  <a:schemeClr val="tx1"/>
                </a:solidFill>
              </a:rPr>
              <a:t>INT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信息搜寻（</a:t>
            </a:r>
            <a:r>
              <a:rPr lang="en-US" altLang="zh-CN" sz="1600" dirty="0" smtClean="0">
                <a:solidFill>
                  <a:schemeClr val="tx1"/>
                </a:solidFill>
              </a:rPr>
              <a:t>INF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p:txBody>
      </p:sp>
      <p:sp>
        <p:nvSpPr>
          <p:cNvPr id="11" name="矩形 10"/>
          <p:cNvSpPr/>
          <p:nvPr/>
        </p:nvSpPr>
        <p:spPr>
          <a:xfrm>
            <a:off x="7524328" y="1916832"/>
            <a:ext cx="16196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影响力（</a:t>
            </a:r>
            <a:r>
              <a:rPr lang="en-US" altLang="zh-CN" sz="1600" dirty="0" smtClean="0">
                <a:solidFill>
                  <a:schemeClr val="tx1"/>
                </a:solidFill>
              </a:rPr>
              <a:t>IMP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5</a:t>
            </a:r>
            <a:r>
              <a:rPr lang="zh-CN" altLang="en-US" sz="1600" dirty="0" smtClean="0">
                <a:solidFill>
                  <a:schemeClr val="tx1"/>
                </a:solidFill>
              </a:rPr>
              <a:t>以上）</a:t>
            </a:r>
            <a:endParaRPr lang="en-US" altLang="zh-CN" sz="1600" dirty="0" smtClean="0">
              <a:solidFill>
                <a:schemeClr val="tx1"/>
              </a:solidFill>
            </a:endParaRPr>
          </a:p>
          <a:p>
            <a:r>
              <a:rPr lang="zh-CN" altLang="en-US" sz="1600" dirty="0" smtClean="0">
                <a:solidFill>
                  <a:schemeClr val="tx1"/>
                </a:solidFill>
              </a:rPr>
              <a:t>关系建立（</a:t>
            </a:r>
            <a:r>
              <a:rPr lang="en-US" altLang="zh-CN" sz="1600" dirty="0" smtClean="0">
                <a:solidFill>
                  <a:schemeClr val="tx1"/>
                </a:solidFill>
              </a:rPr>
              <a:t>RB</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p:txBody>
      </p:sp>
      <p:sp>
        <p:nvSpPr>
          <p:cNvPr id="12" name="矩形 11"/>
          <p:cNvSpPr/>
          <p:nvPr/>
        </p:nvSpPr>
        <p:spPr>
          <a:xfrm>
            <a:off x="251520" y="1412776"/>
            <a:ext cx="1800200" cy="12241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人际理解力（</a:t>
            </a:r>
            <a:r>
              <a:rPr lang="en-US" altLang="zh-CN" sz="1600" dirty="0" smtClean="0">
                <a:solidFill>
                  <a:schemeClr val="tx1"/>
                </a:solidFill>
              </a:rPr>
              <a:t>IU</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.5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客户服务（</a:t>
            </a:r>
            <a:r>
              <a:rPr lang="en-US" altLang="zh-CN" sz="1600" dirty="0" smtClean="0">
                <a:solidFill>
                  <a:schemeClr val="tx1"/>
                </a:solidFill>
              </a:rPr>
              <a:t>CSO</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zh-CN" altLang="en-US" sz="1600" dirty="0">
              <a:solidFill>
                <a:schemeClr val="tx1"/>
              </a:solidFill>
            </a:endParaRPr>
          </a:p>
        </p:txBody>
      </p:sp>
      <p:sp>
        <p:nvSpPr>
          <p:cNvPr id="13" name="矩形 12"/>
          <p:cNvSpPr/>
          <p:nvPr/>
        </p:nvSpPr>
        <p:spPr>
          <a:xfrm>
            <a:off x="971600" y="4581128"/>
            <a:ext cx="1800200"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团队合作（</a:t>
            </a:r>
            <a:r>
              <a:rPr lang="en-US" altLang="zh-CN" sz="1600" dirty="0" smtClean="0">
                <a:solidFill>
                  <a:schemeClr val="tx1"/>
                </a:solidFill>
              </a:rPr>
              <a:t>TW</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.2 </a:t>
            </a:r>
            <a:r>
              <a:rPr lang="zh-CN" altLang="en-US" sz="1600" dirty="0" smtClean="0">
                <a:solidFill>
                  <a:schemeClr val="tx1"/>
                </a:solidFill>
              </a:rPr>
              <a:t>级以上）</a:t>
            </a:r>
            <a:endParaRPr lang="en-US" altLang="zh-CN" sz="1600" dirty="0" smtClean="0">
              <a:solidFill>
                <a:schemeClr val="tx1"/>
              </a:solidFill>
            </a:endParaRPr>
          </a:p>
        </p:txBody>
      </p:sp>
      <p:sp>
        <p:nvSpPr>
          <p:cNvPr id="14" name="矩形 13"/>
          <p:cNvSpPr/>
          <p:nvPr/>
        </p:nvSpPr>
        <p:spPr>
          <a:xfrm>
            <a:off x="3491880" y="4625752"/>
            <a:ext cx="1584176" cy="223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演绎思维（</a:t>
            </a:r>
            <a:r>
              <a:rPr lang="en-US" altLang="zh-CN" sz="1600" dirty="0" smtClean="0">
                <a:solidFill>
                  <a:schemeClr val="tx1"/>
                </a:solidFill>
              </a:rPr>
              <a:t>AT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归纳思维（</a:t>
            </a:r>
            <a:r>
              <a:rPr lang="en-US" altLang="zh-CN" sz="1600" dirty="0" smtClean="0">
                <a:solidFill>
                  <a:schemeClr val="tx1"/>
                </a:solidFill>
              </a:rPr>
              <a:t>CT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专业知识技能（</a:t>
            </a:r>
            <a:r>
              <a:rPr lang="en-US" altLang="zh-CN" sz="1600" dirty="0" smtClean="0">
                <a:solidFill>
                  <a:schemeClr val="tx1"/>
                </a:solidFill>
              </a:rPr>
              <a:t>EXP</a:t>
            </a:r>
            <a:r>
              <a:rPr lang="zh-CN" altLang="en-US" sz="1600" dirty="0" smtClean="0">
                <a:solidFill>
                  <a:schemeClr val="tx1"/>
                </a:solidFill>
              </a:rPr>
              <a:t>）</a:t>
            </a:r>
            <a:endParaRPr lang="en-US" altLang="zh-CN" sz="1600" dirty="0" smtClean="0">
              <a:solidFill>
                <a:schemeClr val="tx1"/>
              </a:solidFill>
            </a:endParaRPr>
          </a:p>
        </p:txBody>
      </p:sp>
      <p:sp>
        <p:nvSpPr>
          <p:cNvPr id="15" name="矩形 14"/>
          <p:cNvSpPr/>
          <p:nvPr/>
        </p:nvSpPr>
        <p:spPr>
          <a:xfrm>
            <a:off x="5940152" y="4725144"/>
            <a:ext cx="1872208"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自信（</a:t>
            </a:r>
            <a:r>
              <a:rPr lang="en-US" altLang="zh-CN" sz="1600" dirty="0" smtClean="0">
                <a:solidFill>
                  <a:schemeClr val="tx1"/>
                </a:solidFill>
              </a:rPr>
              <a:t>SCF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zh-CN" altLang="en-US" sz="1600" dirty="0">
              <a:solidFill>
                <a:schemeClr val="tx1"/>
              </a:solidFill>
            </a:endParaRPr>
          </a:p>
        </p:txBody>
      </p:sp>
      <p:cxnSp>
        <p:nvCxnSpPr>
          <p:cNvPr id="17" name="直接箭头连接符 16"/>
          <p:cNvCxnSpPr>
            <a:stCxn id="6" idx="4"/>
          </p:cNvCxnSpPr>
          <p:nvPr/>
        </p:nvCxnSpPr>
        <p:spPr>
          <a:xfrm rot="16200000" flipV="1">
            <a:off x="2159732" y="1736812"/>
            <a:ext cx="432048"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5400000" flipH="1" flipV="1">
            <a:off x="4391980" y="1160748"/>
            <a:ext cx="648072"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5" idx="5"/>
          </p:cNvCxnSpPr>
          <p:nvPr/>
        </p:nvCxnSpPr>
        <p:spPr>
          <a:xfrm rot="5400000" flipH="1" flipV="1">
            <a:off x="6615227" y="1439779"/>
            <a:ext cx="1588" cy="16741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5400000">
            <a:off x="6480212" y="4473116"/>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rot="5400000">
            <a:off x="3860921" y="4356103"/>
            <a:ext cx="432048" cy="180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a:off x="1727684" y="4329100"/>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专业类与人力资源开发职种的定义</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1043608" y="2060848"/>
            <a:ext cx="1656184" cy="1008112"/>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专业类</a:t>
            </a:r>
            <a:endParaRPr lang="zh-CN" altLang="en-US" dirty="0">
              <a:solidFill>
                <a:schemeClr val="tx1"/>
              </a:solidFill>
            </a:endParaRPr>
          </a:p>
        </p:txBody>
      </p:sp>
      <p:sp>
        <p:nvSpPr>
          <p:cNvPr id="5" name="五边形 4"/>
          <p:cNvSpPr/>
          <p:nvPr/>
        </p:nvSpPr>
        <p:spPr>
          <a:xfrm>
            <a:off x="1043608" y="3284984"/>
            <a:ext cx="1728192" cy="936104"/>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人力资源</a:t>
            </a:r>
            <a:endParaRPr lang="en-US" altLang="zh-CN" dirty="0" smtClean="0">
              <a:solidFill>
                <a:schemeClr val="tx1"/>
              </a:solidFill>
            </a:endParaRPr>
          </a:p>
          <a:p>
            <a:pPr algn="ctr"/>
            <a:r>
              <a:rPr lang="zh-CN" altLang="en-US" dirty="0" smtClean="0">
                <a:solidFill>
                  <a:schemeClr val="tx1"/>
                </a:solidFill>
              </a:rPr>
              <a:t>开发</a:t>
            </a:r>
            <a:endParaRPr lang="zh-CN" altLang="en-US" dirty="0">
              <a:solidFill>
                <a:schemeClr val="tx1"/>
              </a:solidFill>
            </a:endParaRPr>
          </a:p>
        </p:txBody>
      </p:sp>
      <p:sp>
        <p:nvSpPr>
          <p:cNvPr id="6" name="圆角矩形 5"/>
          <p:cNvSpPr/>
          <p:nvPr/>
        </p:nvSpPr>
        <p:spPr>
          <a:xfrm>
            <a:off x="3059832" y="1988840"/>
            <a:ext cx="5040560" cy="1152128"/>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对为行政管理系统提供的专业管理咨询与参谋以及管理服务的质量与安全承担直接责任</a:t>
            </a:r>
            <a:endParaRPr lang="zh-CN" altLang="en-US" dirty="0">
              <a:solidFill>
                <a:schemeClr val="tx1"/>
              </a:solidFill>
            </a:endParaRPr>
          </a:p>
        </p:txBody>
      </p:sp>
      <p:sp>
        <p:nvSpPr>
          <p:cNvPr id="7" name="圆角矩形 6"/>
          <p:cNvSpPr/>
          <p:nvPr/>
        </p:nvSpPr>
        <p:spPr>
          <a:xfrm>
            <a:off x="3059832" y="3284984"/>
            <a:ext cx="4968552" cy="1008112"/>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对人力资源结构优化、能力提升承担责任</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企业人事管理与人力资源管理的比较</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755576" y="1556792"/>
            <a:ext cx="792088" cy="2376264"/>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a:t>
            </a:r>
            <a:endParaRPr lang="en-US" altLang="zh-CN" dirty="0" smtClean="0">
              <a:solidFill>
                <a:schemeClr val="tx1"/>
              </a:solidFill>
            </a:endParaRPr>
          </a:p>
          <a:p>
            <a:pPr algn="ctr"/>
            <a:r>
              <a:rPr lang="zh-CN" altLang="en-US" dirty="0" smtClean="0">
                <a:solidFill>
                  <a:schemeClr val="tx1"/>
                </a:solidFill>
              </a:rPr>
              <a:t>事</a:t>
            </a:r>
            <a:endParaRPr lang="en-US" altLang="zh-CN" dirty="0" smtClean="0">
              <a:solidFill>
                <a:schemeClr val="tx1"/>
              </a:solidFill>
            </a:endParaRPr>
          </a:p>
          <a:p>
            <a:pPr algn="ctr"/>
            <a:r>
              <a:rPr lang="zh-CN" altLang="en-US" dirty="0" smtClean="0">
                <a:solidFill>
                  <a:schemeClr val="tx1"/>
                </a:solidFill>
              </a:rPr>
              <a:t>管</a:t>
            </a:r>
            <a:endParaRPr lang="en-US" altLang="zh-CN" dirty="0" smtClean="0">
              <a:solidFill>
                <a:schemeClr val="tx1"/>
              </a:solidFill>
            </a:endParaRPr>
          </a:p>
          <a:p>
            <a:pPr algn="ctr"/>
            <a:r>
              <a:rPr lang="zh-CN" altLang="en-US" dirty="0" smtClean="0">
                <a:solidFill>
                  <a:schemeClr val="tx1"/>
                </a:solidFill>
              </a:rPr>
              <a:t>理</a:t>
            </a:r>
            <a:endParaRPr lang="zh-CN" altLang="en-US" dirty="0">
              <a:solidFill>
                <a:schemeClr val="tx1"/>
              </a:solidFill>
            </a:endParaRPr>
          </a:p>
        </p:txBody>
      </p:sp>
      <p:sp>
        <p:nvSpPr>
          <p:cNvPr id="5" name="矩形 4"/>
          <p:cNvSpPr/>
          <p:nvPr/>
        </p:nvSpPr>
        <p:spPr>
          <a:xfrm>
            <a:off x="1547664" y="1556792"/>
            <a:ext cx="6480720" cy="2376264"/>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包括人事信息记录与查询、审批控制、提供服务与支持等在内的工作</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同企业战略之间的关系很疏远</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招聘、绩效考核、薪酬福利、培训开发等人力资源管理活动都是功能</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区割的</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“事务导向”的管理</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人力资源部陷入繁琐的日常事务处理与应付当中，充当“事务员”和</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“救火队员”</a:t>
            </a:r>
            <a:endParaRPr lang="zh-CN" altLang="en-US" sz="1600" dirty="0">
              <a:solidFill>
                <a:schemeClr val="tx1"/>
              </a:solidFill>
            </a:endParaRPr>
          </a:p>
        </p:txBody>
      </p:sp>
      <p:sp>
        <p:nvSpPr>
          <p:cNvPr id="6" name="圆角矩形 5"/>
          <p:cNvSpPr/>
          <p:nvPr/>
        </p:nvSpPr>
        <p:spPr>
          <a:xfrm>
            <a:off x="1403648" y="4409728"/>
            <a:ext cx="6048672" cy="244827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人力资源管理</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为员工提供基于战略的、分层分类的、个性化的一揽子人力</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资源产品与服务</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通过价值链的管理实现人力资源本增值，遵循</a:t>
            </a:r>
            <a:r>
              <a:rPr lang="en-US" altLang="zh-CN" sz="1600" dirty="0" smtClean="0">
                <a:solidFill>
                  <a:schemeClr val="tx1"/>
                </a:solidFill>
              </a:rPr>
              <a:t>2:8</a:t>
            </a:r>
            <a:r>
              <a:rPr lang="zh-CN" altLang="en-US" sz="1600" dirty="0" smtClean="0">
                <a:solidFill>
                  <a:schemeClr val="tx1"/>
                </a:solidFill>
              </a:rPr>
              <a:t>定律，由价</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值创造的主导因素决定资源分配的流向</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“客户导向”的管理</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人力资源管理人员不仅是人力资源管理“政策的制定者”，</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形成规则与标准，提高资源使用效益；而且是“教练员”，</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指导各级直线管理者承担人力资源管理的责任</a:t>
            </a:r>
            <a:endParaRPr lang="zh-CN" altLang="en-US" sz="1600" dirty="0">
              <a:solidFill>
                <a:schemeClr val="tx1"/>
              </a:solidFill>
            </a:endParaRPr>
          </a:p>
        </p:txBody>
      </p:sp>
      <p:cxnSp>
        <p:nvCxnSpPr>
          <p:cNvPr id="8" name="直接箭头连接符 7"/>
          <p:cNvCxnSpPr/>
          <p:nvPr/>
        </p:nvCxnSpPr>
        <p:spPr>
          <a:xfrm>
            <a:off x="755576" y="3933056"/>
            <a:ext cx="648072" cy="504056"/>
          </a:xfrm>
          <a:prstGeom prst="straightConnector1">
            <a:avLst/>
          </a:prstGeom>
          <a:ln w="254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10800000" flipV="1">
            <a:off x="7452320" y="3933056"/>
            <a:ext cx="576064" cy="504056"/>
          </a:xfrm>
          <a:prstGeom prst="straightConnector1">
            <a:avLst/>
          </a:prstGeom>
          <a:ln w="254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200" b="1" dirty="0" smtClean="0"/>
              <a:t>现代人力资源管理者承担的四种角色</a:t>
            </a:r>
            <a:endParaRPr lang="zh-CN" altLang="en-US" sz="3200" b="1" dirty="0"/>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2987824" y="1052736"/>
            <a:ext cx="3096344"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关注未来与战略目标的实现</a:t>
            </a:r>
            <a:endParaRPr lang="zh-CN" altLang="en-US" dirty="0">
              <a:solidFill>
                <a:schemeClr val="tx1"/>
              </a:solidFill>
            </a:endParaRPr>
          </a:p>
        </p:txBody>
      </p:sp>
      <p:sp>
        <p:nvSpPr>
          <p:cNvPr id="6" name="矩形 5"/>
          <p:cNvSpPr/>
          <p:nvPr/>
        </p:nvSpPr>
        <p:spPr>
          <a:xfrm>
            <a:off x="6732240" y="3212976"/>
            <a:ext cx="504056"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关注人</a:t>
            </a:r>
            <a:endParaRPr lang="zh-CN" altLang="en-US" dirty="0">
              <a:solidFill>
                <a:schemeClr val="tx1"/>
              </a:solidFill>
            </a:endParaRPr>
          </a:p>
        </p:txBody>
      </p:sp>
      <p:sp>
        <p:nvSpPr>
          <p:cNvPr id="7" name="矩形 6"/>
          <p:cNvSpPr/>
          <p:nvPr/>
        </p:nvSpPr>
        <p:spPr>
          <a:xfrm>
            <a:off x="1907704" y="3140968"/>
            <a:ext cx="504056"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关注流程</a:t>
            </a:r>
            <a:endParaRPr lang="zh-CN" altLang="en-US" dirty="0">
              <a:solidFill>
                <a:schemeClr val="tx1"/>
              </a:solidFill>
            </a:endParaRPr>
          </a:p>
        </p:txBody>
      </p:sp>
      <p:sp>
        <p:nvSpPr>
          <p:cNvPr id="8" name="矩形 7"/>
          <p:cNvSpPr/>
          <p:nvPr/>
        </p:nvSpPr>
        <p:spPr>
          <a:xfrm>
            <a:off x="3275856" y="6309320"/>
            <a:ext cx="3168352" cy="548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关注日常事务工作的完成</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200" b="1" dirty="0" smtClean="0"/>
              <a:t>人力资源管理专业人员通用素质模型</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六边形 3"/>
          <p:cNvSpPr/>
          <p:nvPr/>
        </p:nvSpPr>
        <p:spPr>
          <a:xfrm>
            <a:off x="3563888" y="1268760"/>
            <a:ext cx="1368152" cy="1008112"/>
          </a:xfrm>
          <a:prstGeom prst="hex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目标与行动族</a:t>
            </a:r>
            <a:endParaRPr lang="zh-CN" altLang="en-US" dirty="0">
              <a:solidFill>
                <a:schemeClr val="tx1"/>
              </a:solidFill>
            </a:endParaRPr>
          </a:p>
        </p:txBody>
      </p:sp>
      <p:sp>
        <p:nvSpPr>
          <p:cNvPr id="5" name="六边形 4"/>
          <p:cNvSpPr/>
          <p:nvPr/>
        </p:nvSpPr>
        <p:spPr>
          <a:xfrm>
            <a:off x="4716016" y="1844824"/>
            <a:ext cx="1296144" cy="1080120"/>
          </a:xfrm>
          <a:prstGeom prst="hexag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影响力族</a:t>
            </a:r>
            <a:endParaRPr lang="zh-CN" altLang="en-US" dirty="0">
              <a:solidFill>
                <a:schemeClr val="tx1"/>
              </a:solidFill>
            </a:endParaRPr>
          </a:p>
        </p:txBody>
      </p:sp>
      <p:sp>
        <p:nvSpPr>
          <p:cNvPr id="6" name="六边形 5"/>
          <p:cNvSpPr/>
          <p:nvPr/>
        </p:nvSpPr>
        <p:spPr>
          <a:xfrm>
            <a:off x="2339752" y="1844824"/>
            <a:ext cx="1296144" cy="1152128"/>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帮助与服务族</a:t>
            </a:r>
            <a:endParaRPr lang="zh-CN" altLang="en-US" dirty="0">
              <a:solidFill>
                <a:schemeClr val="tx1"/>
              </a:solidFill>
            </a:endParaRPr>
          </a:p>
        </p:txBody>
      </p:sp>
      <p:sp>
        <p:nvSpPr>
          <p:cNvPr id="7" name="六边形 6"/>
          <p:cNvSpPr/>
          <p:nvPr/>
        </p:nvSpPr>
        <p:spPr>
          <a:xfrm>
            <a:off x="3563888" y="2420888"/>
            <a:ext cx="1296144" cy="1152128"/>
          </a:xfrm>
          <a:prstGeom prst="hex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认知族</a:t>
            </a:r>
            <a:endParaRPr lang="zh-CN" altLang="en-US" dirty="0">
              <a:solidFill>
                <a:schemeClr val="tx1"/>
              </a:solidFill>
            </a:endParaRPr>
          </a:p>
        </p:txBody>
      </p:sp>
      <p:sp>
        <p:nvSpPr>
          <p:cNvPr id="8" name="六边形 7"/>
          <p:cNvSpPr/>
          <p:nvPr/>
        </p:nvSpPr>
        <p:spPr>
          <a:xfrm>
            <a:off x="5940152" y="2420888"/>
            <a:ext cx="1368152" cy="1080120"/>
          </a:xfrm>
          <a:prstGeom prst="hexag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自我概念族</a:t>
            </a:r>
            <a:endParaRPr lang="zh-CN" altLang="en-US" dirty="0">
              <a:solidFill>
                <a:schemeClr val="tx1"/>
              </a:solidFill>
            </a:endParaRPr>
          </a:p>
        </p:txBody>
      </p:sp>
      <p:sp>
        <p:nvSpPr>
          <p:cNvPr id="9" name="六边形 8"/>
          <p:cNvSpPr/>
          <p:nvPr/>
        </p:nvSpPr>
        <p:spPr>
          <a:xfrm>
            <a:off x="1187624" y="2492896"/>
            <a:ext cx="1368152" cy="1152128"/>
          </a:xfrm>
          <a:prstGeom prst="hexagon">
            <a:avLst/>
          </a:prstGeom>
          <a:solidFill>
            <a:srgbClr val="F25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管理族</a:t>
            </a:r>
            <a:endParaRPr lang="zh-CN" altLang="en-US" dirty="0">
              <a:solidFill>
                <a:schemeClr val="tx1"/>
              </a:solidFill>
            </a:endParaRPr>
          </a:p>
        </p:txBody>
      </p:sp>
      <p:sp>
        <p:nvSpPr>
          <p:cNvPr id="10" name="矩形 9"/>
          <p:cNvSpPr/>
          <p:nvPr/>
        </p:nvSpPr>
        <p:spPr>
          <a:xfrm>
            <a:off x="5076056" y="692696"/>
            <a:ext cx="1800200"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成就导向（</a:t>
            </a:r>
            <a:r>
              <a:rPr lang="en-US" altLang="zh-CN" sz="1600" dirty="0" smtClean="0">
                <a:solidFill>
                  <a:schemeClr val="tx1"/>
                </a:solidFill>
              </a:rPr>
              <a:t>ACH</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主动性（</a:t>
            </a:r>
            <a:r>
              <a:rPr lang="en-US" altLang="zh-CN" sz="1600" dirty="0" smtClean="0">
                <a:solidFill>
                  <a:schemeClr val="tx1"/>
                </a:solidFill>
              </a:rPr>
              <a:t>INT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r>
              <a:rPr lang="zh-CN" altLang="en-US" dirty="0" smtClean="0">
                <a:solidFill>
                  <a:schemeClr val="tx1"/>
                </a:solidFill>
              </a:rPr>
              <a:t>）</a:t>
            </a:r>
            <a:endParaRPr lang="en-US" altLang="zh-CN" dirty="0" smtClean="0">
              <a:solidFill>
                <a:schemeClr val="tx1"/>
              </a:solidFill>
            </a:endParaRPr>
          </a:p>
        </p:txBody>
      </p:sp>
      <p:sp>
        <p:nvSpPr>
          <p:cNvPr id="11" name="矩形 10"/>
          <p:cNvSpPr/>
          <p:nvPr/>
        </p:nvSpPr>
        <p:spPr>
          <a:xfrm>
            <a:off x="7380312" y="980728"/>
            <a:ext cx="1763688"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影响力（</a:t>
            </a:r>
            <a:r>
              <a:rPr lang="en-US" altLang="zh-CN" sz="1600" dirty="0" smtClean="0">
                <a:solidFill>
                  <a:schemeClr val="tx1"/>
                </a:solidFill>
              </a:rPr>
              <a:t>IMP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5</a:t>
            </a:r>
            <a:r>
              <a:rPr lang="zh-CN" altLang="en-US" sz="1600" dirty="0" smtClean="0">
                <a:solidFill>
                  <a:schemeClr val="tx1"/>
                </a:solidFill>
              </a:rPr>
              <a:t>以上）</a:t>
            </a:r>
            <a:endParaRPr lang="en-US" altLang="zh-CN" sz="1600" dirty="0" smtClean="0">
              <a:solidFill>
                <a:schemeClr val="tx1"/>
              </a:solidFill>
            </a:endParaRPr>
          </a:p>
          <a:p>
            <a:r>
              <a:rPr lang="zh-CN" altLang="en-US" sz="1600" dirty="0" smtClean="0">
                <a:solidFill>
                  <a:schemeClr val="tx1"/>
                </a:solidFill>
              </a:rPr>
              <a:t>关系建立（</a:t>
            </a:r>
            <a:r>
              <a:rPr lang="en-US" altLang="zh-CN" sz="1600" dirty="0" smtClean="0">
                <a:solidFill>
                  <a:schemeClr val="tx1"/>
                </a:solidFill>
              </a:rPr>
              <a:t>RB</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4</a:t>
            </a:r>
            <a:r>
              <a:rPr lang="zh-CN" altLang="en-US" sz="1600" dirty="0" smtClean="0">
                <a:solidFill>
                  <a:schemeClr val="tx1"/>
                </a:solidFill>
              </a:rPr>
              <a:t>级以上）</a:t>
            </a:r>
            <a:endParaRPr lang="en-US" altLang="zh-CN" sz="1600" dirty="0" smtClean="0">
              <a:solidFill>
                <a:schemeClr val="tx1"/>
              </a:solidFill>
            </a:endParaRPr>
          </a:p>
        </p:txBody>
      </p:sp>
      <p:sp>
        <p:nvSpPr>
          <p:cNvPr id="12" name="矩形 11"/>
          <p:cNvSpPr/>
          <p:nvPr/>
        </p:nvSpPr>
        <p:spPr>
          <a:xfrm>
            <a:off x="323528" y="908720"/>
            <a:ext cx="1872208" cy="12241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人际理解力（</a:t>
            </a:r>
            <a:r>
              <a:rPr lang="en-US" altLang="zh-CN" sz="1600" dirty="0" smtClean="0">
                <a:solidFill>
                  <a:schemeClr val="tx1"/>
                </a:solidFill>
              </a:rPr>
              <a:t>IU</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.4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客户服务（</a:t>
            </a:r>
            <a:r>
              <a:rPr lang="en-US" altLang="zh-CN" sz="1600" dirty="0" smtClean="0">
                <a:solidFill>
                  <a:schemeClr val="tx1"/>
                </a:solidFill>
              </a:rPr>
              <a:t>CSO</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zh-CN" altLang="en-US" sz="1600" dirty="0">
              <a:solidFill>
                <a:schemeClr val="tx1"/>
              </a:solidFill>
            </a:endParaRPr>
          </a:p>
        </p:txBody>
      </p:sp>
      <p:sp>
        <p:nvSpPr>
          <p:cNvPr id="13" name="矩形 12"/>
          <p:cNvSpPr/>
          <p:nvPr/>
        </p:nvSpPr>
        <p:spPr>
          <a:xfrm>
            <a:off x="971600" y="4149080"/>
            <a:ext cx="1728192" cy="24482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团队合作（</a:t>
            </a:r>
            <a:r>
              <a:rPr lang="en-US" altLang="zh-CN" sz="1600" dirty="0" smtClean="0">
                <a:solidFill>
                  <a:schemeClr val="tx1"/>
                </a:solidFill>
              </a:rPr>
              <a:t>TW</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.5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培养人才（</a:t>
            </a:r>
            <a:r>
              <a:rPr lang="en-US" altLang="zh-CN" sz="1600" dirty="0" smtClean="0">
                <a:solidFill>
                  <a:schemeClr val="tx1"/>
                </a:solidFill>
              </a:rPr>
              <a:t>DEV</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监控能力（</a:t>
            </a:r>
            <a:r>
              <a:rPr lang="en-US" altLang="zh-CN" sz="1600" dirty="0" smtClean="0">
                <a:solidFill>
                  <a:schemeClr val="tx1"/>
                </a:solidFill>
              </a:rPr>
              <a:t>DIR</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p:txBody>
      </p:sp>
      <p:sp>
        <p:nvSpPr>
          <p:cNvPr id="14" name="矩形 13"/>
          <p:cNvSpPr/>
          <p:nvPr/>
        </p:nvSpPr>
        <p:spPr>
          <a:xfrm>
            <a:off x="3347864" y="4077072"/>
            <a:ext cx="2232248" cy="2520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演绎思维（</a:t>
            </a:r>
            <a:r>
              <a:rPr lang="en-US" altLang="zh-CN" sz="1600" dirty="0" smtClean="0">
                <a:solidFill>
                  <a:schemeClr val="tx1"/>
                </a:solidFill>
              </a:rPr>
              <a:t>AT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归纳思维（</a:t>
            </a:r>
            <a:r>
              <a:rPr lang="en-US" altLang="zh-CN" sz="1600" dirty="0" smtClean="0">
                <a:solidFill>
                  <a:schemeClr val="tx1"/>
                </a:solidFill>
              </a:rPr>
              <a:t>CT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专业知识技能（</a:t>
            </a:r>
            <a:r>
              <a:rPr lang="en-US" altLang="zh-CN" sz="1600" dirty="0" smtClean="0">
                <a:solidFill>
                  <a:schemeClr val="tx1"/>
                </a:solidFill>
              </a:rPr>
              <a:t>EXP</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p:txBody>
      </p:sp>
      <p:sp>
        <p:nvSpPr>
          <p:cNvPr id="15" name="矩形 14"/>
          <p:cNvSpPr/>
          <p:nvPr/>
        </p:nvSpPr>
        <p:spPr>
          <a:xfrm>
            <a:off x="6228184" y="4077072"/>
            <a:ext cx="1872208" cy="2592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自信（</a:t>
            </a:r>
            <a:r>
              <a:rPr lang="en-US" altLang="zh-CN" sz="1600" dirty="0" smtClean="0">
                <a:solidFill>
                  <a:schemeClr val="tx1"/>
                </a:solidFill>
              </a:rPr>
              <a:t>SCF</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.3 </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自控能力（</a:t>
            </a:r>
            <a:r>
              <a:rPr lang="en-US" altLang="zh-CN" sz="1600" dirty="0" smtClean="0">
                <a:solidFill>
                  <a:schemeClr val="tx1"/>
                </a:solidFill>
              </a:rPr>
              <a:t>SCT</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3</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灵活性（</a:t>
            </a:r>
            <a:r>
              <a:rPr lang="en-US" altLang="zh-CN" sz="1600" dirty="0" smtClean="0">
                <a:solidFill>
                  <a:schemeClr val="tx1"/>
                </a:solidFill>
              </a:rPr>
              <a:t>FLX</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a:t>
            </a:r>
            <a:r>
              <a:rPr lang="en-US" altLang="zh-CN" sz="1600" dirty="0" smtClean="0">
                <a:solidFill>
                  <a:schemeClr val="tx1"/>
                </a:solidFill>
              </a:rPr>
              <a:t>A . 2</a:t>
            </a:r>
            <a:r>
              <a:rPr lang="zh-CN" altLang="en-US" sz="1600" dirty="0" smtClean="0">
                <a:solidFill>
                  <a:schemeClr val="tx1"/>
                </a:solidFill>
              </a:rPr>
              <a:t>级以上）</a:t>
            </a:r>
            <a:endParaRPr lang="en-US" altLang="zh-CN" sz="1600" dirty="0" smtClean="0">
              <a:solidFill>
                <a:schemeClr val="tx1"/>
              </a:solidFill>
            </a:endParaRPr>
          </a:p>
          <a:p>
            <a:r>
              <a:rPr lang="zh-CN" altLang="en-US" sz="1600" dirty="0" smtClean="0">
                <a:solidFill>
                  <a:schemeClr val="tx1"/>
                </a:solidFill>
              </a:rPr>
              <a:t>正直、诚实等其他个人素质</a:t>
            </a:r>
            <a:endParaRPr lang="zh-CN" altLang="en-US" sz="1600" dirty="0">
              <a:solidFill>
                <a:schemeClr val="tx1"/>
              </a:solidFill>
            </a:endParaRPr>
          </a:p>
        </p:txBody>
      </p:sp>
      <p:cxnSp>
        <p:nvCxnSpPr>
          <p:cNvPr id="18" name="直接箭头连接符 17"/>
          <p:cNvCxnSpPr>
            <a:stCxn id="4" idx="5"/>
          </p:cNvCxnSpPr>
          <p:nvPr/>
        </p:nvCxnSpPr>
        <p:spPr>
          <a:xfrm rot="5400000" flipH="1" flipV="1">
            <a:off x="4698014" y="962726"/>
            <a:ext cx="288032" cy="3240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16200000" flipV="1">
            <a:off x="2231740" y="1376772"/>
            <a:ext cx="432048"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5868144" y="1844824"/>
            <a:ext cx="1296144"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rot="5400000">
            <a:off x="1655676" y="3825044"/>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5400000">
            <a:off x="4067944" y="3789040"/>
            <a:ext cx="43204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rot="5400000">
            <a:off x="6408204" y="3753036"/>
            <a:ext cx="5040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员工素质模型的应用</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七角星 3"/>
          <p:cNvSpPr/>
          <p:nvPr/>
        </p:nvSpPr>
        <p:spPr>
          <a:xfrm>
            <a:off x="3275856" y="2708920"/>
            <a:ext cx="2664296" cy="1512168"/>
          </a:xfrm>
          <a:prstGeom prst="star7">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素质模型</a:t>
            </a:r>
            <a:endParaRPr lang="zh-CN" altLang="en-US" sz="2400" b="1" dirty="0">
              <a:solidFill>
                <a:schemeClr val="tx1"/>
              </a:solidFill>
            </a:endParaRPr>
          </a:p>
        </p:txBody>
      </p:sp>
      <p:sp>
        <p:nvSpPr>
          <p:cNvPr id="5" name="椭圆 4"/>
          <p:cNvSpPr/>
          <p:nvPr/>
        </p:nvSpPr>
        <p:spPr>
          <a:xfrm>
            <a:off x="3419872" y="1340768"/>
            <a:ext cx="2448272" cy="720080"/>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核心人才管理</a:t>
            </a:r>
            <a:endParaRPr lang="zh-CN" altLang="en-US" dirty="0">
              <a:solidFill>
                <a:schemeClr val="tx1"/>
              </a:solidFill>
            </a:endParaRPr>
          </a:p>
        </p:txBody>
      </p:sp>
      <p:sp>
        <p:nvSpPr>
          <p:cNvPr id="6" name="椭圆 5"/>
          <p:cNvSpPr/>
          <p:nvPr/>
        </p:nvSpPr>
        <p:spPr>
          <a:xfrm>
            <a:off x="5724128" y="2204864"/>
            <a:ext cx="2376264" cy="720080"/>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绩效管理系统</a:t>
            </a:r>
            <a:endParaRPr lang="zh-CN" altLang="en-US" dirty="0">
              <a:solidFill>
                <a:schemeClr val="tx1"/>
              </a:solidFill>
            </a:endParaRPr>
          </a:p>
        </p:txBody>
      </p:sp>
      <p:sp>
        <p:nvSpPr>
          <p:cNvPr id="7" name="椭圆 6"/>
          <p:cNvSpPr/>
          <p:nvPr/>
        </p:nvSpPr>
        <p:spPr>
          <a:xfrm>
            <a:off x="6300192" y="3284984"/>
            <a:ext cx="2376264" cy="720080"/>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薪酬管理系统</a:t>
            </a:r>
            <a:endParaRPr lang="zh-CN" altLang="en-US" dirty="0">
              <a:solidFill>
                <a:schemeClr val="tx1"/>
              </a:solidFill>
            </a:endParaRPr>
          </a:p>
        </p:txBody>
      </p:sp>
      <p:sp>
        <p:nvSpPr>
          <p:cNvPr id="8" name="椭圆 7"/>
          <p:cNvSpPr/>
          <p:nvPr/>
        </p:nvSpPr>
        <p:spPr>
          <a:xfrm>
            <a:off x="5796136" y="4437112"/>
            <a:ext cx="2448272" cy="792088"/>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企业并购重组</a:t>
            </a:r>
            <a:endParaRPr lang="zh-CN" altLang="en-US" dirty="0">
              <a:solidFill>
                <a:schemeClr val="tx1"/>
              </a:solidFill>
            </a:endParaRPr>
          </a:p>
        </p:txBody>
      </p:sp>
      <p:sp>
        <p:nvSpPr>
          <p:cNvPr id="9" name="椭圆 8"/>
          <p:cNvSpPr/>
          <p:nvPr/>
        </p:nvSpPr>
        <p:spPr>
          <a:xfrm>
            <a:off x="3563888" y="5157192"/>
            <a:ext cx="2520280" cy="864096"/>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招聘甄选系统</a:t>
            </a:r>
            <a:endParaRPr lang="zh-CN" altLang="en-US" dirty="0">
              <a:solidFill>
                <a:schemeClr val="tx1"/>
              </a:solidFill>
            </a:endParaRPr>
          </a:p>
        </p:txBody>
      </p:sp>
      <p:sp>
        <p:nvSpPr>
          <p:cNvPr id="10" name="椭圆 9"/>
          <p:cNvSpPr/>
          <p:nvPr/>
        </p:nvSpPr>
        <p:spPr>
          <a:xfrm>
            <a:off x="827584" y="2276872"/>
            <a:ext cx="2592288" cy="720080"/>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战略性人才规划</a:t>
            </a:r>
            <a:endParaRPr lang="zh-CN" altLang="en-US" dirty="0">
              <a:solidFill>
                <a:schemeClr val="tx1"/>
              </a:solidFill>
            </a:endParaRPr>
          </a:p>
        </p:txBody>
      </p:sp>
      <p:sp>
        <p:nvSpPr>
          <p:cNvPr id="11" name="椭圆 10"/>
          <p:cNvSpPr/>
          <p:nvPr/>
        </p:nvSpPr>
        <p:spPr>
          <a:xfrm>
            <a:off x="179512" y="3356992"/>
            <a:ext cx="2520280" cy="792088"/>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潜能评价系统</a:t>
            </a:r>
            <a:endParaRPr lang="zh-CN" altLang="en-US" dirty="0">
              <a:solidFill>
                <a:schemeClr val="tx1"/>
              </a:solidFill>
            </a:endParaRPr>
          </a:p>
        </p:txBody>
      </p:sp>
      <p:sp>
        <p:nvSpPr>
          <p:cNvPr id="12" name="椭圆 11"/>
          <p:cNvSpPr/>
          <p:nvPr/>
        </p:nvSpPr>
        <p:spPr>
          <a:xfrm>
            <a:off x="1043608" y="4581128"/>
            <a:ext cx="2520280" cy="864096"/>
          </a:xfrm>
          <a:prstGeom prst="ellips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培训开发系统</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195736" y="1052736"/>
            <a:ext cx="4896544" cy="4680520"/>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0" y="0"/>
            <a:ext cx="8229600" cy="1143000"/>
          </a:xfrm>
        </p:spPr>
        <p:txBody>
          <a:bodyPr>
            <a:normAutofit/>
          </a:bodyPr>
          <a:lstStyle/>
          <a:p>
            <a:pPr algn="l"/>
            <a:r>
              <a:rPr lang="zh-CN" altLang="en-US" sz="3200" b="1" dirty="0" smtClean="0"/>
              <a:t>企业</a:t>
            </a:r>
            <a:r>
              <a:rPr lang="en-US" altLang="zh-CN" sz="3200" b="1" dirty="0" smtClean="0"/>
              <a:t>HRM</a:t>
            </a:r>
            <a:r>
              <a:rPr lang="zh-CN" altLang="en-US" sz="3200" b="1" dirty="0" smtClean="0"/>
              <a:t>轮状模型与员工素质模型的应用</a:t>
            </a:r>
            <a:endParaRPr lang="zh-CN" altLang="en-US" sz="3200" b="1" dirty="0"/>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3779912" y="2420888"/>
            <a:ext cx="1944216" cy="1728192"/>
          </a:xfrm>
          <a:prstGeom prst="ellipse">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素质模型与潜能评价</a:t>
            </a:r>
            <a:endParaRPr lang="zh-CN" altLang="en-US" dirty="0"/>
          </a:p>
        </p:txBody>
      </p:sp>
      <p:cxnSp>
        <p:nvCxnSpPr>
          <p:cNvPr id="17" name="直接连接符 16"/>
          <p:cNvCxnSpPr/>
          <p:nvPr/>
        </p:nvCxnSpPr>
        <p:spPr>
          <a:xfrm rot="16200000" flipV="1">
            <a:off x="4031940" y="1664804"/>
            <a:ext cx="1296144" cy="720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139952" y="4941168"/>
            <a:ext cx="158417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6"/>
          </p:cNvCxnSpPr>
          <p:nvPr/>
        </p:nvCxnSpPr>
        <p:spPr>
          <a:xfrm flipV="1">
            <a:off x="5724128" y="3212976"/>
            <a:ext cx="1368152" cy="720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0800000" flipV="1">
            <a:off x="2195736" y="3429000"/>
            <a:ext cx="1584176"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4" idx="7"/>
          </p:cNvCxnSpPr>
          <p:nvPr/>
        </p:nvCxnSpPr>
        <p:spPr>
          <a:xfrm rot="5400000" flipH="1" flipV="1">
            <a:off x="5491226" y="1720994"/>
            <a:ext cx="901160" cy="10048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508104" y="3861048"/>
            <a:ext cx="108012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0800000">
            <a:off x="2915816" y="1844824"/>
            <a:ext cx="1080120"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H="1" flipV="1">
            <a:off x="3023828" y="4113076"/>
            <a:ext cx="1224136" cy="1008112"/>
          </a:xfrm>
          <a:prstGeom prst="line">
            <a:avLst/>
          </a:prstGeom>
        </p:spPr>
        <p:style>
          <a:lnRef idx="1">
            <a:schemeClr val="accent1"/>
          </a:lnRef>
          <a:fillRef idx="0">
            <a:schemeClr val="accent1"/>
          </a:fillRef>
          <a:effectRef idx="0">
            <a:schemeClr val="accent1"/>
          </a:effectRef>
          <a:fontRef idx="minor">
            <a:schemeClr val="tx1"/>
          </a:fontRef>
        </p:style>
      </p:cxnSp>
      <p:sp>
        <p:nvSpPr>
          <p:cNvPr id="32" name="圆角矩形 31"/>
          <p:cNvSpPr/>
          <p:nvPr/>
        </p:nvSpPr>
        <p:spPr>
          <a:xfrm>
            <a:off x="3347864" y="1412776"/>
            <a:ext cx="1296144"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战略性人才规划</a:t>
            </a:r>
            <a:endParaRPr lang="zh-CN" altLang="en-US" dirty="0">
              <a:solidFill>
                <a:schemeClr val="tx1"/>
              </a:solidFill>
            </a:endParaRPr>
          </a:p>
        </p:txBody>
      </p:sp>
      <p:sp>
        <p:nvSpPr>
          <p:cNvPr id="33" name="圆角矩形 32"/>
          <p:cNvSpPr/>
          <p:nvPr/>
        </p:nvSpPr>
        <p:spPr>
          <a:xfrm>
            <a:off x="4788024" y="1484784"/>
            <a:ext cx="1224136"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人员甄选与调配</a:t>
            </a:r>
            <a:endParaRPr lang="zh-CN" altLang="en-US" dirty="0">
              <a:solidFill>
                <a:schemeClr val="tx1"/>
              </a:solidFill>
            </a:endParaRPr>
          </a:p>
        </p:txBody>
      </p:sp>
      <p:sp>
        <p:nvSpPr>
          <p:cNvPr id="34" name="圆角矩形 33"/>
          <p:cNvSpPr/>
          <p:nvPr/>
        </p:nvSpPr>
        <p:spPr>
          <a:xfrm>
            <a:off x="5724128" y="2492896"/>
            <a:ext cx="1152128"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继任者计划</a:t>
            </a:r>
            <a:endParaRPr lang="zh-CN" altLang="en-US" dirty="0">
              <a:solidFill>
                <a:schemeClr val="tx1"/>
              </a:solidFill>
            </a:endParaRPr>
          </a:p>
        </p:txBody>
      </p:sp>
      <p:sp>
        <p:nvSpPr>
          <p:cNvPr id="35" name="圆角矩形 34"/>
          <p:cNvSpPr/>
          <p:nvPr/>
        </p:nvSpPr>
        <p:spPr>
          <a:xfrm>
            <a:off x="5724128" y="3356992"/>
            <a:ext cx="1224136"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核心人才管理</a:t>
            </a:r>
            <a:endParaRPr lang="zh-CN" altLang="en-US" dirty="0">
              <a:solidFill>
                <a:schemeClr val="tx1"/>
              </a:solidFill>
            </a:endParaRPr>
          </a:p>
        </p:txBody>
      </p:sp>
      <p:sp>
        <p:nvSpPr>
          <p:cNvPr id="36" name="圆角矩形 35"/>
          <p:cNvSpPr/>
          <p:nvPr/>
        </p:nvSpPr>
        <p:spPr>
          <a:xfrm>
            <a:off x="5004048" y="4581128"/>
            <a:ext cx="1224136"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培训开发</a:t>
            </a:r>
            <a:endParaRPr lang="zh-CN" altLang="en-US" dirty="0">
              <a:solidFill>
                <a:schemeClr val="tx1"/>
              </a:solidFill>
            </a:endParaRPr>
          </a:p>
        </p:txBody>
      </p:sp>
      <p:sp>
        <p:nvSpPr>
          <p:cNvPr id="37" name="圆角矩形 36"/>
          <p:cNvSpPr/>
          <p:nvPr/>
        </p:nvSpPr>
        <p:spPr>
          <a:xfrm>
            <a:off x="3563888" y="4725144"/>
            <a:ext cx="1296144"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薪酬管理</a:t>
            </a:r>
            <a:endParaRPr lang="zh-CN" altLang="en-US" dirty="0">
              <a:solidFill>
                <a:schemeClr val="tx1"/>
              </a:solidFill>
            </a:endParaRPr>
          </a:p>
        </p:txBody>
      </p:sp>
      <p:sp>
        <p:nvSpPr>
          <p:cNvPr id="38" name="圆角矩形 37"/>
          <p:cNvSpPr/>
          <p:nvPr/>
        </p:nvSpPr>
        <p:spPr>
          <a:xfrm>
            <a:off x="2483768" y="3645024"/>
            <a:ext cx="1296144"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绩效管理</a:t>
            </a:r>
            <a:endParaRPr lang="zh-CN" altLang="en-US" dirty="0">
              <a:solidFill>
                <a:schemeClr val="tx1"/>
              </a:solidFill>
            </a:endParaRPr>
          </a:p>
        </p:txBody>
      </p:sp>
      <p:sp>
        <p:nvSpPr>
          <p:cNvPr id="39" name="圆角矩形 38"/>
          <p:cNvSpPr/>
          <p:nvPr/>
        </p:nvSpPr>
        <p:spPr>
          <a:xfrm>
            <a:off x="2339752" y="2636912"/>
            <a:ext cx="1368152"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企业并购与重组</a:t>
            </a:r>
            <a:endParaRPr lang="zh-CN" altLang="en-US" dirty="0">
              <a:solidFill>
                <a:schemeClr val="tx1"/>
              </a:solidFill>
            </a:endParaRPr>
          </a:p>
        </p:txBody>
      </p:sp>
      <p:sp>
        <p:nvSpPr>
          <p:cNvPr id="40" name="右箭头标注 39"/>
          <p:cNvSpPr/>
          <p:nvPr/>
        </p:nvSpPr>
        <p:spPr>
          <a:xfrm>
            <a:off x="467544" y="5445224"/>
            <a:ext cx="3960440" cy="1152128"/>
          </a:xfrm>
          <a:prstGeom prst="rightArrowCallou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素质模型与潜能评价</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潜能评价工具的选择</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潜能评价方法设计</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潜能评价实施</a:t>
            </a:r>
            <a:endParaRPr lang="zh-CN" altLang="en-US" sz="1600" dirty="0">
              <a:solidFill>
                <a:schemeClr val="tx1"/>
              </a:solidFill>
            </a:endParaRPr>
          </a:p>
        </p:txBody>
      </p:sp>
      <p:sp>
        <p:nvSpPr>
          <p:cNvPr id="41" name="矩形 40"/>
          <p:cNvSpPr/>
          <p:nvPr/>
        </p:nvSpPr>
        <p:spPr>
          <a:xfrm>
            <a:off x="2843808" y="5877272"/>
            <a:ext cx="129614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结果运用</a:t>
            </a:r>
            <a:endParaRPr lang="zh-CN" altLang="en-US" dirty="0">
              <a:solidFill>
                <a:schemeClr val="tx1"/>
              </a:solidFill>
            </a:endParaRPr>
          </a:p>
        </p:txBody>
      </p:sp>
      <p:sp>
        <p:nvSpPr>
          <p:cNvPr id="42" name="矩形 41"/>
          <p:cNvSpPr/>
          <p:nvPr/>
        </p:nvSpPr>
        <p:spPr>
          <a:xfrm>
            <a:off x="5364088" y="5589240"/>
            <a:ext cx="3528392" cy="1080120"/>
          </a:xfrm>
          <a:prstGeom prst="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600" dirty="0" smtClean="0">
              <a:solidFill>
                <a:schemeClr val="tx1"/>
              </a:solidFill>
            </a:endParaRPr>
          </a:p>
          <a:p>
            <a:r>
              <a:rPr lang="zh-CN" altLang="en-US" sz="1600" dirty="0" smtClean="0">
                <a:solidFill>
                  <a:schemeClr val="tx1"/>
                </a:solidFill>
              </a:rPr>
              <a:t>甄选调配         战略性人才规划</a:t>
            </a:r>
            <a:endParaRPr lang="en-US" altLang="zh-CN" sz="1600" dirty="0" smtClean="0">
              <a:solidFill>
                <a:schemeClr val="tx1"/>
              </a:solidFill>
            </a:endParaRPr>
          </a:p>
          <a:p>
            <a:r>
              <a:rPr lang="zh-CN" altLang="en-US" sz="1600" dirty="0" smtClean="0">
                <a:solidFill>
                  <a:schemeClr val="tx1"/>
                </a:solidFill>
              </a:rPr>
              <a:t>绩效管理         继任者计划</a:t>
            </a:r>
            <a:endParaRPr lang="en-US" altLang="zh-CN" sz="1600" dirty="0" smtClean="0">
              <a:solidFill>
                <a:schemeClr val="tx1"/>
              </a:solidFill>
            </a:endParaRPr>
          </a:p>
          <a:p>
            <a:r>
              <a:rPr lang="zh-CN" altLang="en-US" sz="1600" dirty="0" smtClean="0">
                <a:solidFill>
                  <a:schemeClr val="tx1"/>
                </a:solidFill>
              </a:rPr>
              <a:t>薪酬管理         核心人才管理</a:t>
            </a:r>
            <a:endParaRPr lang="en-US" altLang="zh-CN" sz="1600" dirty="0" smtClean="0">
              <a:solidFill>
                <a:schemeClr val="tx1"/>
              </a:solidFill>
            </a:endParaRPr>
          </a:p>
          <a:p>
            <a:r>
              <a:rPr lang="zh-CN" altLang="en-US" sz="1600" dirty="0" smtClean="0">
                <a:solidFill>
                  <a:schemeClr val="tx1"/>
                </a:solidFill>
              </a:rPr>
              <a:t>培训开发         并购中的</a:t>
            </a:r>
            <a:r>
              <a:rPr lang="en-US" altLang="zh-CN" sz="1600" dirty="0" smtClean="0">
                <a:solidFill>
                  <a:schemeClr val="tx1"/>
                </a:solidFill>
              </a:rPr>
              <a:t>HRM</a:t>
            </a:r>
          </a:p>
          <a:p>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200" b="1" dirty="0" smtClean="0"/>
              <a:t>企业</a:t>
            </a:r>
            <a:r>
              <a:rPr lang="en-US" altLang="zh-CN" sz="3200" b="1" dirty="0" smtClean="0"/>
              <a:t>HRM</a:t>
            </a:r>
            <a:r>
              <a:rPr lang="zh-CN" altLang="en-US" sz="3200" b="1" dirty="0" smtClean="0"/>
              <a:t>轮状模型与员工素质模型应用</a:t>
            </a:r>
            <a:endParaRPr lang="zh-CN" altLang="en-US" sz="3200" b="1" dirty="0"/>
          </a:p>
        </p:txBody>
      </p:sp>
      <p:sp>
        <p:nvSpPr>
          <p:cNvPr id="3" name="内容占位符 2"/>
          <p:cNvSpPr>
            <a:spLocks noGrp="1"/>
          </p:cNvSpPr>
          <p:nvPr>
            <p:ph idx="1"/>
          </p:nvPr>
        </p:nvSpPr>
        <p:spPr>
          <a:xfrm>
            <a:off x="323528" y="1628800"/>
            <a:ext cx="8229600" cy="4525963"/>
          </a:xfrm>
        </p:spPr>
        <p:txBody>
          <a:bodyPr/>
          <a:lstStyle/>
          <a:p>
            <a:endParaRPr lang="zh-CN" altLang="en-US" dirty="0"/>
          </a:p>
        </p:txBody>
      </p:sp>
      <p:sp>
        <p:nvSpPr>
          <p:cNvPr id="4" name="五边形 3"/>
          <p:cNvSpPr/>
          <p:nvPr/>
        </p:nvSpPr>
        <p:spPr>
          <a:xfrm>
            <a:off x="611560" y="908720"/>
            <a:ext cx="2376264" cy="1224136"/>
          </a:xfrm>
          <a:prstGeom prst="homePlate">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素质模型与潜能评价</a:t>
            </a:r>
            <a:endParaRPr lang="en-US" altLang="zh-CN" sz="1600" dirty="0" smtClean="0">
              <a:solidFill>
                <a:schemeClr val="tx1"/>
              </a:solidFill>
            </a:endParaRPr>
          </a:p>
          <a:p>
            <a:r>
              <a:rPr lang="zh-CN" altLang="en-US" sz="1600" dirty="0" smtClean="0">
                <a:solidFill>
                  <a:schemeClr val="tx1"/>
                </a:solidFill>
              </a:rPr>
              <a:t>潜能评价工具的选择</a:t>
            </a:r>
            <a:endParaRPr lang="en-US" altLang="zh-CN" sz="1600" dirty="0" smtClean="0">
              <a:solidFill>
                <a:schemeClr val="tx1"/>
              </a:solidFill>
            </a:endParaRPr>
          </a:p>
          <a:p>
            <a:r>
              <a:rPr lang="zh-CN" altLang="en-US" sz="1600" dirty="0" smtClean="0">
                <a:solidFill>
                  <a:schemeClr val="tx1"/>
                </a:solidFill>
              </a:rPr>
              <a:t>潜能评价方法设计</a:t>
            </a:r>
            <a:endParaRPr lang="en-US" altLang="zh-CN" sz="1600" dirty="0" smtClean="0">
              <a:solidFill>
                <a:schemeClr val="tx1"/>
              </a:solidFill>
            </a:endParaRPr>
          </a:p>
          <a:p>
            <a:r>
              <a:rPr lang="zh-CN" altLang="en-US" sz="1600" dirty="0" smtClean="0">
                <a:solidFill>
                  <a:schemeClr val="tx1"/>
                </a:solidFill>
              </a:rPr>
              <a:t>潜能评价实施</a:t>
            </a:r>
            <a:endParaRPr lang="zh-CN" altLang="en-US" sz="1600" dirty="0">
              <a:solidFill>
                <a:schemeClr val="tx1"/>
              </a:solidFill>
            </a:endParaRPr>
          </a:p>
        </p:txBody>
      </p:sp>
      <p:sp>
        <p:nvSpPr>
          <p:cNvPr id="5" name="矩形 4"/>
          <p:cNvSpPr/>
          <p:nvPr/>
        </p:nvSpPr>
        <p:spPr>
          <a:xfrm>
            <a:off x="3995936" y="836712"/>
            <a:ext cx="3168352" cy="360040"/>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素模型在人力资源系统中的应用</a:t>
            </a:r>
            <a:endParaRPr lang="zh-CN" altLang="en-US" sz="1600" dirty="0">
              <a:solidFill>
                <a:schemeClr val="tx1"/>
              </a:solidFill>
            </a:endParaRPr>
          </a:p>
        </p:txBody>
      </p:sp>
      <p:sp>
        <p:nvSpPr>
          <p:cNvPr id="6" name="圆角矩形 5"/>
          <p:cNvSpPr/>
          <p:nvPr/>
        </p:nvSpPr>
        <p:spPr>
          <a:xfrm>
            <a:off x="3923928" y="1340768"/>
            <a:ext cx="3456384" cy="936104"/>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甄选调配     薪酬管理</a:t>
            </a:r>
            <a:endParaRPr lang="en-US" altLang="zh-CN" sz="1600" dirty="0" smtClean="0">
              <a:solidFill>
                <a:schemeClr val="tx1"/>
              </a:solidFill>
            </a:endParaRPr>
          </a:p>
          <a:p>
            <a:pPr algn="ctr"/>
            <a:r>
              <a:rPr lang="zh-CN" altLang="en-US" sz="1600" dirty="0" smtClean="0">
                <a:solidFill>
                  <a:schemeClr val="tx1"/>
                </a:solidFill>
              </a:rPr>
              <a:t>绩效管理     培训开发</a:t>
            </a:r>
            <a:endParaRPr lang="en-US" altLang="zh-CN" sz="1600" dirty="0" smtClean="0">
              <a:solidFill>
                <a:schemeClr val="tx1"/>
              </a:solidFill>
            </a:endParaRPr>
          </a:p>
          <a:p>
            <a:pPr algn="ctr"/>
            <a:r>
              <a:rPr lang="zh-CN" altLang="en-US" sz="1600" dirty="0" smtClean="0">
                <a:solidFill>
                  <a:schemeClr val="tx1"/>
                </a:solidFill>
              </a:rPr>
              <a:t>战略性人才规划    继任者计划</a:t>
            </a:r>
            <a:endParaRPr lang="en-US" altLang="zh-CN" sz="1600" dirty="0" smtClean="0">
              <a:solidFill>
                <a:schemeClr val="tx1"/>
              </a:solidFill>
            </a:endParaRPr>
          </a:p>
          <a:p>
            <a:pPr algn="ctr"/>
            <a:r>
              <a:rPr lang="zh-CN" altLang="en-US" sz="1600" dirty="0" smtClean="0">
                <a:solidFill>
                  <a:schemeClr val="tx1"/>
                </a:solidFill>
              </a:rPr>
              <a:t>核心人才管理   并购中的</a:t>
            </a:r>
            <a:r>
              <a:rPr lang="en-US" altLang="zh-CN" sz="1600" dirty="0" smtClean="0">
                <a:solidFill>
                  <a:schemeClr val="tx1"/>
                </a:solidFill>
              </a:rPr>
              <a:t>HRM</a:t>
            </a:r>
            <a:endParaRPr lang="zh-CN" altLang="en-US" sz="1600" dirty="0">
              <a:solidFill>
                <a:schemeClr val="tx1"/>
              </a:solidFill>
            </a:endParaRPr>
          </a:p>
        </p:txBody>
      </p:sp>
      <p:sp>
        <p:nvSpPr>
          <p:cNvPr id="7" name="矩形 6"/>
          <p:cNvSpPr/>
          <p:nvPr/>
        </p:nvSpPr>
        <p:spPr>
          <a:xfrm>
            <a:off x="683568" y="2420888"/>
            <a:ext cx="1728192" cy="1008112"/>
          </a:xfrm>
          <a:prstGeom prst="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甄选调配</a:t>
            </a:r>
            <a:endParaRPr lang="zh-CN" altLang="en-US" sz="1600" dirty="0">
              <a:solidFill>
                <a:schemeClr val="tx1"/>
              </a:solidFill>
            </a:endParaRPr>
          </a:p>
        </p:txBody>
      </p:sp>
      <p:sp>
        <p:nvSpPr>
          <p:cNvPr id="8" name="矩形 7"/>
          <p:cNvSpPr/>
          <p:nvPr/>
        </p:nvSpPr>
        <p:spPr>
          <a:xfrm>
            <a:off x="2411760" y="2420888"/>
            <a:ext cx="1584176" cy="1008112"/>
          </a:xfrm>
          <a:prstGeom prst="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绩效管理</a:t>
            </a:r>
            <a:endParaRPr lang="zh-CN" altLang="en-US" sz="1600" dirty="0">
              <a:solidFill>
                <a:schemeClr val="tx1"/>
              </a:solidFill>
            </a:endParaRPr>
          </a:p>
        </p:txBody>
      </p:sp>
      <p:sp>
        <p:nvSpPr>
          <p:cNvPr id="9" name="矩形 8"/>
          <p:cNvSpPr/>
          <p:nvPr/>
        </p:nvSpPr>
        <p:spPr>
          <a:xfrm>
            <a:off x="3995936" y="2420888"/>
            <a:ext cx="1656184" cy="1008112"/>
          </a:xfrm>
          <a:prstGeom prst="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薪酬管理</a:t>
            </a:r>
            <a:endParaRPr lang="zh-CN" altLang="en-US" sz="1600" dirty="0">
              <a:solidFill>
                <a:schemeClr val="tx1"/>
              </a:solidFill>
            </a:endParaRPr>
          </a:p>
        </p:txBody>
      </p:sp>
      <p:sp>
        <p:nvSpPr>
          <p:cNvPr id="10" name="矩形 9"/>
          <p:cNvSpPr/>
          <p:nvPr/>
        </p:nvSpPr>
        <p:spPr>
          <a:xfrm>
            <a:off x="5652120" y="2420888"/>
            <a:ext cx="1656184" cy="1008112"/>
          </a:xfrm>
          <a:prstGeom prst="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培训开发</a:t>
            </a:r>
            <a:endParaRPr lang="zh-CN" altLang="en-US" sz="1600" dirty="0">
              <a:solidFill>
                <a:schemeClr val="tx1"/>
              </a:solidFill>
            </a:endParaRPr>
          </a:p>
        </p:txBody>
      </p:sp>
      <p:sp>
        <p:nvSpPr>
          <p:cNvPr id="11" name="矩形 10"/>
          <p:cNvSpPr/>
          <p:nvPr/>
        </p:nvSpPr>
        <p:spPr>
          <a:xfrm>
            <a:off x="755576" y="3573016"/>
            <a:ext cx="1656184"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l"/>
            </a:pPr>
            <a:r>
              <a:rPr lang="zh-CN" altLang="en-US" sz="1600" dirty="0" smtClean="0">
                <a:solidFill>
                  <a:schemeClr val="tx1"/>
                </a:solidFill>
              </a:rPr>
              <a:t>提供测评手段与参考依据</a:t>
            </a:r>
            <a:endParaRPr lang="en-US" altLang="zh-CN" sz="1600" dirty="0" smtClean="0">
              <a:solidFill>
                <a:schemeClr val="tx1"/>
              </a:solidFill>
            </a:endParaRPr>
          </a:p>
        </p:txBody>
      </p:sp>
      <p:sp>
        <p:nvSpPr>
          <p:cNvPr id="12" name="矩形 11"/>
          <p:cNvSpPr/>
          <p:nvPr/>
        </p:nvSpPr>
        <p:spPr>
          <a:xfrm>
            <a:off x="2411760" y="3573016"/>
            <a:ext cx="1584176"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l"/>
            </a:pPr>
            <a:r>
              <a:rPr lang="zh-CN" altLang="en-US" sz="1600" dirty="0" smtClean="0">
                <a:solidFill>
                  <a:schemeClr val="tx1"/>
                </a:solidFill>
              </a:rPr>
              <a:t>明确绩效改进的目标与方向</a:t>
            </a:r>
            <a:endParaRPr lang="zh-CN" altLang="en-US" sz="1600" dirty="0">
              <a:solidFill>
                <a:schemeClr val="tx1"/>
              </a:solidFill>
            </a:endParaRPr>
          </a:p>
        </p:txBody>
      </p:sp>
      <p:sp>
        <p:nvSpPr>
          <p:cNvPr id="13" name="矩形 12"/>
          <p:cNvSpPr/>
          <p:nvPr/>
        </p:nvSpPr>
        <p:spPr>
          <a:xfrm>
            <a:off x="3923928" y="3573016"/>
            <a:ext cx="1512168"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l"/>
            </a:pPr>
            <a:r>
              <a:rPr lang="zh-CN" altLang="en-US" sz="1600" dirty="0" smtClean="0">
                <a:solidFill>
                  <a:schemeClr val="tx1"/>
                </a:solidFill>
              </a:rPr>
              <a:t>界定薪酬支付的标准</a:t>
            </a:r>
            <a:endParaRPr lang="zh-CN" altLang="en-US" sz="1600" dirty="0">
              <a:solidFill>
                <a:schemeClr val="tx1"/>
              </a:solidFill>
            </a:endParaRPr>
          </a:p>
        </p:txBody>
      </p:sp>
      <p:sp>
        <p:nvSpPr>
          <p:cNvPr id="14" name="矩形 13"/>
          <p:cNvSpPr/>
          <p:nvPr/>
        </p:nvSpPr>
        <p:spPr>
          <a:xfrm>
            <a:off x="5724128" y="3573016"/>
            <a:ext cx="1512168"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l"/>
            </a:pPr>
            <a:r>
              <a:rPr lang="zh-CN" altLang="en-US" sz="1600" dirty="0" smtClean="0">
                <a:solidFill>
                  <a:schemeClr val="tx1"/>
                </a:solidFill>
              </a:rPr>
              <a:t>提供培训内容与投入选择的知道</a:t>
            </a:r>
            <a:endParaRPr lang="zh-CN" altLang="en-US" sz="1600" dirty="0">
              <a:solidFill>
                <a:schemeClr val="tx1"/>
              </a:solidFill>
            </a:endParaRPr>
          </a:p>
        </p:txBody>
      </p:sp>
      <p:sp>
        <p:nvSpPr>
          <p:cNvPr id="16" name="椭圆 15"/>
          <p:cNvSpPr/>
          <p:nvPr/>
        </p:nvSpPr>
        <p:spPr>
          <a:xfrm>
            <a:off x="1187624" y="4293096"/>
            <a:ext cx="1800200" cy="864096"/>
          </a:xfrm>
          <a:prstGeom prst="ellipse">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战略性人才规划</a:t>
            </a:r>
            <a:endParaRPr lang="zh-CN" altLang="en-US" sz="1600" dirty="0">
              <a:solidFill>
                <a:schemeClr val="tx1"/>
              </a:solidFill>
            </a:endParaRPr>
          </a:p>
        </p:txBody>
      </p:sp>
      <p:sp>
        <p:nvSpPr>
          <p:cNvPr id="17" name="椭圆 16"/>
          <p:cNvSpPr/>
          <p:nvPr/>
        </p:nvSpPr>
        <p:spPr>
          <a:xfrm>
            <a:off x="3059832" y="4293096"/>
            <a:ext cx="1872208" cy="864096"/>
          </a:xfrm>
          <a:prstGeom prst="ellipse">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核心人才管理</a:t>
            </a:r>
            <a:endParaRPr lang="zh-CN" altLang="en-US" sz="1600" dirty="0">
              <a:solidFill>
                <a:schemeClr val="tx1"/>
              </a:solidFill>
            </a:endParaRPr>
          </a:p>
        </p:txBody>
      </p:sp>
      <p:sp>
        <p:nvSpPr>
          <p:cNvPr id="18" name="椭圆 17"/>
          <p:cNvSpPr/>
          <p:nvPr/>
        </p:nvSpPr>
        <p:spPr>
          <a:xfrm>
            <a:off x="5076056" y="4293096"/>
            <a:ext cx="1872208" cy="792088"/>
          </a:xfrm>
          <a:prstGeom prst="ellipse">
            <a:avLst/>
          </a:prstGeom>
          <a:gradFill>
            <a:gsLst>
              <a:gs pos="0">
                <a:srgbClr val="FF3399"/>
              </a:gs>
              <a:gs pos="25000">
                <a:srgbClr val="FF6633"/>
              </a:gs>
              <a:gs pos="50000">
                <a:srgbClr val="FFFF00"/>
              </a:gs>
              <a:gs pos="75000">
                <a:srgbClr val="01A78F"/>
              </a:gs>
              <a:gs pos="100000">
                <a:srgbClr val="3366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继任者计划</a:t>
            </a:r>
            <a:endParaRPr lang="zh-CN" altLang="en-US" sz="1600" dirty="0">
              <a:solidFill>
                <a:schemeClr val="tx1"/>
              </a:solidFill>
            </a:endParaRPr>
          </a:p>
        </p:txBody>
      </p:sp>
      <p:sp>
        <p:nvSpPr>
          <p:cNvPr id="19" name="矩形 18"/>
          <p:cNvSpPr/>
          <p:nvPr/>
        </p:nvSpPr>
        <p:spPr>
          <a:xfrm>
            <a:off x="1043608" y="5229200"/>
            <a:ext cx="2232248"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u"/>
            </a:pPr>
            <a:r>
              <a:rPr lang="zh-CN" altLang="en-US" sz="1600" dirty="0" smtClean="0">
                <a:solidFill>
                  <a:schemeClr val="tx1"/>
                </a:solidFill>
              </a:rPr>
              <a:t>建立联系组织核心能力与人才需求的平台</a:t>
            </a:r>
            <a:endParaRPr lang="zh-CN" altLang="en-US" sz="1600" dirty="0">
              <a:solidFill>
                <a:schemeClr val="tx1"/>
              </a:solidFill>
            </a:endParaRPr>
          </a:p>
        </p:txBody>
      </p:sp>
      <p:sp>
        <p:nvSpPr>
          <p:cNvPr id="20" name="矩形 19"/>
          <p:cNvSpPr/>
          <p:nvPr/>
        </p:nvSpPr>
        <p:spPr>
          <a:xfrm>
            <a:off x="3275856" y="5229200"/>
            <a:ext cx="1800200"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u"/>
            </a:pPr>
            <a:r>
              <a:rPr lang="zh-CN" altLang="en-US" sz="1600" dirty="0" smtClean="0">
                <a:solidFill>
                  <a:schemeClr val="tx1"/>
                </a:solidFill>
              </a:rPr>
              <a:t>发现并培养高素质人才的基础</a:t>
            </a:r>
            <a:endParaRPr lang="zh-CN" altLang="en-US" sz="1600" dirty="0">
              <a:solidFill>
                <a:schemeClr val="tx1"/>
              </a:solidFill>
            </a:endParaRPr>
          </a:p>
        </p:txBody>
      </p:sp>
      <p:sp>
        <p:nvSpPr>
          <p:cNvPr id="22" name="矩形 21"/>
          <p:cNvSpPr/>
          <p:nvPr/>
        </p:nvSpPr>
        <p:spPr>
          <a:xfrm>
            <a:off x="5076056" y="5229200"/>
            <a:ext cx="1944216"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u"/>
            </a:pPr>
            <a:r>
              <a:rPr lang="zh-CN" altLang="en-US" sz="1600" dirty="0" smtClean="0">
                <a:solidFill>
                  <a:schemeClr val="tx1"/>
                </a:solidFill>
              </a:rPr>
              <a:t>选拔与培养继任人选的依据</a:t>
            </a:r>
            <a:endParaRPr lang="zh-CN" altLang="en-US" sz="1600" dirty="0">
              <a:solidFill>
                <a:schemeClr val="tx1"/>
              </a:solidFill>
            </a:endParaRPr>
          </a:p>
        </p:txBody>
      </p:sp>
      <p:sp>
        <p:nvSpPr>
          <p:cNvPr id="23" name="矩形 22"/>
          <p:cNvSpPr/>
          <p:nvPr/>
        </p:nvSpPr>
        <p:spPr>
          <a:xfrm>
            <a:off x="2915816" y="6165304"/>
            <a:ext cx="2448272" cy="404664"/>
          </a:xfrm>
          <a:prstGeom prst="rec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并购中的</a:t>
            </a:r>
            <a:r>
              <a:rPr lang="en-US" altLang="zh-CN" sz="1600" dirty="0" smtClean="0">
                <a:solidFill>
                  <a:schemeClr val="tx1"/>
                </a:solidFill>
              </a:rPr>
              <a:t>HRM</a:t>
            </a:r>
            <a:endParaRPr lang="zh-CN" altLang="en-US" sz="1600" dirty="0">
              <a:solidFill>
                <a:schemeClr val="tx1"/>
              </a:solidFill>
            </a:endParaRPr>
          </a:p>
        </p:txBody>
      </p:sp>
      <p:sp>
        <p:nvSpPr>
          <p:cNvPr id="25" name="矩形 24"/>
          <p:cNvSpPr/>
          <p:nvPr/>
        </p:nvSpPr>
        <p:spPr>
          <a:xfrm>
            <a:off x="5580112" y="6237312"/>
            <a:ext cx="2160240" cy="620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Wingdings" pitchFamily="2" charset="2"/>
              <a:buChar char="p"/>
            </a:pPr>
            <a:r>
              <a:rPr lang="zh-CN" altLang="en-US" sz="1600" dirty="0" smtClean="0">
                <a:solidFill>
                  <a:schemeClr val="tx1"/>
                </a:solidFill>
              </a:rPr>
              <a:t>保留并选拔企业关键人才的依据</a:t>
            </a:r>
            <a:endParaRPr lang="zh-CN" altLang="en-US" sz="1600" dirty="0">
              <a:solidFill>
                <a:schemeClr val="tx1"/>
              </a:solidFill>
            </a:endParaRPr>
          </a:p>
        </p:txBody>
      </p:sp>
      <p:sp>
        <p:nvSpPr>
          <p:cNvPr id="26" name="矩形 25"/>
          <p:cNvSpPr/>
          <p:nvPr/>
        </p:nvSpPr>
        <p:spPr>
          <a:xfrm>
            <a:off x="3131840" y="908720"/>
            <a:ext cx="432048" cy="12241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结果应用</a:t>
            </a:r>
            <a:endParaRPr lang="zh-CN" altLang="en-US" sz="1600" dirty="0">
              <a:solidFill>
                <a:schemeClr val="tx1"/>
              </a:solidFill>
            </a:endParaRPr>
          </a:p>
        </p:txBody>
      </p:sp>
      <p:cxnSp>
        <p:nvCxnSpPr>
          <p:cNvPr id="28" name="直接箭头连接符 27"/>
          <p:cNvCxnSpPr>
            <a:stCxn id="6" idx="2"/>
          </p:cNvCxnSpPr>
          <p:nvPr/>
        </p:nvCxnSpPr>
        <p:spPr>
          <a:xfrm rot="5400000">
            <a:off x="5580112" y="2348880"/>
            <a:ext cx="144016"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潜能评价的实施步骤</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683568" y="1412776"/>
            <a:ext cx="2232248" cy="1080120"/>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建立素质模型</a:t>
            </a:r>
            <a:endParaRPr lang="zh-CN" altLang="en-US" dirty="0">
              <a:solidFill>
                <a:schemeClr val="tx1"/>
              </a:solidFill>
            </a:endParaRPr>
          </a:p>
        </p:txBody>
      </p:sp>
      <p:sp>
        <p:nvSpPr>
          <p:cNvPr id="5" name="五边形 4"/>
          <p:cNvSpPr/>
          <p:nvPr/>
        </p:nvSpPr>
        <p:spPr>
          <a:xfrm>
            <a:off x="3275856" y="1412776"/>
            <a:ext cx="2160240" cy="1152128"/>
          </a:xfrm>
          <a:prstGeom prst="homePlat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开发潜能评价的工具与方法</a:t>
            </a:r>
            <a:endParaRPr lang="zh-CN" altLang="en-US" dirty="0">
              <a:solidFill>
                <a:schemeClr val="tx1"/>
              </a:solidFill>
            </a:endParaRPr>
          </a:p>
        </p:txBody>
      </p:sp>
      <p:sp>
        <p:nvSpPr>
          <p:cNvPr id="6" name="五边形 5"/>
          <p:cNvSpPr/>
          <p:nvPr/>
        </p:nvSpPr>
        <p:spPr>
          <a:xfrm>
            <a:off x="6012160" y="1412776"/>
            <a:ext cx="2232248" cy="1080120"/>
          </a:xfrm>
          <a:prstGeom prst="homePlat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实施潜能评价</a:t>
            </a:r>
            <a:endParaRPr lang="zh-CN" altLang="en-US" dirty="0">
              <a:solidFill>
                <a:schemeClr val="tx1"/>
              </a:solidFill>
            </a:endParaRPr>
          </a:p>
        </p:txBody>
      </p:sp>
      <p:sp>
        <p:nvSpPr>
          <p:cNvPr id="7" name="圆角矩形 6"/>
          <p:cNvSpPr/>
          <p:nvPr/>
        </p:nvSpPr>
        <p:spPr>
          <a:xfrm>
            <a:off x="683568" y="2564904"/>
            <a:ext cx="2088232" cy="288032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界定企业战略与核心能力，进而定义素质</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u"/>
            </a:pPr>
            <a:r>
              <a:rPr lang="zh-CN" altLang="en-US" dirty="0" smtClean="0">
                <a:solidFill>
                  <a:schemeClr val="tx1"/>
                </a:solidFill>
              </a:rPr>
              <a:t>依据特定的流程开发并构建各职类职种的素质模型</a:t>
            </a:r>
            <a:endParaRPr lang="zh-CN" altLang="en-US" dirty="0">
              <a:solidFill>
                <a:schemeClr val="tx1"/>
              </a:solidFill>
            </a:endParaRPr>
          </a:p>
        </p:txBody>
      </p:sp>
      <p:sp>
        <p:nvSpPr>
          <p:cNvPr id="8" name="圆角矩形 7"/>
          <p:cNvSpPr/>
          <p:nvPr/>
        </p:nvSpPr>
        <p:spPr>
          <a:xfrm>
            <a:off x="3275856" y="2636912"/>
            <a:ext cx="2016224" cy="2808312"/>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选择与使用合适的工具与方法</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u"/>
            </a:pPr>
            <a:r>
              <a:rPr lang="zh-CN" altLang="en-US" dirty="0" smtClean="0">
                <a:solidFill>
                  <a:schemeClr val="tx1"/>
                </a:solidFill>
              </a:rPr>
              <a:t>培养精干的专职评价人员队伍，掌握相应的方法与技术，并为员工答疑解惑</a:t>
            </a:r>
            <a:endParaRPr lang="zh-CN" altLang="en-US" dirty="0">
              <a:solidFill>
                <a:schemeClr val="tx1"/>
              </a:solidFill>
            </a:endParaRPr>
          </a:p>
        </p:txBody>
      </p:sp>
      <p:sp>
        <p:nvSpPr>
          <p:cNvPr id="9" name="圆角矩形 8"/>
          <p:cNvSpPr/>
          <p:nvPr/>
        </p:nvSpPr>
        <p:spPr>
          <a:xfrm>
            <a:off x="6012160" y="2564904"/>
            <a:ext cx="2016224" cy="280831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dirty="0" smtClean="0">
                <a:solidFill>
                  <a:schemeClr val="tx1"/>
                </a:solidFill>
              </a:rPr>
              <a:t>归纳整理被评者的素质分析结果</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u"/>
            </a:pPr>
            <a:r>
              <a:rPr lang="zh-CN" altLang="en-US" dirty="0" smtClean="0">
                <a:solidFill>
                  <a:schemeClr val="tx1"/>
                </a:solidFill>
              </a:rPr>
              <a:t>将结果应用于以有效开发与利用核心人才为目标的人力资源管理各环节</a:t>
            </a:r>
            <a:endParaRPr lang="zh-CN" altLang="en-US" dirty="0">
              <a:solidFill>
                <a:schemeClr val="tx1"/>
              </a:solidFill>
            </a:endParaRPr>
          </a:p>
        </p:txBody>
      </p:sp>
      <p:sp>
        <p:nvSpPr>
          <p:cNvPr id="10" name="波形 9"/>
          <p:cNvSpPr/>
          <p:nvPr/>
        </p:nvSpPr>
        <p:spPr>
          <a:xfrm>
            <a:off x="179512" y="5373216"/>
            <a:ext cx="8208912" cy="1268760"/>
          </a:xfrm>
          <a:prstGeom prst="wav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目标</a:t>
            </a:r>
            <a:endParaRPr lang="en-US" altLang="zh-CN" sz="1600" dirty="0" smtClean="0">
              <a:solidFill>
                <a:schemeClr val="tx1"/>
              </a:solidFill>
            </a:endParaRPr>
          </a:p>
          <a:p>
            <a:pPr>
              <a:buFont typeface="Wingdings" pitchFamily="2" charset="2"/>
              <a:buChar char="Ø"/>
            </a:pPr>
            <a:r>
              <a:rPr lang="zh-CN" altLang="en-US" sz="1400" dirty="0" smtClean="0">
                <a:solidFill>
                  <a:schemeClr val="tx1"/>
                </a:solidFill>
              </a:rPr>
              <a:t>从企业层面评价员工所掌握的核心专长与技能能否契合企业愿景与战略的实现，以此为基准开展一系</a:t>
            </a:r>
            <a:endParaRPr lang="en-US" altLang="zh-CN" sz="1400" dirty="0" smtClean="0">
              <a:solidFill>
                <a:schemeClr val="tx1"/>
              </a:solidFill>
            </a:endParaRPr>
          </a:p>
          <a:p>
            <a:r>
              <a:rPr lang="en-US" altLang="zh-CN" sz="1400" dirty="0" smtClean="0">
                <a:solidFill>
                  <a:schemeClr val="tx1"/>
                </a:solidFill>
              </a:rPr>
              <a:t>    </a:t>
            </a:r>
            <a:r>
              <a:rPr lang="zh-CN" altLang="en-US" sz="1400" dirty="0" smtClean="0">
                <a:solidFill>
                  <a:schemeClr val="tx1"/>
                </a:solidFill>
              </a:rPr>
              <a:t>列人力资源管理活动</a:t>
            </a:r>
            <a:endParaRPr lang="en-US" altLang="zh-CN" sz="1400" dirty="0" smtClean="0">
              <a:solidFill>
                <a:schemeClr val="tx1"/>
              </a:solidFill>
            </a:endParaRPr>
          </a:p>
          <a:p>
            <a:pPr>
              <a:buFont typeface="Wingdings" pitchFamily="2" charset="2"/>
              <a:buChar char="Ø"/>
            </a:pPr>
            <a:r>
              <a:rPr lang="zh-CN" altLang="en-US" sz="1400" dirty="0" smtClean="0">
                <a:solidFill>
                  <a:schemeClr val="tx1"/>
                </a:solidFill>
              </a:rPr>
              <a:t>驱动人力资源管理各业务板块的有序联动与协同，共同聚焦企业面向核心人才的管理与开发</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潜能评价举例</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1115616" y="1700808"/>
            <a:ext cx="30243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被评者的行为表现</a:t>
            </a:r>
            <a:endParaRPr lang="zh-CN" altLang="en-US" dirty="0">
              <a:solidFill>
                <a:schemeClr val="tx1"/>
              </a:solidFill>
            </a:endParaRPr>
          </a:p>
        </p:txBody>
      </p:sp>
      <p:sp>
        <p:nvSpPr>
          <p:cNvPr id="5" name="矩形 4"/>
          <p:cNvSpPr/>
          <p:nvPr/>
        </p:nvSpPr>
        <p:spPr>
          <a:xfrm>
            <a:off x="539552" y="2564904"/>
            <a:ext cx="4248472" cy="115212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在听取客户抱怨时一直看着对方的眼睛，并给予及时反馈，清除对方的疑虑</a:t>
            </a:r>
            <a:endParaRPr lang="zh-CN" altLang="en-US" dirty="0">
              <a:solidFill>
                <a:schemeClr val="tx1"/>
              </a:solidFill>
            </a:endParaRPr>
          </a:p>
        </p:txBody>
      </p:sp>
      <p:sp>
        <p:nvSpPr>
          <p:cNvPr id="6" name="矩形 5"/>
          <p:cNvSpPr/>
          <p:nvPr/>
        </p:nvSpPr>
        <p:spPr>
          <a:xfrm>
            <a:off x="539552" y="3933056"/>
            <a:ext cx="4248472" cy="115212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在处理客户投诉时非常关注对方对某些问题的态度与感受，抓关键问题</a:t>
            </a:r>
            <a:endParaRPr lang="zh-CN" altLang="en-US" dirty="0">
              <a:solidFill>
                <a:schemeClr val="tx1"/>
              </a:solidFill>
            </a:endParaRPr>
          </a:p>
        </p:txBody>
      </p:sp>
      <p:sp>
        <p:nvSpPr>
          <p:cNvPr id="7" name="圆角矩形 6"/>
          <p:cNvSpPr/>
          <p:nvPr/>
        </p:nvSpPr>
        <p:spPr>
          <a:xfrm>
            <a:off x="5364088" y="1556792"/>
            <a:ext cx="2016224" cy="8640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素质特征及</a:t>
            </a:r>
            <a:endParaRPr lang="en-US" altLang="zh-CN" dirty="0" smtClean="0">
              <a:solidFill>
                <a:schemeClr val="tx1"/>
              </a:solidFill>
            </a:endParaRPr>
          </a:p>
          <a:p>
            <a:pPr algn="ctr"/>
            <a:r>
              <a:rPr lang="zh-CN" altLang="en-US" dirty="0" smtClean="0">
                <a:solidFill>
                  <a:schemeClr val="tx1"/>
                </a:solidFill>
              </a:rPr>
              <a:t>相应级别</a:t>
            </a:r>
            <a:endParaRPr lang="zh-CN" altLang="en-US" dirty="0">
              <a:solidFill>
                <a:schemeClr val="tx1"/>
              </a:solidFill>
            </a:endParaRPr>
          </a:p>
        </p:txBody>
      </p:sp>
      <p:sp>
        <p:nvSpPr>
          <p:cNvPr id="10" name="矩形 9"/>
          <p:cNvSpPr/>
          <p:nvPr/>
        </p:nvSpPr>
        <p:spPr>
          <a:xfrm>
            <a:off x="5796136" y="2564904"/>
            <a:ext cx="1152128" cy="2736304"/>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r>
              <a:rPr lang="zh-CN" altLang="en-US" dirty="0" smtClean="0">
                <a:solidFill>
                  <a:schemeClr val="tx1"/>
                </a:solidFill>
              </a:rPr>
              <a:t>级</a:t>
            </a:r>
            <a:endParaRPr lang="en-US" altLang="zh-CN" dirty="0" smtClean="0">
              <a:solidFill>
                <a:schemeClr val="tx1"/>
              </a:solidFill>
            </a:endParaRPr>
          </a:p>
          <a:p>
            <a:pPr algn="ctr"/>
            <a:endParaRPr lang="en-US" altLang="zh-CN" dirty="0" smtClean="0">
              <a:solidFill>
                <a:schemeClr val="tx1"/>
              </a:solidFill>
            </a:endParaRPr>
          </a:p>
          <a:p>
            <a:pPr algn="ctr"/>
            <a:endParaRPr lang="en-US" altLang="zh-CN" dirty="0" smtClean="0">
              <a:solidFill>
                <a:schemeClr val="tx1"/>
              </a:solidFill>
            </a:endParaRPr>
          </a:p>
          <a:p>
            <a:pPr algn="ctr"/>
            <a:endParaRPr lang="en-US" altLang="zh-CN" dirty="0" smtClean="0">
              <a:solidFill>
                <a:schemeClr val="tx1"/>
              </a:solidFill>
            </a:endParaRPr>
          </a:p>
          <a:p>
            <a:pPr algn="ctr"/>
            <a:r>
              <a:rPr lang="en-US" altLang="zh-CN" dirty="0" smtClean="0">
                <a:solidFill>
                  <a:schemeClr val="tx1"/>
                </a:solidFill>
              </a:rPr>
              <a:t>IU</a:t>
            </a:r>
          </a:p>
          <a:p>
            <a:pPr algn="ctr"/>
            <a:endParaRPr lang="en-US" altLang="zh-CN" dirty="0" smtClean="0">
              <a:solidFill>
                <a:schemeClr val="tx1"/>
              </a:solidFill>
            </a:endParaRPr>
          </a:p>
          <a:p>
            <a:pPr algn="ctr"/>
            <a:endParaRPr lang="en-US" altLang="zh-CN" dirty="0" smtClean="0">
              <a:solidFill>
                <a:schemeClr val="tx1"/>
              </a:solidFill>
            </a:endParaRPr>
          </a:p>
          <a:p>
            <a:pPr algn="ctr"/>
            <a:endParaRPr lang="en-US" altLang="zh-CN" dirty="0" smtClean="0">
              <a:solidFill>
                <a:schemeClr val="tx1"/>
              </a:solidFill>
            </a:endParaRPr>
          </a:p>
          <a:p>
            <a:pPr algn="ctr"/>
            <a:r>
              <a:rPr lang="en-US" altLang="zh-CN" dirty="0" smtClean="0">
                <a:solidFill>
                  <a:schemeClr val="tx1"/>
                </a:solidFill>
              </a:rPr>
              <a:t>3</a:t>
            </a:r>
            <a:r>
              <a:rPr lang="zh-CN" altLang="en-US" dirty="0" smtClean="0">
                <a:solidFill>
                  <a:schemeClr val="tx1"/>
                </a:solidFill>
              </a:rPr>
              <a:t>级</a:t>
            </a:r>
            <a:endParaRPr lang="en-US" altLang="zh-CN" dirty="0" smtClean="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solidFill>
                  <a:srgbClr val="FF0000"/>
                </a:solidFill>
              </a:rPr>
              <a:t>素质的投入产出模型</a:t>
            </a:r>
            <a:endParaRPr lang="zh-CN" altLang="en-US" b="1" dirty="0">
              <a:solidFill>
                <a:srgbClr val="FF0000"/>
              </a:solidFill>
            </a:endParaRPr>
          </a:p>
        </p:txBody>
      </p:sp>
      <p:graphicFrame>
        <p:nvGraphicFramePr>
          <p:cNvPr id="4" name="内容占位符 3"/>
          <p:cNvGraphicFramePr>
            <a:graphicFrameLocks noGrp="1"/>
          </p:cNvGraphicFramePr>
          <p:nvPr>
            <p:ph idx="1"/>
          </p:nvPr>
        </p:nvGraphicFramePr>
        <p:xfrm>
          <a:off x="467544" y="1484784"/>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五边形 4"/>
          <p:cNvSpPr/>
          <p:nvPr/>
        </p:nvSpPr>
        <p:spPr>
          <a:xfrm>
            <a:off x="827584" y="2060848"/>
            <a:ext cx="1728192" cy="2016224"/>
          </a:xfrm>
          <a:prstGeom prst="homePlate">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素质</a:t>
            </a:r>
            <a:endParaRPr lang="en-US" altLang="zh-CN" b="1" dirty="0" smtClean="0">
              <a:solidFill>
                <a:srgbClr val="FF0000"/>
              </a:solidFill>
            </a:endParaRPr>
          </a:p>
          <a:p>
            <a:pPr>
              <a:buFont typeface="Wingdings" pitchFamily="2" charset="2"/>
              <a:buChar char="l"/>
            </a:pPr>
            <a:r>
              <a:rPr lang="zh-CN" altLang="en-US" sz="1600" dirty="0" smtClean="0">
                <a:solidFill>
                  <a:schemeClr val="tx1"/>
                </a:solidFill>
              </a:rPr>
              <a:t>知识技能</a:t>
            </a:r>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社会角色</a:t>
            </a:r>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自我形象</a:t>
            </a:r>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个性</a:t>
            </a:r>
            <a:endParaRPr lang="en-US" altLang="zh-CN" sz="1600" dirty="0" smtClean="0">
              <a:solidFill>
                <a:schemeClr val="tx1"/>
              </a:solidFill>
            </a:endParaRPr>
          </a:p>
          <a:p>
            <a:pPr>
              <a:buFont typeface="Wingdings" pitchFamily="2" charset="2"/>
              <a:buChar char="l"/>
            </a:pPr>
            <a:r>
              <a:rPr lang="zh-CN" altLang="en-US" sz="1600" dirty="0" smtClean="0">
                <a:solidFill>
                  <a:schemeClr val="tx1"/>
                </a:solidFill>
              </a:rPr>
              <a:t>动机</a:t>
            </a:r>
            <a:endParaRPr lang="zh-CN" altLang="en-US" sz="1600" dirty="0">
              <a:solidFill>
                <a:schemeClr val="tx1"/>
              </a:solidFill>
            </a:endParaRPr>
          </a:p>
        </p:txBody>
      </p:sp>
      <p:sp>
        <p:nvSpPr>
          <p:cNvPr id="6" name="剪去同侧角的矩形 5"/>
          <p:cNvSpPr/>
          <p:nvPr/>
        </p:nvSpPr>
        <p:spPr>
          <a:xfrm>
            <a:off x="3419872" y="6021288"/>
            <a:ext cx="2376264" cy="576064"/>
          </a:xfrm>
          <a:prstGeom prst="snip2Same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行动</a:t>
            </a:r>
            <a:endParaRPr lang="en-US" altLang="zh-CN" b="1" dirty="0" smtClean="0">
              <a:solidFill>
                <a:srgbClr val="FF0000"/>
              </a:solidFill>
            </a:endParaRPr>
          </a:p>
          <a:p>
            <a:pPr>
              <a:buFont typeface="Wingdings" pitchFamily="2" charset="2"/>
              <a:buChar char="u"/>
            </a:pPr>
            <a:r>
              <a:rPr lang="zh-CN" altLang="en-US" sz="1600" dirty="0" smtClean="0">
                <a:solidFill>
                  <a:schemeClr val="tx1"/>
                </a:solidFill>
              </a:rPr>
              <a:t>特定的行为方式</a:t>
            </a:r>
            <a:endParaRPr lang="zh-CN" altLang="en-US" sz="1600" dirty="0">
              <a:solidFill>
                <a:schemeClr val="tx1"/>
              </a:solidFill>
            </a:endParaRPr>
          </a:p>
        </p:txBody>
      </p:sp>
      <p:sp>
        <p:nvSpPr>
          <p:cNvPr id="7" name="左箭头标注 6"/>
          <p:cNvSpPr/>
          <p:nvPr/>
        </p:nvSpPr>
        <p:spPr>
          <a:xfrm>
            <a:off x="6660232" y="1988840"/>
            <a:ext cx="2088232" cy="2016224"/>
          </a:xfrm>
          <a:prstGeom prst="leftArrowCallou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绩效</a:t>
            </a:r>
            <a:endParaRPr lang="en-US" altLang="zh-CN" b="1" dirty="0" smtClean="0">
              <a:solidFill>
                <a:srgbClr val="FF0000"/>
              </a:solidFill>
            </a:endParaRPr>
          </a:p>
          <a:p>
            <a:pPr>
              <a:buFont typeface="Wingdings" pitchFamily="2" charset="2"/>
              <a:buChar char="n"/>
            </a:pPr>
            <a:r>
              <a:rPr lang="zh-CN" altLang="en-US" sz="1600" dirty="0" smtClean="0">
                <a:solidFill>
                  <a:schemeClr val="tx1"/>
                </a:solidFill>
              </a:rPr>
              <a:t>产品质量</a:t>
            </a:r>
            <a:endParaRPr lang="en-US" altLang="zh-CN" sz="1600" dirty="0" smtClean="0">
              <a:solidFill>
                <a:schemeClr val="tx1"/>
              </a:solidFill>
            </a:endParaRPr>
          </a:p>
          <a:p>
            <a:pPr>
              <a:buFont typeface="Wingdings" pitchFamily="2" charset="2"/>
              <a:buChar char="n"/>
            </a:pPr>
            <a:r>
              <a:rPr lang="zh-CN" altLang="en-US" sz="1600" dirty="0" smtClean="0">
                <a:solidFill>
                  <a:schemeClr val="tx1"/>
                </a:solidFill>
              </a:rPr>
              <a:t>客户满意度</a:t>
            </a:r>
            <a:endParaRPr lang="en-US" altLang="zh-CN" sz="1600" dirty="0" smtClean="0">
              <a:solidFill>
                <a:schemeClr val="tx1"/>
              </a:solidFill>
            </a:endParaRPr>
          </a:p>
          <a:p>
            <a:pPr>
              <a:buFont typeface="Wingdings" pitchFamily="2" charset="2"/>
              <a:buChar char="n"/>
            </a:pPr>
            <a:r>
              <a:rPr lang="zh-CN" altLang="en-US" sz="1600" dirty="0" smtClean="0">
                <a:solidFill>
                  <a:schemeClr val="tx1"/>
                </a:solidFill>
              </a:rPr>
              <a:t>新技能的掌</a:t>
            </a:r>
            <a:endParaRPr lang="en-US" altLang="zh-CN" sz="1600" dirty="0" smtClean="0">
              <a:solidFill>
                <a:schemeClr val="tx1"/>
              </a:solidFill>
            </a:endParaRPr>
          </a:p>
          <a:p>
            <a:r>
              <a:rPr lang="zh-CN" altLang="en-US" sz="1600" dirty="0" smtClean="0">
                <a:solidFill>
                  <a:schemeClr val="tx1"/>
                </a:solidFill>
              </a:rPr>
              <a:t>   握程度等</a:t>
            </a:r>
            <a:endParaRPr lang="en-US" altLang="zh-CN" sz="1600" dirty="0" smtClean="0">
              <a:solidFill>
                <a:schemeClr val="tx1"/>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t>传统招聘甄选与基于素质的招聘甄选的比较</a:t>
            </a:r>
            <a:endParaRPr lang="zh-CN" altLang="en-US" sz="3200" b="1" dirty="0"/>
          </a:p>
        </p:txBody>
      </p:sp>
      <p:sp>
        <p:nvSpPr>
          <p:cNvPr id="3" name="内容占位符 2"/>
          <p:cNvSpPr>
            <a:spLocks noGrp="1"/>
          </p:cNvSpPr>
          <p:nvPr>
            <p:ph idx="1"/>
          </p:nvPr>
        </p:nvSpPr>
        <p:spPr/>
        <p:txBody>
          <a:bodyPr/>
          <a:lstStyle/>
          <a:p>
            <a:endParaRPr lang="zh-CN" altLang="en-US" b="1" dirty="0"/>
          </a:p>
        </p:txBody>
      </p:sp>
      <p:sp>
        <p:nvSpPr>
          <p:cNvPr id="4" name="矩形 3"/>
          <p:cNvSpPr/>
          <p:nvPr/>
        </p:nvSpPr>
        <p:spPr>
          <a:xfrm>
            <a:off x="611560" y="1556792"/>
            <a:ext cx="7992888" cy="50405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                                       </a:t>
            </a:r>
            <a:r>
              <a:rPr lang="zh-CN" altLang="en-US" sz="2400" dirty="0" smtClean="0">
                <a:solidFill>
                  <a:schemeClr val="bg1"/>
                </a:solidFill>
              </a:rPr>
              <a:t>特点</a:t>
            </a:r>
            <a:endParaRPr lang="zh-CN" altLang="en-US" sz="2400" dirty="0">
              <a:solidFill>
                <a:schemeClr val="bg1"/>
              </a:solidFill>
            </a:endParaRPr>
          </a:p>
        </p:txBody>
      </p:sp>
      <p:sp>
        <p:nvSpPr>
          <p:cNvPr id="5" name="矩形 4"/>
          <p:cNvSpPr/>
          <p:nvPr/>
        </p:nvSpPr>
        <p:spPr>
          <a:xfrm>
            <a:off x="611560" y="2060848"/>
            <a:ext cx="2160240" cy="108012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传统的招聘甄选</a:t>
            </a:r>
            <a:endParaRPr lang="zh-CN" altLang="en-US" dirty="0">
              <a:solidFill>
                <a:schemeClr val="tx1"/>
              </a:solidFill>
            </a:endParaRPr>
          </a:p>
        </p:txBody>
      </p:sp>
      <p:sp>
        <p:nvSpPr>
          <p:cNvPr id="6" name="矩形 5"/>
          <p:cNvSpPr/>
          <p:nvPr/>
        </p:nvSpPr>
        <p:spPr>
          <a:xfrm>
            <a:off x="2771800" y="2060848"/>
            <a:ext cx="5832648" cy="108012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基于短期的职位需求开展招聘甄选工作，仅仅以工作分析与候选人过去做过什么作为考察对方是否具备所需要的知识、经验与技能的基础，缺乏对候选人未来绩效的预测与判断</a:t>
            </a:r>
            <a:endParaRPr lang="zh-CN" altLang="en-US" sz="1600" dirty="0">
              <a:solidFill>
                <a:schemeClr val="tx1"/>
              </a:solidFill>
            </a:endParaRPr>
          </a:p>
        </p:txBody>
      </p:sp>
      <p:sp>
        <p:nvSpPr>
          <p:cNvPr id="7" name="矩形 6"/>
          <p:cNvSpPr/>
          <p:nvPr/>
        </p:nvSpPr>
        <p:spPr>
          <a:xfrm>
            <a:off x="611560" y="3140968"/>
            <a:ext cx="2160240" cy="266429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基于素质的</a:t>
            </a:r>
            <a:endParaRPr lang="en-US" altLang="zh-CN" dirty="0" smtClean="0">
              <a:solidFill>
                <a:schemeClr val="tx1"/>
              </a:solidFill>
            </a:endParaRPr>
          </a:p>
          <a:p>
            <a:pPr algn="ctr"/>
            <a:r>
              <a:rPr lang="zh-CN" altLang="en-US" dirty="0" smtClean="0">
                <a:solidFill>
                  <a:schemeClr val="tx1"/>
                </a:solidFill>
              </a:rPr>
              <a:t>招聘甄选</a:t>
            </a:r>
            <a:endParaRPr lang="zh-CN" altLang="en-US" dirty="0">
              <a:solidFill>
                <a:schemeClr val="tx1"/>
              </a:solidFill>
            </a:endParaRPr>
          </a:p>
        </p:txBody>
      </p:sp>
      <p:sp>
        <p:nvSpPr>
          <p:cNvPr id="8" name="矩形 7"/>
          <p:cNvSpPr/>
          <p:nvPr/>
        </p:nvSpPr>
        <p:spPr>
          <a:xfrm>
            <a:off x="2771800" y="3140968"/>
            <a:ext cx="5832648" cy="266429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除了采用既定的工作标准与技能要求对候选人进行评价之外，还要依据候选人具备的素质对其未来绩效的指引作用来实施招聘甄选，这种基于素质的招聘甄选将企业的战略、经营目标、工作与个人联系起来，在遵循有效的招聘甄选决策程序的同时，提高了招聘甄选的质量。同时，整个招聘甄选以企业战略框架为基础，也使那些企业持续成功最为重要的人员及其素质得到了重视与强化。</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基于素质的招聘甄选实施步骤</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683568" y="1268760"/>
            <a:ext cx="1440160" cy="864096"/>
          </a:xfrm>
          <a:prstGeom prst="homePlat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确定招聘甄选需求</a:t>
            </a:r>
            <a:endParaRPr lang="zh-CN" altLang="en-US" dirty="0">
              <a:solidFill>
                <a:schemeClr val="tx1"/>
              </a:solidFill>
            </a:endParaRPr>
          </a:p>
        </p:txBody>
      </p:sp>
      <p:sp>
        <p:nvSpPr>
          <p:cNvPr id="5" name="五边形 4"/>
          <p:cNvSpPr/>
          <p:nvPr/>
        </p:nvSpPr>
        <p:spPr>
          <a:xfrm>
            <a:off x="2627784" y="1268760"/>
            <a:ext cx="1440160" cy="864096"/>
          </a:xfrm>
          <a:prstGeom prst="homePlat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界定所需的素质需求</a:t>
            </a:r>
            <a:endParaRPr lang="zh-CN" altLang="en-US" dirty="0">
              <a:solidFill>
                <a:schemeClr val="tx1"/>
              </a:solidFill>
            </a:endParaRPr>
          </a:p>
        </p:txBody>
      </p:sp>
      <p:sp>
        <p:nvSpPr>
          <p:cNvPr id="6" name="五边形 5"/>
          <p:cNvSpPr/>
          <p:nvPr/>
        </p:nvSpPr>
        <p:spPr>
          <a:xfrm>
            <a:off x="4427984" y="1268760"/>
            <a:ext cx="1368152" cy="864096"/>
          </a:xfrm>
          <a:prstGeom prst="homePlat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选择招聘渠道</a:t>
            </a:r>
            <a:endParaRPr lang="zh-CN" altLang="en-US" dirty="0">
              <a:solidFill>
                <a:schemeClr val="tx1"/>
              </a:solidFill>
            </a:endParaRPr>
          </a:p>
        </p:txBody>
      </p:sp>
      <p:sp>
        <p:nvSpPr>
          <p:cNvPr id="7" name="五边形 6"/>
          <p:cNvSpPr/>
          <p:nvPr/>
        </p:nvSpPr>
        <p:spPr>
          <a:xfrm>
            <a:off x="6444208" y="1268760"/>
            <a:ext cx="1368152" cy="864096"/>
          </a:xfrm>
          <a:prstGeom prst="homePlat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实施招聘甄选</a:t>
            </a:r>
            <a:endParaRPr lang="zh-CN" altLang="en-US" dirty="0">
              <a:solidFill>
                <a:schemeClr val="tx1"/>
              </a:solidFill>
            </a:endParaRPr>
          </a:p>
        </p:txBody>
      </p:sp>
      <p:sp>
        <p:nvSpPr>
          <p:cNvPr id="8" name="圆角矩形 7"/>
          <p:cNvSpPr/>
          <p:nvPr/>
        </p:nvSpPr>
        <p:spPr>
          <a:xfrm>
            <a:off x="611560" y="2276872"/>
            <a:ext cx="1440160" cy="266429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依据战略</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性人才规 </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划，确定</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人员与职位</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变化</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因调配与</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临时项目</a:t>
            </a:r>
            <a:r>
              <a:rPr lang="en-US" altLang="zh-CN" sz="1600" dirty="0" smtClean="0">
                <a:solidFill>
                  <a:schemeClr val="tx1"/>
                </a:solidFill>
              </a:rPr>
              <a:t>/</a:t>
            </a:r>
          </a:p>
          <a:p>
            <a:r>
              <a:rPr lang="en-US" altLang="zh-CN" sz="1600" dirty="0" smtClean="0">
                <a:solidFill>
                  <a:schemeClr val="tx1"/>
                </a:solidFill>
              </a:rPr>
              <a:t>   </a:t>
            </a:r>
            <a:r>
              <a:rPr lang="zh-CN" altLang="en-US" sz="1600" dirty="0" smtClean="0">
                <a:solidFill>
                  <a:schemeClr val="tx1"/>
                </a:solidFill>
              </a:rPr>
              <a:t>特殊任务</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带来的人</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员需求</a:t>
            </a:r>
            <a:endParaRPr lang="zh-CN" altLang="en-US" sz="1600" dirty="0">
              <a:solidFill>
                <a:schemeClr val="tx1"/>
              </a:solidFill>
            </a:endParaRPr>
          </a:p>
        </p:txBody>
      </p:sp>
      <p:sp>
        <p:nvSpPr>
          <p:cNvPr id="9" name="圆角矩形 8"/>
          <p:cNvSpPr/>
          <p:nvPr/>
        </p:nvSpPr>
        <p:spPr>
          <a:xfrm>
            <a:off x="2627784" y="2276872"/>
            <a:ext cx="1440160" cy="2736304"/>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明确关键</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的专业技</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能素质与</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通用素质</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要求</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界定特定</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职位的素</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质等级</a:t>
            </a:r>
            <a:endParaRPr lang="zh-CN" altLang="en-US" sz="1600" dirty="0">
              <a:solidFill>
                <a:schemeClr val="tx1"/>
              </a:solidFill>
            </a:endParaRPr>
          </a:p>
        </p:txBody>
      </p:sp>
      <p:sp>
        <p:nvSpPr>
          <p:cNvPr id="10" name="圆角矩形 9"/>
          <p:cNvSpPr/>
          <p:nvPr/>
        </p:nvSpPr>
        <p:spPr>
          <a:xfrm>
            <a:off x="4427984" y="2276872"/>
            <a:ext cx="1440160" cy="2664296"/>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选择合适</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的媒体或</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招募中介</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机构</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内部发布</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职位空缺</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信息，实</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施竞聘或</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工作轮换</a:t>
            </a:r>
            <a:endParaRPr lang="zh-CN" altLang="en-US" sz="1600" dirty="0">
              <a:solidFill>
                <a:schemeClr val="tx1"/>
              </a:solidFill>
            </a:endParaRPr>
          </a:p>
        </p:txBody>
      </p:sp>
      <p:sp>
        <p:nvSpPr>
          <p:cNvPr id="11" name="圆角矩形 10"/>
          <p:cNvSpPr/>
          <p:nvPr/>
        </p:nvSpPr>
        <p:spPr>
          <a:xfrm>
            <a:off x="6372200" y="2276872"/>
            <a:ext cx="1512168" cy="2592288"/>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计划并执行</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面试</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使用适当的</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评价工具做</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出甄选决策</a:t>
            </a:r>
            <a:endParaRPr lang="zh-CN" altLang="en-US" sz="1600" dirty="0">
              <a:solidFill>
                <a:schemeClr val="tx1"/>
              </a:solidFill>
            </a:endParaRPr>
          </a:p>
        </p:txBody>
      </p:sp>
      <p:sp>
        <p:nvSpPr>
          <p:cNvPr id="12" name="流程图: 可选过程 11"/>
          <p:cNvSpPr/>
          <p:nvPr/>
        </p:nvSpPr>
        <p:spPr>
          <a:xfrm>
            <a:off x="1043608" y="5085184"/>
            <a:ext cx="6408712" cy="1440160"/>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a:t>
            </a:r>
            <a:endParaRPr lang="en-US" altLang="zh-CN" dirty="0" smtClean="0">
              <a:solidFill>
                <a:schemeClr val="tx1"/>
              </a:solidFill>
            </a:endParaRPr>
          </a:p>
          <a:p>
            <a:pPr>
              <a:buFont typeface="Wingdings" pitchFamily="2" charset="2"/>
              <a:buChar char="Ø"/>
            </a:pPr>
            <a:r>
              <a:rPr lang="zh-CN" altLang="en-US" sz="1600" dirty="0" smtClean="0">
                <a:solidFill>
                  <a:schemeClr val="tx1"/>
                </a:solidFill>
              </a:rPr>
              <a:t>让合适的人做合适的事</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明确招聘甄选对素质的要求</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建立基于素质的招聘甄选决策流程，进而在选对人的基础上，构建</a:t>
            </a:r>
            <a:endParaRPr lang="en-US" altLang="zh-CN" sz="1600" dirty="0" smtClean="0">
              <a:solidFill>
                <a:schemeClr val="tx1"/>
              </a:solidFill>
            </a:endParaRPr>
          </a:p>
          <a:p>
            <a:r>
              <a:rPr lang="en-US" altLang="zh-CN" sz="1600" dirty="0" smtClean="0">
                <a:solidFill>
                  <a:schemeClr val="tx1"/>
                </a:solidFill>
              </a:rPr>
              <a:t>    </a:t>
            </a:r>
            <a:r>
              <a:rPr lang="zh-CN" altLang="en-US" sz="1600" dirty="0" smtClean="0">
                <a:solidFill>
                  <a:schemeClr val="tx1"/>
                </a:solidFill>
              </a:rPr>
              <a:t>基于素质的人力资源管理系统</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行为面试的实施要点</a:t>
            </a:r>
            <a:endParaRPr lang="zh-CN" altLang="en-US" sz="3600" b="1" dirty="0"/>
          </a:p>
        </p:txBody>
      </p:sp>
      <p:graphicFrame>
        <p:nvGraphicFramePr>
          <p:cNvPr id="9" name="内容占位符 8"/>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基于素质的绩效管理系统的特点</a:t>
            </a:r>
            <a:endParaRPr lang="zh-CN" altLang="en-US" sz="3600" b="1" dirty="0"/>
          </a:p>
        </p:txBody>
      </p:sp>
      <p:sp>
        <p:nvSpPr>
          <p:cNvPr id="3" name="内容占位符 2"/>
          <p:cNvSpPr>
            <a:spLocks noGrp="1"/>
          </p:cNvSpPr>
          <p:nvPr>
            <p:ph idx="1"/>
          </p:nvPr>
        </p:nvSpPr>
        <p:spPr/>
        <p:txBody>
          <a:bodyPr/>
          <a:lstStyle/>
          <a:p>
            <a:pPr>
              <a:buNone/>
            </a:pPr>
            <a:endParaRPr lang="zh-CN" altLang="en-US" dirty="0"/>
          </a:p>
        </p:txBody>
      </p:sp>
      <p:sp>
        <p:nvSpPr>
          <p:cNvPr id="4" name="下箭头 3"/>
          <p:cNvSpPr/>
          <p:nvPr/>
        </p:nvSpPr>
        <p:spPr>
          <a:xfrm>
            <a:off x="467544" y="1628800"/>
            <a:ext cx="3024336" cy="1368152"/>
          </a:xfrm>
          <a:prstGeom prst="downArrow">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传统绩效</a:t>
            </a:r>
            <a:endParaRPr lang="en-US" altLang="zh-CN" dirty="0" smtClean="0">
              <a:solidFill>
                <a:schemeClr val="tx1"/>
              </a:solidFill>
            </a:endParaRPr>
          </a:p>
          <a:p>
            <a:pPr algn="ctr"/>
            <a:r>
              <a:rPr lang="zh-CN" altLang="en-US" dirty="0" smtClean="0">
                <a:solidFill>
                  <a:schemeClr val="tx1"/>
                </a:solidFill>
              </a:rPr>
              <a:t>管理系统</a:t>
            </a:r>
            <a:endParaRPr lang="zh-CN" altLang="en-US" dirty="0">
              <a:solidFill>
                <a:schemeClr val="tx1"/>
              </a:solidFill>
            </a:endParaRPr>
          </a:p>
        </p:txBody>
      </p:sp>
      <p:sp>
        <p:nvSpPr>
          <p:cNvPr id="5" name="矩形 4"/>
          <p:cNvSpPr/>
          <p:nvPr/>
        </p:nvSpPr>
        <p:spPr>
          <a:xfrm>
            <a:off x="539552" y="3429000"/>
            <a:ext cx="3240360" cy="2160240"/>
          </a:xfrm>
          <a:prstGeom prst="rect">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dirty="0" smtClean="0">
                <a:solidFill>
                  <a:schemeClr val="tx1"/>
                </a:solidFill>
              </a:rPr>
              <a:t>关注从事该工作的结果是什</a:t>
            </a:r>
            <a:endParaRPr lang="en-US" altLang="zh-CN" dirty="0" smtClean="0">
              <a:solidFill>
                <a:schemeClr val="tx1"/>
              </a:solidFill>
            </a:endParaRPr>
          </a:p>
          <a:p>
            <a:r>
              <a:rPr lang="en-US" altLang="zh-CN" dirty="0" smtClean="0">
                <a:solidFill>
                  <a:schemeClr val="tx1"/>
                </a:solidFill>
              </a:rPr>
              <a:t>   </a:t>
            </a:r>
            <a:r>
              <a:rPr lang="zh-CN" altLang="en-US" dirty="0" smtClean="0">
                <a:solidFill>
                  <a:schemeClr val="tx1"/>
                </a:solidFill>
              </a:rPr>
              <a:t>么？</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Ø"/>
            </a:pPr>
            <a:r>
              <a:rPr lang="zh-CN" altLang="en-US" dirty="0" smtClean="0">
                <a:solidFill>
                  <a:schemeClr val="tx1"/>
                </a:solidFill>
              </a:rPr>
              <a:t>关注短期的绩效</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Ø"/>
            </a:pPr>
            <a:r>
              <a:rPr lang="zh-CN" altLang="en-US" dirty="0" smtClean="0">
                <a:solidFill>
                  <a:schemeClr val="tx1"/>
                </a:solidFill>
              </a:rPr>
              <a:t>结果导向的</a:t>
            </a:r>
            <a:endParaRPr lang="en-US" altLang="zh-CN" dirty="0" smtClean="0">
              <a:solidFill>
                <a:schemeClr val="tx1"/>
              </a:solidFill>
            </a:endParaRPr>
          </a:p>
          <a:p>
            <a:pPr algn="ctr"/>
            <a:endParaRPr lang="zh-CN" altLang="en-US" dirty="0"/>
          </a:p>
        </p:txBody>
      </p:sp>
      <p:sp>
        <p:nvSpPr>
          <p:cNvPr id="6" name="下箭头 5"/>
          <p:cNvSpPr/>
          <p:nvPr/>
        </p:nvSpPr>
        <p:spPr>
          <a:xfrm>
            <a:off x="5508104" y="2204864"/>
            <a:ext cx="3168352" cy="1656184"/>
          </a:xfrm>
          <a:prstGeom prst="downArrow">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基于素质的</a:t>
            </a:r>
            <a:endParaRPr lang="en-US" altLang="zh-CN" dirty="0" smtClean="0">
              <a:solidFill>
                <a:schemeClr val="tx1"/>
              </a:solidFill>
            </a:endParaRPr>
          </a:p>
          <a:p>
            <a:pPr algn="ctr"/>
            <a:r>
              <a:rPr lang="zh-CN" altLang="en-US" dirty="0" smtClean="0">
                <a:solidFill>
                  <a:schemeClr val="tx1"/>
                </a:solidFill>
              </a:rPr>
              <a:t>绩效管理系统</a:t>
            </a:r>
            <a:endParaRPr lang="zh-CN" altLang="en-US" dirty="0">
              <a:solidFill>
                <a:schemeClr val="tx1"/>
              </a:solidFill>
            </a:endParaRPr>
          </a:p>
        </p:txBody>
      </p:sp>
      <p:sp>
        <p:nvSpPr>
          <p:cNvPr id="7" name="矩形 6"/>
          <p:cNvSpPr/>
          <p:nvPr/>
        </p:nvSpPr>
        <p:spPr>
          <a:xfrm>
            <a:off x="5580112" y="4149080"/>
            <a:ext cx="3312368" cy="216024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dirty="0" smtClean="0">
                <a:solidFill>
                  <a:schemeClr val="tx1"/>
                </a:solidFill>
              </a:rPr>
              <a:t>关注从事该工作的素质是什</a:t>
            </a:r>
            <a:endParaRPr lang="en-US" altLang="zh-CN" dirty="0" smtClean="0">
              <a:solidFill>
                <a:schemeClr val="tx1"/>
              </a:solidFill>
            </a:endParaRPr>
          </a:p>
          <a:p>
            <a:r>
              <a:rPr lang="en-US" altLang="zh-CN" dirty="0" smtClean="0">
                <a:solidFill>
                  <a:schemeClr val="tx1"/>
                </a:solidFill>
              </a:rPr>
              <a:t>   </a:t>
            </a:r>
            <a:r>
              <a:rPr lang="zh-CN" altLang="en-US" dirty="0" smtClean="0">
                <a:solidFill>
                  <a:schemeClr val="tx1"/>
                </a:solidFill>
              </a:rPr>
              <a:t>么？</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Ø"/>
            </a:pPr>
            <a:r>
              <a:rPr lang="zh-CN" altLang="en-US" dirty="0" smtClean="0">
                <a:solidFill>
                  <a:schemeClr val="tx1"/>
                </a:solidFill>
              </a:rPr>
              <a:t>关注当前与未来的绩效</a:t>
            </a:r>
            <a:endParaRPr lang="en-US" altLang="zh-CN" dirty="0" smtClean="0">
              <a:solidFill>
                <a:schemeClr val="tx1"/>
              </a:solidFill>
            </a:endParaRPr>
          </a:p>
          <a:p>
            <a:endParaRPr lang="en-US" altLang="zh-CN" dirty="0" smtClean="0">
              <a:solidFill>
                <a:schemeClr val="tx1"/>
              </a:solidFill>
            </a:endParaRPr>
          </a:p>
          <a:p>
            <a:pPr>
              <a:buFont typeface="Wingdings" pitchFamily="2" charset="2"/>
              <a:buChar char="Ø"/>
            </a:pPr>
            <a:r>
              <a:rPr lang="zh-CN" altLang="en-US" dirty="0" smtClean="0">
                <a:solidFill>
                  <a:schemeClr val="tx1"/>
                </a:solidFill>
              </a:rPr>
              <a:t>能力导向的</a:t>
            </a:r>
            <a:endParaRPr lang="zh-CN" altLang="en-US" dirty="0">
              <a:solidFill>
                <a:schemeClr val="tx1"/>
              </a:solidFill>
            </a:endParaRPr>
          </a:p>
        </p:txBody>
      </p:sp>
      <p:cxnSp>
        <p:nvCxnSpPr>
          <p:cNvPr id="9" name="直接连接符 8"/>
          <p:cNvCxnSpPr/>
          <p:nvPr/>
        </p:nvCxnSpPr>
        <p:spPr>
          <a:xfrm>
            <a:off x="2771800" y="1916832"/>
            <a:ext cx="4248472"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rot="5400000">
            <a:off x="6912260" y="2024844"/>
            <a:ext cx="216024"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2"/>
          </p:cNvCxnSpPr>
          <p:nvPr/>
        </p:nvCxnSpPr>
        <p:spPr>
          <a:xfrm rot="16200000" flipH="1">
            <a:off x="1889702" y="5859270"/>
            <a:ext cx="576064" cy="360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2195736" y="6165304"/>
            <a:ext cx="3096344"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基于素质的绩效管理实施步骤</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467544" y="1412776"/>
            <a:ext cx="1296144" cy="936104"/>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制定战略规划</a:t>
            </a:r>
            <a:endParaRPr lang="zh-CN" altLang="en-US" sz="1600" dirty="0">
              <a:solidFill>
                <a:schemeClr val="tx1"/>
              </a:solidFill>
            </a:endParaRPr>
          </a:p>
        </p:txBody>
      </p:sp>
      <p:sp>
        <p:nvSpPr>
          <p:cNvPr id="5" name="五边形 4"/>
          <p:cNvSpPr/>
          <p:nvPr/>
        </p:nvSpPr>
        <p:spPr>
          <a:xfrm>
            <a:off x="1907704" y="1412776"/>
            <a:ext cx="1296144" cy="936104"/>
          </a:xfrm>
          <a:prstGeom prst="homePlat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制定经营管理目标与计划</a:t>
            </a:r>
            <a:endParaRPr lang="zh-CN" altLang="en-US" sz="1600" dirty="0">
              <a:solidFill>
                <a:schemeClr val="tx1"/>
              </a:solidFill>
            </a:endParaRPr>
          </a:p>
        </p:txBody>
      </p:sp>
      <p:sp>
        <p:nvSpPr>
          <p:cNvPr id="6" name="五边形 5"/>
          <p:cNvSpPr/>
          <p:nvPr/>
        </p:nvSpPr>
        <p:spPr>
          <a:xfrm>
            <a:off x="3419872" y="1412776"/>
            <a:ext cx="1368152" cy="936104"/>
          </a:xfrm>
          <a:prstGeom prst="homePlat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实施绩效监控</a:t>
            </a:r>
            <a:endParaRPr lang="zh-CN" altLang="en-US" sz="1600" dirty="0">
              <a:solidFill>
                <a:schemeClr val="tx1"/>
              </a:solidFill>
            </a:endParaRPr>
          </a:p>
        </p:txBody>
      </p:sp>
      <p:sp>
        <p:nvSpPr>
          <p:cNvPr id="7" name="五边形 6"/>
          <p:cNvSpPr/>
          <p:nvPr/>
        </p:nvSpPr>
        <p:spPr>
          <a:xfrm>
            <a:off x="5076056" y="1412776"/>
            <a:ext cx="1368152" cy="936104"/>
          </a:xfrm>
          <a:prstGeom prst="homePlat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rPr>
              <a:t>绩效考核</a:t>
            </a:r>
            <a:endParaRPr lang="zh-CN" altLang="en-US" sz="1600" dirty="0">
              <a:solidFill>
                <a:schemeClr val="bg1"/>
              </a:solidFill>
            </a:endParaRPr>
          </a:p>
        </p:txBody>
      </p:sp>
      <p:sp>
        <p:nvSpPr>
          <p:cNvPr id="8" name="五边形 7"/>
          <p:cNvSpPr/>
          <p:nvPr/>
        </p:nvSpPr>
        <p:spPr>
          <a:xfrm>
            <a:off x="6876256" y="1412776"/>
            <a:ext cx="1440160" cy="864096"/>
          </a:xfrm>
          <a:prstGeom prst="homePlate">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rPr>
              <a:t>运用结果</a:t>
            </a:r>
            <a:endParaRPr lang="zh-CN" altLang="en-US" sz="1600" dirty="0">
              <a:solidFill>
                <a:schemeClr val="bg1"/>
              </a:solidFill>
            </a:endParaRPr>
          </a:p>
        </p:txBody>
      </p:sp>
      <p:sp>
        <p:nvSpPr>
          <p:cNvPr id="9" name="矩形 8"/>
          <p:cNvSpPr/>
          <p:nvPr/>
        </p:nvSpPr>
        <p:spPr>
          <a:xfrm>
            <a:off x="467544" y="2564904"/>
            <a:ext cx="1080120" cy="316835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制定年度经营方针目标</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制定年度经营计划，确定关键成功因素（</a:t>
            </a:r>
            <a:r>
              <a:rPr lang="en-US" altLang="zh-CN" sz="1600" dirty="0" smtClean="0">
                <a:solidFill>
                  <a:schemeClr val="tx1"/>
                </a:solidFill>
              </a:rPr>
              <a:t>CSF</a:t>
            </a:r>
            <a:r>
              <a:rPr lang="zh-CN" altLang="en-US" sz="1600" dirty="0" smtClean="0">
                <a:solidFill>
                  <a:schemeClr val="tx1"/>
                </a:solidFill>
              </a:rPr>
              <a:t>）</a:t>
            </a:r>
            <a:endParaRPr lang="en-US" altLang="zh-CN" sz="1600" dirty="0" smtClean="0">
              <a:solidFill>
                <a:schemeClr val="tx1"/>
              </a:solidFill>
            </a:endParaRPr>
          </a:p>
          <a:p>
            <a:pPr>
              <a:buFont typeface="Wingdings" pitchFamily="2" charset="2"/>
              <a:buChar char="u"/>
            </a:pPr>
            <a:r>
              <a:rPr lang="zh-CN" altLang="en-US" sz="1600" dirty="0" smtClean="0">
                <a:solidFill>
                  <a:schemeClr val="tx1"/>
                </a:solidFill>
              </a:rPr>
              <a:t>主持年度经营检讨会</a:t>
            </a:r>
            <a:endParaRPr lang="zh-CN" altLang="en-US" sz="1600" dirty="0">
              <a:solidFill>
                <a:schemeClr val="tx1"/>
              </a:solidFill>
            </a:endParaRPr>
          </a:p>
        </p:txBody>
      </p:sp>
      <p:sp>
        <p:nvSpPr>
          <p:cNvPr id="10" name="矩形 9"/>
          <p:cNvSpPr/>
          <p:nvPr/>
        </p:nvSpPr>
        <p:spPr>
          <a:xfrm>
            <a:off x="1907704" y="2564904"/>
            <a:ext cx="1080120" cy="316835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基于</a:t>
            </a:r>
            <a:r>
              <a:rPr lang="en-US" altLang="zh-CN" sz="1600" dirty="0" smtClean="0">
                <a:solidFill>
                  <a:schemeClr val="tx1"/>
                </a:solidFill>
              </a:rPr>
              <a:t>CSF</a:t>
            </a:r>
            <a:r>
              <a:rPr lang="zh-CN" altLang="en-US" sz="1600" dirty="0" smtClean="0">
                <a:solidFill>
                  <a:schemeClr val="tx1"/>
                </a:solidFill>
              </a:rPr>
              <a:t>以及经营检讨中存在的短板，落实绩效完成与改进重点，制定行动计划</a:t>
            </a:r>
            <a:endParaRPr lang="zh-CN" altLang="en-US" sz="1600" dirty="0">
              <a:solidFill>
                <a:schemeClr val="tx1"/>
              </a:solidFill>
            </a:endParaRPr>
          </a:p>
        </p:txBody>
      </p:sp>
      <p:sp>
        <p:nvSpPr>
          <p:cNvPr id="11" name="矩形 10"/>
          <p:cNvSpPr/>
          <p:nvPr/>
        </p:nvSpPr>
        <p:spPr>
          <a:xfrm>
            <a:off x="3419872" y="2564904"/>
            <a:ext cx="1152128" cy="316835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tx1"/>
                </a:solidFill>
              </a:rPr>
              <a:t>依据平衡计分法（</a:t>
            </a:r>
            <a:r>
              <a:rPr lang="en-US" altLang="zh-CN" sz="1600" dirty="0" smtClean="0">
                <a:solidFill>
                  <a:schemeClr val="tx1"/>
                </a:solidFill>
              </a:rPr>
              <a:t>BSC</a:t>
            </a:r>
            <a:r>
              <a:rPr lang="zh-CN" altLang="en-US" sz="1600" dirty="0" smtClean="0">
                <a:solidFill>
                  <a:schemeClr val="tx1"/>
                </a:solidFill>
              </a:rPr>
              <a:t>）的框架，建立各级</a:t>
            </a:r>
            <a:r>
              <a:rPr lang="en-US" altLang="zh-CN" sz="1600" dirty="0" smtClean="0">
                <a:solidFill>
                  <a:schemeClr val="tx1"/>
                </a:solidFill>
              </a:rPr>
              <a:t>KPI</a:t>
            </a:r>
            <a:r>
              <a:rPr lang="zh-CN" altLang="en-US" sz="1600" dirty="0" smtClean="0">
                <a:solidFill>
                  <a:schemeClr val="tx1"/>
                </a:solidFill>
              </a:rPr>
              <a:t>指标体系，监控经营计划的执行，反映企业的整体运营能力</a:t>
            </a:r>
            <a:endParaRPr lang="zh-CN" altLang="en-US" sz="1600" dirty="0">
              <a:solidFill>
                <a:schemeClr val="tx1"/>
              </a:solidFill>
            </a:endParaRPr>
          </a:p>
        </p:txBody>
      </p:sp>
      <p:sp>
        <p:nvSpPr>
          <p:cNvPr id="12" name="矩形 11"/>
          <p:cNvSpPr/>
          <p:nvPr/>
        </p:nvSpPr>
        <p:spPr>
          <a:xfrm>
            <a:off x="5076056" y="2564904"/>
            <a:ext cx="1224136" cy="316835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bg1"/>
                </a:solidFill>
              </a:rPr>
              <a:t>实施绩效考核，评估专业素质与领导力素质</a:t>
            </a:r>
            <a:endParaRPr lang="en-US" altLang="zh-CN" sz="1600" dirty="0" smtClean="0">
              <a:solidFill>
                <a:schemeClr val="bg1"/>
              </a:solidFill>
            </a:endParaRPr>
          </a:p>
          <a:p>
            <a:pPr>
              <a:buFont typeface="Wingdings" pitchFamily="2" charset="2"/>
              <a:buChar char="u"/>
            </a:pPr>
            <a:r>
              <a:rPr lang="zh-CN" altLang="en-US" sz="1600" dirty="0" smtClean="0">
                <a:solidFill>
                  <a:schemeClr val="bg1"/>
                </a:solidFill>
              </a:rPr>
              <a:t>管理者述职</a:t>
            </a:r>
            <a:endParaRPr lang="en-US" altLang="zh-CN" sz="1600" dirty="0" smtClean="0">
              <a:solidFill>
                <a:schemeClr val="bg1"/>
              </a:solidFill>
            </a:endParaRPr>
          </a:p>
          <a:p>
            <a:pPr>
              <a:buFont typeface="Wingdings" pitchFamily="2" charset="2"/>
              <a:buChar char="u"/>
            </a:pPr>
            <a:r>
              <a:rPr lang="zh-CN" altLang="en-US" sz="1600" dirty="0" smtClean="0">
                <a:solidFill>
                  <a:schemeClr val="bg1"/>
                </a:solidFill>
              </a:rPr>
              <a:t>绩效反馈与辅导</a:t>
            </a:r>
            <a:endParaRPr lang="zh-CN" altLang="en-US" sz="1600" dirty="0">
              <a:solidFill>
                <a:schemeClr val="bg1"/>
              </a:solidFill>
            </a:endParaRPr>
          </a:p>
        </p:txBody>
      </p:sp>
      <p:sp>
        <p:nvSpPr>
          <p:cNvPr id="13" name="矩形 12"/>
          <p:cNvSpPr/>
          <p:nvPr/>
        </p:nvSpPr>
        <p:spPr>
          <a:xfrm>
            <a:off x="6876256" y="2492896"/>
            <a:ext cx="1152128" cy="3240360"/>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u"/>
            </a:pPr>
            <a:r>
              <a:rPr lang="zh-CN" altLang="en-US" sz="1600" dirty="0" smtClean="0">
                <a:solidFill>
                  <a:schemeClr val="bg1"/>
                </a:solidFill>
              </a:rPr>
              <a:t>将绩效与薪酬、调配挂钩</a:t>
            </a:r>
            <a:endParaRPr lang="en-US" altLang="zh-CN" sz="1600" dirty="0" smtClean="0">
              <a:solidFill>
                <a:schemeClr val="bg1"/>
              </a:solidFill>
            </a:endParaRPr>
          </a:p>
          <a:p>
            <a:pPr>
              <a:buFont typeface="Wingdings" pitchFamily="2" charset="2"/>
              <a:buChar char="u"/>
            </a:pPr>
            <a:r>
              <a:rPr lang="zh-CN" altLang="en-US" sz="1600" dirty="0" smtClean="0">
                <a:solidFill>
                  <a:schemeClr val="bg1"/>
                </a:solidFill>
              </a:rPr>
              <a:t>执行培训计划</a:t>
            </a:r>
            <a:endParaRPr lang="en-US" altLang="zh-CN" sz="1600" dirty="0" smtClean="0">
              <a:solidFill>
                <a:schemeClr val="bg1"/>
              </a:solidFill>
            </a:endParaRPr>
          </a:p>
          <a:p>
            <a:pPr>
              <a:buFont typeface="Wingdings" pitchFamily="2" charset="2"/>
              <a:buChar char="u"/>
            </a:pPr>
            <a:r>
              <a:rPr lang="zh-CN" altLang="en-US" sz="1600" dirty="0" smtClean="0">
                <a:solidFill>
                  <a:schemeClr val="bg1"/>
                </a:solidFill>
              </a:rPr>
              <a:t>开展核心人才管理</a:t>
            </a:r>
            <a:endParaRPr lang="zh-CN" altLang="en-US" sz="1600" dirty="0">
              <a:solidFill>
                <a:schemeClr val="bg1"/>
              </a:solidFill>
            </a:endParaRPr>
          </a:p>
        </p:txBody>
      </p:sp>
      <p:sp>
        <p:nvSpPr>
          <p:cNvPr id="14" name="矩形 13"/>
          <p:cNvSpPr/>
          <p:nvPr/>
        </p:nvSpPr>
        <p:spPr>
          <a:xfrm>
            <a:off x="827584" y="5877272"/>
            <a:ext cx="7272808" cy="79208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目标</a:t>
            </a:r>
            <a:endParaRPr lang="en-US" altLang="zh-CN" sz="1400" dirty="0" smtClean="0">
              <a:solidFill>
                <a:schemeClr val="tx1"/>
              </a:solidFill>
            </a:endParaRPr>
          </a:p>
          <a:p>
            <a:r>
              <a:rPr lang="zh-CN" altLang="en-US" sz="1400" dirty="0" smtClean="0">
                <a:solidFill>
                  <a:schemeClr val="tx1"/>
                </a:solidFill>
              </a:rPr>
              <a:t>帮助企业，部门</a:t>
            </a:r>
            <a:r>
              <a:rPr lang="en-US" altLang="zh-CN" sz="1400" dirty="0" smtClean="0">
                <a:solidFill>
                  <a:schemeClr val="tx1"/>
                </a:solidFill>
              </a:rPr>
              <a:t>/</a:t>
            </a:r>
            <a:r>
              <a:rPr lang="zh-CN" altLang="en-US" sz="1400" dirty="0" smtClean="0">
                <a:solidFill>
                  <a:schemeClr val="tx1"/>
                </a:solidFill>
              </a:rPr>
              <a:t>团队实现高绩效</a:t>
            </a:r>
            <a:endParaRPr lang="en-US" altLang="zh-CN" sz="1400" dirty="0" smtClean="0">
              <a:solidFill>
                <a:schemeClr val="tx1"/>
              </a:solidFill>
            </a:endParaRPr>
          </a:p>
          <a:p>
            <a:r>
              <a:rPr lang="zh-CN" altLang="en-US" sz="1400" dirty="0" smtClean="0">
                <a:solidFill>
                  <a:schemeClr val="tx1"/>
                </a:solidFill>
              </a:rPr>
              <a:t>使每个人都能够依据自己所具备的核心专长与技能做出贡献为企业做出贡献</a:t>
            </a:r>
            <a:endParaRPr lang="en-US" altLang="zh-CN" sz="1400" dirty="0" smtClean="0">
              <a:solidFill>
                <a:schemeClr val="tx1"/>
              </a:solidFill>
            </a:endParaRPr>
          </a:p>
          <a:p>
            <a:r>
              <a:rPr lang="zh-CN" altLang="en-US" sz="1400" dirty="0" smtClean="0">
                <a:solidFill>
                  <a:schemeClr val="tx1"/>
                </a:solidFill>
              </a:rPr>
              <a:t>强化企业对于人才的持续关注以及素质的开发</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基于素质的培训开发实施步骤</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五边形 3"/>
          <p:cNvSpPr/>
          <p:nvPr/>
        </p:nvSpPr>
        <p:spPr>
          <a:xfrm>
            <a:off x="611560" y="1196752"/>
            <a:ext cx="2088232" cy="1080120"/>
          </a:xfrm>
          <a:prstGeom prst="homePlate">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确认素质差距</a:t>
            </a:r>
            <a:endParaRPr lang="zh-CN" altLang="en-US" dirty="0">
              <a:solidFill>
                <a:schemeClr val="tx1"/>
              </a:solidFill>
            </a:endParaRPr>
          </a:p>
        </p:txBody>
      </p:sp>
      <p:sp>
        <p:nvSpPr>
          <p:cNvPr id="5" name="五边形 4"/>
          <p:cNvSpPr/>
          <p:nvPr/>
        </p:nvSpPr>
        <p:spPr>
          <a:xfrm>
            <a:off x="3059832" y="1196752"/>
            <a:ext cx="2088232" cy="1080120"/>
          </a:xfrm>
          <a:prstGeom prst="homePlate">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分析差距</a:t>
            </a:r>
            <a:endParaRPr lang="en-US" altLang="zh-CN" dirty="0" smtClean="0">
              <a:solidFill>
                <a:schemeClr val="tx1"/>
              </a:solidFill>
            </a:endParaRPr>
          </a:p>
          <a:p>
            <a:pPr algn="ctr"/>
            <a:r>
              <a:rPr lang="zh-CN" altLang="en-US" dirty="0" smtClean="0">
                <a:solidFill>
                  <a:schemeClr val="tx1"/>
                </a:solidFill>
              </a:rPr>
              <a:t>确认优先顺序</a:t>
            </a:r>
            <a:endParaRPr lang="zh-CN" altLang="en-US" dirty="0">
              <a:solidFill>
                <a:schemeClr val="tx1"/>
              </a:solidFill>
            </a:endParaRPr>
          </a:p>
        </p:txBody>
      </p:sp>
      <p:sp>
        <p:nvSpPr>
          <p:cNvPr id="6" name="五边形 5"/>
          <p:cNvSpPr/>
          <p:nvPr/>
        </p:nvSpPr>
        <p:spPr>
          <a:xfrm>
            <a:off x="5724128" y="1196752"/>
            <a:ext cx="2160240" cy="1080120"/>
          </a:xfrm>
          <a:prstGeom prst="homePlate">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制定并执行培训开发计划</a:t>
            </a:r>
            <a:endParaRPr lang="zh-CN" altLang="en-US" dirty="0">
              <a:solidFill>
                <a:schemeClr val="bg1"/>
              </a:solidFill>
            </a:endParaRPr>
          </a:p>
        </p:txBody>
      </p:sp>
      <p:sp>
        <p:nvSpPr>
          <p:cNvPr id="7" name="圆角矩形 6"/>
          <p:cNvSpPr/>
          <p:nvPr/>
        </p:nvSpPr>
        <p:spPr>
          <a:xfrm>
            <a:off x="611560" y="2420888"/>
            <a:ext cx="2016224" cy="2736304"/>
          </a:xfrm>
          <a:prstGeom prst="round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依据战略与外部竞争环境分析，确定企业核心能力差距</a:t>
            </a:r>
            <a:endParaRPr lang="en-US" altLang="zh-CN" sz="1600" dirty="0" smtClean="0">
              <a:solidFill>
                <a:schemeClr val="tx1"/>
              </a:solidFill>
            </a:endParaRPr>
          </a:p>
          <a:p>
            <a:pPr>
              <a:buFont typeface="Wingdings" pitchFamily="2" charset="2"/>
              <a:buChar char="Ø"/>
            </a:pP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依据个人职业发展计划、绩效考核结果以及对核心人才的评估，寻找素质差距</a:t>
            </a:r>
            <a:endParaRPr lang="zh-CN" altLang="en-US" sz="1600" dirty="0">
              <a:solidFill>
                <a:schemeClr val="tx1"/>
              </a:solidFill>
            </a:endParaRPr>
          </a:p>
        </p:txBody>
      </p:sp>
      <p:sp>
        <p:nvSpPr>
          <p:cNvPr id="8" name="圆角矩形 7"/>
          <p:cNvSpPr/>
          <p:nvPr/>
        </p:nvSpPr>
        <p:spPr>
          <a:xfrm>
            <a:off x="2987824" y="2420888"/>
            <a:ext cx="2160240" cy="2736304"/>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tx1"/>
                </a:solidFill>
              </a:rPr>
              <a:t>分析素质差距对绩效带来的影响</a:t>
            </a:r>
            <a:endParaRPr lang="en-US" altLang="zh-CN" sz="1600" dirty="0" smtClean="0">
              <a:solidFill>
                <a:schemeClr val="tx1"/>
              </a:solidFill>
            </a:endParaRPr>
          </a:p>
          <a:p>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根据业务发展需要确定素质弥补的优先顺序</a:t>
            </a:r>
            <a:endParaRPr lang="zh-CN" altLang="en-US" sz="1600" dirty="0">
              <a:solidFill>
                <a:schemeClr val="tx1"/>
              </a:solidFill>
            </a:endParaRPr>
          </a:p>
        </p:txBody>
      </p:sp>
      <p:sp>
        <p:nvSpPr>
          <p:cNvPr id="9" name="圆角矩形 8"/>
          <p:cNvSpPr/>
          <p:nvPr/>
        </p:nvSpPr>
        <p:spPr>
          <a:xfrm>
            <a:off x="5724128" y="2420888"/>
            <a:ext cx="2160240" cy="2736304"/>
          </a:xfrm>
          <a:prstGeom prst="roundRect">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Ø"/>
            </a:pPr>
            <a:r>
              <a:rPr lang="zh-CN" altLang="en-US" sz="1600" dirty="0" smtClean="0">
                <a:solidFill>
                  <a:schemeClr val="bg1"/>
                </a:solidFill>
              </a:rPr>
              <a:t>制定培训计划以弥补素质差距</a:t>
            </a:r>
            <a:endParaRPr lang="en-US" altLang="zh-CN" sz="1600" dirty="0" smtClean="0">
              <a:solidFill>
                <a:schemeClr val="bg1"/>
              </a:solidFill>
            </a:endParaRPr>
          </a:p>
          <a:p>
            <a:pPr>
              <a:buFont typeface="Wingdings" pitchFamily="2" charset="2"/>
              <a:buChar char="Ø"/>
            </a:pP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设计培训项目与课程</a:t>
            </a:r>
            <a:endParaRPr lang="en-US" altLang="zh-CN" sz="1600" dirty="0" smtClean="0">
              <a:solidFill>
                <a:schemeClr val="bg1"/>
              </a:solidFill>
            </a:endParaRPr>
          </a:p>
          <a:p>
            <a:pPr>
              <a:buFont typeface="Wingdings" pitchFamily="2" charset="2"/>
              <a:buChar char="Ø"/>
            </a:pP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执行并评价项目与课程的效果</a:t>
            </a:r>
            <a:endParaRPr lang="en-US" altLang="zh-CN" sz="1600" dirty="0" smtClean="0">
              <a:solidFill>
                <a:schemeClr val="bg1"/>
              </a:solidFill>
            </a:endParaRPr>
          </a:p>
          <a:p>
            <a:pPr>
              <a:buFont typeface="Wingdings" pitchFamily="2" charset="2"/>
              <a:buChar char="Ø"/>
            </a:pPr>
            <a:endParaRPr lang="en-US" altLang="zh-CN" sz="1600" dirty="0" smtClean="0">
              <a:solidFill>
                <a:schemeClr val="bg1"/>
              </a:solidFill>
            </a:endParaRPr>
          </a:p>
          <a:p>
            <a:pPr>
              <a:buFont typeface="Wingdings" pitchFamily="2" charset="2"/>
              <a:buChar char="Ø"/>
            </a:pPr>
            <a:r>
              <a:rPr lang="zh-CN" altLang="en-US" sz="1600" dirty="0" smtClean="0">
                <a:solidFill>
                  <a:schemeClr val="bg1"/>
                </a:solidFill>
              </a:rPr>
              <a:t>对下属进行反馈与指导</a:t>
            </a:r>
            <a:endParaRPr lang="zh-CN" altLang="en-US" sz="1600" dirty="0">
              <a:solidFill>
                <a:schemeClr val="bg1"/>
              </a:solidFill>
            </a:endParaRPr>
          </a:p>
        </p:txBody>
      </p:sp>
      <p:sp>
        <p:nvSpPr>
          <p:cNvPr id="11" name="圆角矩形 10"/>
          <p:cNvSpPr/>
          <p:nvPr/>
        </p:nvSpPr>
        <p:spPr>
          <a:xfrm>
            <a:off x="539552" y="5229200"/>
            <a:ext cx="7560840" cy="1412776"/>
          </a:xfrm>
          <a:prstGeom prst="round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a:t>
            </a:r>
            <a:endParaRPr lang="en-US" altLang="zh-CN" dirty="0" smtClean="0">
              <a:solidFill>
                <a:schemeClr val="tx1"/>
              </a:solidFill>
            </a:endParaRPr>
          </a:p>
          <a:p>
            <a:pPr>
              <a:buFont typeface="Wingdings" pitchFamily="2" charset="2"/>
              <a:buChar char="Ø"/>
            </a:pPr>
            <a:r>
              <a:rPr lang="zh-CN" altLang="en-US" sz="1600" dirty="0" smtClean="0">
                <a:solidFill>
                  <a:schemeClr val="tx1"/>
                </a:solidFill>
              </a:rPr>
              <a:t>根据公司业务发展需要确定人才培训开发的重点，平衡培训开发的资源投入</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明确企业对人才培训开发的投入的依据</a:t>
            </a:r>
            <a:endParaRPr lang="en-US" altLang="zh-CN" sz="1600" dirty="0" smtClean="0">
              <a:solidFill>
                <a:schemeClr val="tx1"/>
              </a:solidFill>
            </a:endParaRPr>
          </a:p>
          <a:p>
            <a:pPr>
              <a:buFont typeface="Wingdings" pitchFamily="2" charset="2"/>
              <a:buChar char="Ø"/>
            </a:pPr>
            <a:r>
              <a:rPr lang="zh-CN" altLang="en-US" sz="1600" dirty="0" smtClean="0">
                <a:solidFill>
                  <a:schemeClr val="tx1"/>
                </a:solidFill>
              </a:rPr>
              <a:t>根据素质评价的结果定制所需的培训计划与项目</a:t>
            </a:r>
            <a:endParaRPr lang="zh-CN" altLang="en-US" sz="1600" dirty="0">
              <a:solidFill>
                <a:schemeClr val="tx1"/>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normAutofit/>
          </a:bodyPr>
          <a:lstStyle/>
          <a:p>
            <a:pPr algn="l"/>
            <a:r>
              <a:rPr lang="zh-CN" altLang="en-US" sz="3600" b="1" dirty="0" smtClean="0"/>
              <a:t>基于素质的培训开发计划制定</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323528" y="1052736"/>
            <a:ext cx="180020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企业战略目标</a:t>
            </a:r>
            <a:endParaRPr lang="zh-CN" altLang="en-US" dirty="0">
              <a:solidFill>
                <a:schemeClr val="tx1"/>
              </a:solidFill>
            </a:endParaRPr>
          </a:p>
        </p:txBody>
      </p:sp>
      <p:sp>
        <p:nvSpPr>
          <p:cNvPr id="6" name="矩形 5"/>
          <p:cNvSpPr/>
          <p:nvPr/>
        </p:nvSpPr>
        <p:spPr>
          <a:xfrm>
            <a:off x="323528" y="1556792"/>
            <a:ext cx="180020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客户</a:t>
            </a:r>
            <a:r>
              <a:rPr lang="en-US" altLang="zh-CN" dirty="0" smtClean="0">
                <a:solidFill>
                  <a:schemeClr val="tx1"/>
                </a:solidFill>
              </a:rPr>
              <a:t>/</a:t>
            </a:r>
            <a:r>
              <a:rPr lang="zh-CN" altLang="en-US" dirty="0" smtClean="0">
                <a:solidFill>
                  <a:schemeClr val="tx1"/>
                </a:solidFill>
              </a:rPr>
              <a:t>外部环境变化</a:t>
            </a:r>
            <a:endParaRPr lang="zh-CN" altLang="en-US" dirty="0">
              <a:solidFill>
                <a:schemeClr val="tx1"/>
              </a:solidFill>
            </a:endParaRPr>
          </a:p>
        </p:txBody>
      </p:sp>
      <p:sp>
        <p:nvSpPr>
          <p:cNvPr id="7" name="矩形 6"/>
          <p:cNvSpPr/>
          <p:nvPr/>
        </p:nvSpPr>
        <p:spPr>
          <a:xfrm>
            <a:off x="2123728" y="1052736"/>
            <a:ext cx="648072" cy="1008112"/>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要求做到什么</a:t>
            </a:r>
            <a:endParaRPr lang="zh-CN" altLang="en-US" dirty="0">
              <a:solidFill>
                <a:schemeClr val="tx1"/>
              </a:solidFill>
            </a:endParaRPr>
          </a:p>
        </p:txBody>
      </p:sp>
      <p:sp>
        <p:nvSpPr>
          <p:cNvPr id="8" name="椭圆 7"/>
          <p:cNvSpPr/>
          <p:nvPr/>
        </p:nvSpPr>
        <p:spPr>
          <a:xfrm>
            <a:off x="3419872" y="1772816"/>
            <a:ext cx="2592288" cy="576064"/>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战略与环境分析</a:t>
            </a:r>
            <a:endParaRPr lang="zh-CN" altLang="en-US" dirty="0">
              <a:solidFill>
                <a:schemeClr val="tx1"/>
              </a:solidFill>
            </a:endParaRPr>
          </a:p>
        </p:txBody>
      </p:sp>
      <p:sp>
        <p:nvSpPr>
          <p:cNvPr id="9" name="椭圆 8"/>
          <p:cNvSpPr/>
          <p:nvPr/>
        </p:nvSpPr>
        <p:spPr>
          <a:xfrm>
            <a:off x="1763688" y="2420888"/>
            <a:ext cx="2592288" cy="504056"/>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工作与任务分析</a:t>
            </a:r>
            <a:endParaRPr lang="zh-CN" altLang="en-US" dirty="0">
              <a:solidFill>
                <a:schemeClr val="tx1"/>
              </a:solidFill>
            </a:endParaRPr>
          </a:p>
        </p:txBody>
      </p:sp>
      <p:sp>
        <p:nvSpPr>
          <p:cNvPr id="10" name="椭圆 9"/>
          <p:cNvSpPr/>
          <p:nvPr/>
        </p:nvSpPr>
        <p:spPr>
          <a:xfrm>
            <a:off x="4932040" y="2420888"/>
            <a:ext cx="2808312" cy="504056"/>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人员与绩效分析</a:t>
            </a:r>
            <a:endParaRPr lang="zh-CN" altLang="en-US" dirty="0">
              <a:solidFill>
                <a:schemeClr val="tx1"/>
              </a:solidFill>
            </a:endParaRPr>
          </a:p>
        </p:txBody>
      </p:sp>
      <p:sp>
        <p:nvSpPr>
          <p:cNvPr id="11" name="矩形 10"/>
          <p:cNvSpPr/>
          <p:nvPr/>
        </p:nvSpPr>
        <p:spPr>
          <a:xfrm>
            <a:off x="2195736" y="3356992"/>
            <a:ext cx="1872208" cy="432048"/>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应该做到什么</a:t>
            </a:r>
            <a:endParaRPr lang="zh-CN" altLang="en-US" dirty="0">
              <a:solidFill>
                <a:schemeClr val="tx1"/>
              </a:solidFill>
            </a:endParaRPr>
          </a:p>
        </p:txBody>
      </p:sp>
      <p:sp>
        <p:nvSpPr>
          <p:cNvPr id="13" name="矩形 12"/>
          <p:cNvSpPr/>
          <p:nvPr/>
        </p:nvSpPr>
        <p:spPr>
          <a:xfrm>
            <a:off x="2195736" y="3789040"/>
            <a:ext cx="936104"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员工素质模型</a:t>
            </a:r>
            <a:endParaRPr lang="zh-CN" altLang="en-US" dirty="0">
              <a:solidFill>
                <a:schemeClr val="tx1"/>
              </a:solidFill>
            </a:endParaRPr>
          </a:p>
        </p:txBody>
      </p:sp>
      <p:sp>
        <p:nvSpPr>
          <p:cNvPr id="14" name="矩形 13"/>
          <p:cNvSpPr/>
          <p:nvPr/>
        </p:nvSpPr>
        <p:spPr>
          <a:xfrm>
            <a:off x="3131840" y="3789040"/>
            <a:ext cx="936104"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职业化行为标准</a:t>
            </a:r>
            <a:endParaRPr lang="zh-CN" altLang="en-US" dirty="0">
              <a:solidFill>
                <a:schemeClr val="tx1"/>
              </a:solidFill>
            </a:endParaRPr>
          </a:p>
        </p:txBody>
      </p:sp>
      <p:sp>
        <p:nvSpPr>
          <p:cNvPr id="15" name="矩形 14"/>
          <p:cNvSpPr/>
          <p:nvPr/>
        </p:nvSpPr>
        <p:spPr>
          <a:xfrm>
            <a:off x="5652120" y="3429000"/>
            <a:ext cx="1944216" cy="432048"/>
          </a:xfrm>
          <a:prstGeom prst="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实际做到什么</a:t>
            </a:r>
            <a:endParaRPr lang="zh-CN" altLang="en-US" dirty="0">
              <a:solidFill>
                <a:schemeClr val="tx1"/>
              </a:solidFill>
            </a:endParaRPr>
          </a:p>
        </p:txBody>
      </p:sp>
      <p:sp>
        <p:nvSpPr>
          <p:cNvPr id="16" name="矩形 15"/>
          <p:cNvSpPr/>
          <p:nvPr/>
        </p:nvSpPr>
        <p:spPr>
          <a:xfrm>
            <a:off x="5652120" y="3861048"/>
            <a:ext cx="936104" cy="11521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绩效考核结果</a:t>
            </a:r>
            <a:endParaRPr lang="zh-CN" altLang="en-US" dirty="0">
              <a:solidFill>
                <a:schemeClr val="tx1"/>
              </a:solidFill>
            </a:endParaRPr>
          </a:p>
        </p:txBody>
      </p:sp>
      <p:sp>
        <p:nvSpPr>
          <p:cNvPr id="17" name="矩形 16"/>
          <p:cNvSpPr/>
          <p:nvPr/>
        </p:nvSpPr>
        <p:spPr>
          <a:xfrm>
            <a:off x="6588224" y="3861048"/>
            <a:ext cx="1008112" cy="11521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个人职业发展计划</a:t>
            </a:r>
            <a:endParaRPr lang="zh-CN" altLang="en-US" dirty="0">
              <a:solidFill>
                <a:schemeClr val="tx1"/>
              </a:solidFill>
            </a:endParaRPr>
          </a:p>
        </p:txBody>
      </p:sp>
      <p:sp>
        <p:nvSpPr>
          <p:cNvPr id="18" name="圆角矩形 17"/>
          <p:cNvSpPr/>
          <p:nvPr/>
        </p:nvSpPr>
        <p:spPr>
          <a:xfrm>
            <a:off x="3779912" y="5013176"/>
            <a:ext cx="2304256" cy="648072"/>
          </a:xfrm>
          <a:prstGeom prst="roundRect">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绩效不佳的原因</a:t>
            </a:r>
            <a:endParaRPr lang="en-US" altLang="zh-CN" dirty="0" smtClean="0">
              <a:solidFill>
                <a:schemeClr val="tx1"/>
              </a:solidFill>
            </a:endParaRPr>
          </a:p>
          <a:p>
            <a:pPr algn="ctr"/>
            <a:r>
              <a:rPr lang="zh-CN" altLang="en-US" dirty="0" smtClean="0">
                <a:solidFill>
                  <a:schemeClr val="tx1"/>
                </a:solidFill>
              </a:rPr>
              <a:t>不适合做</a:t>
            </a:r>
            <a:r>
              <a:rPr lang="en-US" altLang="zh-CN" dirty="0" smtClean="0">
                <a:solidFill>
                  <a:schemeClr val="tx1"/>
                </a:solidFill>
              </a:rPr>
              <a:t>/</a:t>
            </a:r>
            <a:r>
              <a:rPr lang="zh-CN" altLang="en-US" dirty="0" smtClean="0">
                <a:solidFill>
                  <a:schemeClr val="tx1"/>
                </a:solidFill>
              </a:rPr>
              <a:t>能力不足</a:t>
            </a:r>
            <a:endParaRPr lang="zh-CN" altLang="en-US" dirty="0">
              <a:solidFill>
                <a:schemeClr val="tx1"/>
              </a:solidFill>
            </a:endParaRPr>
          </a:p>
        </p:txBody>
      </p:sp>
      <p:sp>
        <p:nvSpPr>
          <p:cNvPr id="19" name="矩形 18"/>
          <p:cNvSpPr/>
          <p:nvPr/>
        </p:nvSpPr>
        <p:spPr>
          <a:xfrm>
            <a:off x="6228184" y="5805264"/>
            <a:ext cx="864096"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学时</a:t>
            </a:r>
            <a:endParaRPr lang="zh-CN" altLang="en-US" dirty="0">
              <a:solidFill>
                <a:schemeClr val="tx1"/>
              </a:solidFill>
            </a:endParaRPr>
          </a:p>
        </p:txBody>
      </p:sp>
      <p:sp>
        <p:nvSpPr>
          <p:cNvPr id="20" name="矩形 19"/>
          <p:cNvSpPr/>
          <p:nvPr/>
        </p:nvSpPr>
        <p:spPr>
          <a:xfrm>
            <a:off x="2915816" y="5805264"/>
            <a:ext cx="1080120"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姓名</a:t>
            </a:r>
            <a:endParaRPr lang="zh-CN" altLang="en-US" dirty="0">
              <a:solidFill>
                <a:schemeClr val="tx1"/>
              </a:solidFill>
            </a:endParaRPr>
          </a:p>
        </p:txBody>
      </p:sp>
      <p:sp>
        <p:nvSpPr>
          <p:cNvPr id="21" name="矩形 20"/>
          <p:cNvSpPr/>
          <p:nvPr/>
        </p:nvSpPr>
        <p:spPr>
          <a:xfrm>
            <a:off x="3995936" y="5805264"/>
            <a:ext cx="1080120"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素质差距</a:t>
            </a:r>
            <a:endParaRPr lang="zh-CN" altLang="en-US" sz="1600" dirty="0">
              <a:solidFill>
                <a:schemeClr val="tx1"/>
              </a:solidFill>
            </a:endParaRPr>
          </a:p>
        </p:txBody>
      </p:sp>
      <p:sp>
        <p:nvSpPr>
          <p:cNvPr id="23" name="矩形 22"/>
          <p:cNvSpPr/>
          <p:nvPr/>
        </p:nvSpPr>
        <p:spPr>
          <a:xfrm>
            <a:off x="5076056" y="5805264"/>
            <a:ext cx="1152128"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课程</a:t>
            </a:r>
            <a:endParaRPr lang="zh-CN" altLang="en-US" dirty="0">
              <a:solidFill>
                <a:schemeClr val="tx1"/>
              </a:solidFill>
            </a:endParaRPr>
          </a:p>
        </p:txBody>
      </p:sp>
      <p:sp>
        <p:nvSpPr>
          <p:cNvPr id="24" name="矩形 23"/>
          <p:cNvSpPr/>
          <p:nvPr/>
        </p:nvSpPr>
        <p:spPr>
          <a:xfrm>
            <a:off x="2915816" y="6093296"/>
            <a:ext cx="4176464"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915816" y="6381328"/>
            <a:ext cx="4176464"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915816" y="6669360"/>
            <a:ext cx="4176464" cy="1886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箭头连接符 28"/>
          <p:cNvCxnSpPr/>
          <p:nvPr/>
        </p:nvCxnSpPr>
        <p:spPr>
          <a:xfrm>
            <a:off x="2771800" y="1412776"/>
            <a:ext cx="151216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rot="10800000" flipV="1">
            <a:off x="2915816" y="2132856"/>
            <a:ext cx="504056"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8" idx="6"/>
          </p:cNvCxnSpPr>
          <p:nvPr/>
        </p:nvCxnSpPr>
        <p:spPr>
          <a:xfrm>
            <a:off x="6012160" y="2060848"/>
            <a:ext cx="648072"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9" idx="4"/>
          </p:cNvCxnSpPr>
          <p:nvPr/>
        </p:nvCxnSpPr>
        <p:spPr>
          <a:xfrm rot="5400000">
            <a:off x="2879812" y="3104964"/>
            <a:ext cx="36004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0" idx="4"/>
          </p:cNvCxnSpPr>
          <p:nvPr/>
        </p:nvCxnSpPr>
        <p:spPr>
          <a:xfrm rot="16200000" flipH="1">
            <a:off x="6138174" y="3122966"/>
            <a:ext cx="432048" cy="3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283968" y="3861048"/>
            <a:ext cx="720080"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互为</a:t>
            </a:r>
            <a:endParaRPr lang="zh-CN" altLang="en-US" dirty="0">
              <a:solidFill>
                <a:schemeClr val="tx1"/>
              </a:solidFill>
            </a:endParaRPr>
          </a:p>
        </p:txBody>
      </p:sp>
      <p:sp>
        <p:nvSpPr>
          <p:cNvPr id="42" name="矩形 41"/>
          <p:cNvSpPr/>
          <p:nvPr/>
        </p:nvSpPr>
        <p:spPr>
          <a:xfrm>
            <a:off x="4283968" y="4293096"/>
            <a:ext cx="720080"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依据</a:t>
            </a:r>
            <a:endParaRPr lang="zh-CN" altLang="en-US" dirty="0">
              <a:solidFill>
                <a:schemeClr val="tx1"/>
              </a:solidFill>
            </a:endParaRPr>
          </a:p>
        </p:txBody>
      </p:sp>
      <p:cxnSp>
        <p:nvCxnSpPr>
          <p:cNvPr id="44" name="直接箭头连接符 43"/>
          <p:cNvCxnSpPr/>
          <p:nvPr/>
        </p:nvCxnSpPr>
        <p:spPr>
          <a:xfrm>
            <a:off x="4067944" y="4221088"/>
            <a:ext cx="1584176" cy="1588"/>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6372200" y="1844824"/>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牵引</a:t>
            </a:r>
            <a:endParaRPr lang="zh-CN" altLang="en-US" dirty="0">
              <a:solidFill>
                <a:schemeClr val="tx1"/>
              </a:solidFill>
            </a:endParaRPr>
          </a:p>
        </p:txBody>
      </p:sp>
      <p:sp>
        <p:nvSpPr>
          <p:cNvPr id="46" name="矩形 45"/>
          <p:cNvSpPr/>
          <p:nvPr/>
        </p:nvSpPr>
        <p:spPr>
          <a:xfrm>
            <a:off x="2267744" y="2060848"/>
            <a:ext cx="720080"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导向</a:t>
            </a:r>
            <a:endParaRPr lang="zh-CN" altLang="en-US" dirty="0">
              <a:solidFill>
                <a:schemeClr val="tx1"/>
              </a:solidFill>
            </a:endParaRPr>
          </a:p>
        </p:txBody>
      </p:sp>
      <p:cxnSp>
        <p:nvCxnSpPr>
          <p:cNvPr id="36" name="直接连接符 35"/>
          <p:cNvCxnSpPr/>
          <p:nvPr/>
        </p:nvCxnSpPr>
        <p:spPr>
          <a:xfrm rot="5400000">
            <a:off x="3613584" y="6475648"/>
            <a:ext cx="7647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4" idx="0"/>
            <a:endCxn id="27" idx="2"/>
          </p:cNvCxnSpPr>
          <p:nvPr/>
        </p:nvCxnSpPr>
        <p:spPr>
          <a:xfrm rot="16200000" flipH="1">
            <a:off x="4621696" y="6475648"/>
            <a:ext cx="7647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5845832" y="6475648"/>
            <a:ext cx="764704"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基于素质的企业并购重组步骤</a:t>
            </a:r>
            <a:endParaRPr lang="zh-CN" altLang="en-US" sz="3600" b="1" dirty="0"/>
          </a:p>
        </p:txBody>
      </p:sp>
      <p:sp>
        <p:nvSpPr>
          <p:cNvPr id="3" name="内容占位符 2"/>
          <p:cNvSpPr>
            <a:spLocks noGrp="1"/>
          </p:cNvSpPr>
          <p:nvPr>
            <p:ph idx="1"/>
          </p:nvPr>
        </p:nvSpPr>
        <p:spPr/>
        <p:txBody>
          <a:bodyPr vert="vert"/>
          <a:lstStyle/>
          <a:p>
            <a:endParaRPr lang="zh-CN" altLang="en-US" dirty="0"/>
          </a:p>
        </p:txBody>
      </p:sp>
      <p:sp>
        <p:nvSpPr>
          <p:cNvPr id="4" name="燕尾形 3"/>
          <p:cNvSpPr/>
          <p:nvPr/>
        </p:nvSpPr>
        <p:spPr>
          <a:xfrm>
            <a:off x="539552" y="1556792"/>
            <a:ext cx="1800200"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组织与环境分析</a:t>
            </a:r>
            <a:endParaRPr lang="zh-CN" altLang="en-US" sz="1600" dirty="0">
              <a:solidFill>
                <a:schemeClr val="tx1"/>
              </a:solidFill>
            </a:endParaRPr>
          </a:p>
        </p:txBody>
      </p:sp>
      <p:sp>
        <p:nvSpPr>
          <p:cNvPr id="5" name="燕尾形 4"/>
          <p:cNvSpPr/>
          <p:nvPr/>
        </p:nvSpPr>
        <p:spPr>
          <a:xfrm>
            <a:off x="1619672" y="1556792"/>
            <a:ext cx="2016224"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组织结构确定</a:t>
            </a:r>
            <a:endParaRPr lang="zh-CN" altLang="en-US" sz="1600" dirty="0">
              <a:solidFill>
                <a:schemeClr val="tx1"/>
              </a:solidFill>
            </a:endParaRPr>
          </a:p>
        </p:txBody>
      </p:sp>
      <p:sp>
        <p:nvSpPr>
          <p:cNvPr id="6" name="燕尾形 5"/>
          <p:cNvSpPr/>
          <p:nvPr/>
        </p:nvSpPr>
        <p:spPr>
          <a:xfrm>
            <a:off x="2915816" y="1556792"/>
            <a:ext cx="2016224"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关键角色与职位分析</a:t>
            </a:r>
            <a:endParaRPr lang="zh-CN" altLang="en-US" sz="1600" dirty="0">
              <a:solidFill>
                <a:schemeClr val="tx1"/>
              </a:solidFill>
            </a:endParaRPr>
          </a:p>
        </p:txBody>
      </p:sp>
      <p:sp>
        <p:nvSpPr>
          <p:cNvPr id="7" name="燕尾形 6"/>
          <p:cNvSpPr/>
          <p:nvPr/>
        </p:nvSpPr>
        <p:spPr>
          <a:xfrm>
            <a:off x="4211960" y="1556792"/>
            <a:ext cx="1944216"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素质要求确定</a:t>
            </a:r>
            <a:endParaRPr lang="zh-CN" altLang="en-US" sz="1600" dirty="0">
              <a:solidFill>
                <a:schemeClr val="tx1"/>
              </a:solidFill>
            </a:endParaRPr>
          </a:p>
        </p:txBody>
      </p:sp>
      <p:sp>
        <p:nvSpPr>
          <p:cNvPr id="8" name="燕尾形 7"/>
          <p:cNvSpPr/>
          <p:nvPr/>
        </p:nvSpPr>
        <p:spPr>
          <a:xfrm>
            <a:off x="5436096" y="1556792"/>
            <a:ext cx="2016224"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素质评价与人员甄选</a:t>
            </a:r>
            <a:endParaRPr lang="zh-CN" altLang="en-US" sz="1600" dirty="0">
              <a:solidFill>
                <a:schemeClr val="tx1"/>
              </a:solidFill>
            </a:endParaRPr>
          </a:p>
        </p:txBody>
      </p:sp>
      <p:sp>
        <p:nvSpPr>
          <p:cNvPr id="9" name="燕尾形 8"/>
          <p:cNvSpPr/>
          <p:nvPr/>
        </p:nvSpPr>
        <p:spPr>
          <a:xfrm>
            <a:off x="6732240" y="1556792"/>
            <a:ext cx="1763688"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建议候选</a:t>
            </a:r>
            <a:endParaRPr lang="en-US" altLang="zh-CN" sz="1600" dirty="0" smtClean="0">
              <a:solidFill>
                <a:schemeClr val="tx1"/>
              </a:solidFill>
            </a:endParaRPr>
          </a:p>
          <a:p>
            <a:pPr algn="ctr"/>
            <a:r>
              <a:rPr lang="zh-CN" altLang="en-US" sz="1600" dirty="0" smtClean="0">
                <a:solidFill>
                  <a:schemeClr val="tx1"/>
                </a:solidFill>
              </a:rPr>
              <a:t>人甄选结果</a:t>
            </a:r>
            <a:endParaRPr lang="zh-CN" altLang="en-US" sz="1600" dirty="0">
              <a:solidFill>
                <a:schemeClr val="tx1"/>
              </a:solidFill>
            </a:endParaRPr>
          </a:p>
        </p:txBody>
      </p:sp>
      <p:sp>
        <p:nvSpPr>
          <p:cNvPr id="10" name="燕尾形 9"/>
          <p:cNvSpPr/>
          <p:nvPr/>
        </p:nvSpPr>
        <p:spPr>
          <a:xfrm>
            <a:off x="7740352" y="1556792"/>
            <a:ext cx="1872208" cy="1512168"/>
          </a:xfrm>
          <a:prstGeom prst="chevron">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600" dirty="0" smtClean="0">
                <a:solidFill>
                  <a:schemeClr val="tx1"/>
                </a:solidFill>
              </a:rPr>
              <a:t>持续的人力资源开发</a:t>
            </a:r>
            <a:endParaRPr lang="zh-CN" altLang="en-US" sz="1600" dirty="0">
              <a:solidFill>
                <a:schemeClr val="tx1"/>
              </a:solidFill>
            </a:endParaRPr>
          </a:p>
        </p:txBody>
      </p:sp>
      <p:sp>
        <p:nvSpPr>
          <p:cNvPr id="11" name="矩形 10"/>
          <p:cNvSpPr/>
          <p:nvPr/>
        </p:nvSpPr>
        <p:spPr>
          <a:xfrm>
            <a:off x="1403648" y="3284984"/>
            <a:ext cx="5688632" cy="2304256"/>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目标</a:t>
            </a:r>
            <a:endParaRPr lang="en-US" altLang="zh-CN" dirty="0" smtClean="0">
              <a:solidFill>
                <a:schemeClr val="tx1"/>
              </a:solidFill>
            </a:endParaRPr>
          </a:p>
          <a:p>
            <a:pPr>
              <a:buFont typeface="Wingdings" pitchFamily="2" charset="2"/>
              <a:buChar char="Ø"/>
            </a:pPr>
            <a:r>
              <a:rPr lang="zh-CN" altLang="en-US" dirty="0" smtClean="0">
                <a:solidFill>
                  <a:schemeClr val="tx1"/>
                </a:solidFill>
              </a:rPr>
              <a:t>甄选最优秀的员工加入新公司</a:t>
            </a:r>
            <a:endParaRPr lang="en-US" altLang="zh-CN" dirty="0" smtClean="0">
              <a:solidFill>
                <a:schemeClr val="tx1"/>
              </a:solidFill>
            </a:endParaRPr>
          </a:p>
          <a:p>
            <a:pPr>
              <a:buFont typeface="Wingdings" pitchFamily="2" charset="2"/>
              <a:buChar char="Ø"/>
            </a:pPr>
            <a:endParaRPr lang="en-US" altLang="zh-CN" dirty="0" smtClean="0">
              <a:solidFill>
                <a:schemeClr val="tx1"/>
              </a:solidFill>
            </a:endParaRPr>
          </a:p>
          <a:p>
            <a:pPr>
              <a:buFont typeface="Wingdings" pitchFamily="2" charset="2"/>
              <a:buChar char="Ø"/>
            </a:pPr>
            <a:r>
              <a:rPr lang="zh-CN" altLang="en-US" dirty="0" smtClean="0">
                <a:solidFill>
                  <a:schemeClr val="tx1"/>
                </a:solidFill>
              </a:rPr>
              <a:t>让合适的人做合适的工作</a:t>
            </a:r>
            <a:endParaRPr lang="en-US" altLang="zh-CN" dirty="0" smtClean="0">
              <a:solidFill>
                <a:schemeClr val="tx1"/>
              </a:solidFill>
            </a:endParaRPr>
          </a:p>
          <a:p>
            <a:pPr>
              <a:buFont typeface="Wingdings" pitchFamily="2" charset="2"/>
              <a:buChar char="Ø"/>
            </a:pPr>
            <a:endParaRPr lang="en-US" altLang="zh-CN" dirty="0" smtClean="0">
              <a:solidFill>
                <a:schemeClr val="tx1"/>
              </a:solidFill>
            </a:endParaRPr>
          </a:p>
          <a:p>
            <a:pPr>
              <a:buFont typeface="Wingdings" pitchFamily="2" charset="2"/>
              <a:buChar char="Ø"/>
            </a:pPr>
            <a:r>
              <a:rPr lang="zh-CN" altLang="en-US" dirty="0" smtClean="0">
                <a:solidFill>
                  <a:schemeClr val="tx1"/>
                </a:solidFill>
              </a:rPr>
              <a:t>在甄选过程中应用科学的方法与工具，以保证公平，</a:t>
            </a:r>
            <a:endParaRPr lang="en-US" altLang="zh-CN" dirty="0" smtClean="0">
              <a:solidFill>
                <a:schemeClr val="tx1"/>
              </a:solidFill>
            </a:endParaRPr>
          </a:p>
          <a:p>
            <a:r>
              <a:rPr lang="en-US" altLang="zh-CN" dirty="0" smtClean="0">
                <a:solidFill>
                  <a:schemeClr val="tx1"/>
                </a:solidFill>
              </a:rPr>
              <a:t>    </a:t>
            </a:r>
            <a:r>
              <a:rPr lang="zh-CN" altLang="en-US" dirty="0" smtClean="0">
                <a:solidFill>
                  <a:schemeClr val="tx1"/>
                </a:solidFill>
              </a:rPr>
              <a:t>让每个人都拥有平等的机会</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dirty="0" smtClean="0"/>
              <a:t>本书各章回顾</a:t>
            </a:r>
            <a:endParaRPr lang="zh-CN" altLang="en-US" sz="3600" b="1" dirty="0"/>
          </a:p>
        </p:txBody>
      </p:sp>
      <p:sp>
        <p:nvSpPr>
          <p:cNvPr id="3" name="内容占位符 2"/>
          <p:cNvSpPr>
            <a:spLocks noGrp="1"/>
          </p:cNvSpPr>
          <p:nvPr>
            <p:ph idx="1"/>
          </p:nvPr>
        </p:nvSpPr>
        <p:spPr/>
        <p:txBody>
          <a:bodyPr/>
          <a:lstStyle/>
          <a:p>
            <a:endParaRPr lang="zh-CN" altLang="en-US" dirty="0"/>
          </a:p>
        </p:txBody>
      </p:sp>
      <p:sp>
        <p:nvSpPr>
          <p:cNvPr id="4" name="下箭头标注 3"/>
          <p:cNvSpPr/>
          <p:nvPr/>
        </p:nvSpPr>
        <p:spPr>
          <a:xfrm>
            <a:off x="1043608" y="1412776"/>
            <a:ext cx="2304256" cy="1224136"/>
          </a:xfrm>
          <a:prstGeom prst="down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五大现象与</a:t>
            </a:r>
            <a:endParaRPr lang="en-US" altLang="zh-CN" dirty="0" smtClean="0">
              <a:solidFill>
                <a:schemeClr val="tx1"/>
              </a:solidFill>
            </a:endParaRPr>
          </a:p>
          <a:p>
            <a:pPr algn="ctr"/>
            <a:r>
              <a:rPr lang="zh-CN" altLang="en-US" dirty="0" smtClean="0">
                <a:solidFill>
                  <a:schemeClr val="tx1"/>
                </a:solidFill>
              </a:rPr>
              <a:t>素质模型的提出</a:t>
            </a:r>
            <a:endParaRPr lang="zh-CN" altLang="en-US" dirty="0">
              <a:solidFill>
                <a:schemeClr val="tx1"/>
              </a:solidFill>
            </a:endParaRPr>
          </a:p>
        </p:txBody>
      </p:sp>
      <p:sp>
        <p:nvSpPr>
          <p:cNvPr id="5" name="圆角矩形 4"/>
          <p:cNvSpPr/>
          <p:nvPr/>
        </p:nvSpPr>
        <p:spPr>
          <a:xfrm>
            <a:off x="1187624" y="2708920"/>
            <a:ext cx="1944216" cy="108012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素质模型是什么</a:t>
            </a:r>
            <a:endParaRPr lang="zh-CN" altLang="en-US" dirty="0">
              <a:solidFill>
                <a:schemeClr val="tx1"/>
              </a:solidFill>
            </a:endParaRPr>
          </a:p>
        </p:txBody>
      </p:sp>
      <p:sp>
        <p:nvSpPr>
          <p:cNvPr id="6" name="圆角矩形 5"/>
          <p:cNvSpPr/>
          <p:nvPr/>
        </p:nvSpPr>
        <p:spPr>
          <a:xfrm>
            <a:off x="6012160" y="2132856"/>
            <a:ext cx="1944216" cy="100811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素质模型的运用</a:t>
            </a:r>
            <a:endParaRPr lang="zh-CN" altLang="en-US" dirty="0">
              <a:solidFill>
                <a:schemeClr val="tx1"/>
              </a:solidFill>
            </a:endParaRPr>
          </a:p>
        </p:txBody>
      </p:sp>
      <p:sp>
        <p:nvSpPr>
          <p:cNvPr id="7" name="流程图: 多文档 6"/>
          <p:cNvSpPr/>
          <p:nvPr/>
        </p:nvSpPr>
        <p:spPr>
          <a:xfrm>
            <a:off x="899592" y="4725144"/>
            <a:ext cx="1872208" cy="1368152"/>
          </a:xfrm>
          <a:prstGeom prst="flowChartMultidocumen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素质词典</a:t>
            </a:r>
            <a:endParaRPr lang="zh-CN" altLang="en-US" dirty="0">
              <a:solidFill>
                <a:schemeClr val="tx1"/>
              </a:solidFill>
            </a:endParaRPr>
          </a:p>
        </p:txBody>
      </p:sp>
      <p:sp>
        <p:nvSpPr>
          <p:cNvPr id="8" name="波形 7"/>
          <p:cNvSpPr/>
          <p:nvPr/>
        </p:nvSpPr>
        <p:spPr>
          <a:xfrm>
            <a:off x="6228184" y="4581128"/>
            <a:ext cx="1800200" cy="1584176"/>
          </a:xfrm>
          <a:prstGeom prst="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通用素质模型</a:t>
            </a:r>
            <a:endParaRPr lang="zh-CN" altLang="en-US" dirty="0">
              <a:solidFill>
                <a:schemeClr val="tx1"/>
              </a:solidFill>
            </a:endParaRPr>
          </a:p>
        </p:txBody>
      </p:sp>
      <p:sp>
        <p:nvSpPr>
          <p:cNvPr id="9" name="七角星 8"/>
          <p:cNvSpPr/>
          <p:nvPr/>
        </p:nvSpPr>
        <p:spPr>
          <a:xfrm>
            <a:off x="3491880" y="2996952"/>
            <a:ext cx="2232248" cy="1872208"/>
          </a:xfrm>
          <a:prstGeom prst="star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建立素质模型的流程</a:t>
            </a:r>
            <a:endParaRPr lang="zh-CN" altLang="en-US" dirty="0">
              <a:solidFill>
                <a:schemeClr val="bg1"/>
              </a:solidFill>
            </a:endParaRPr>
          </a:p>
        </p:txBody>
      </p:sp>
      <p:sp>
        <p:nvSpPr>
          <p:cNvPr id="12" name="下箭头 11"/>
          <p:cNvSpPr/>
          <p:nvPr/>
        </p:nvSpPr>
        <p:spPr>
          <a:xfrm>
            <a:off x="1691680" y="3933056"/>
            <a:ext cx="792088" cy="57606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 name="直接箭头连接符 13"/>
          <p:cNvCxnSpPr/>
          <p:nvPr/>
        </p:nvCxnSpPr>
        <p:spPr>
          <a:xfrm flipV="1">
            <a:off x="2771800" y="4509120"/>
            <a:ext cx="1080120" cy="2160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220072" y="4437112"/>
            <a:ext cx="792088" cy="576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上箭头 16"/>
          <p:cNvSpPr/>
          <p:nvPr/>
        </p:nvSpPr>
        <p:spPr>
          <a:xfrm>
            <a:off x="6732240" y="3356992"/>
            <a:ext cx="864096" cy="1080120"/>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 name="直接箭头连接符 18"/>
          <p:cNvCxnSpPr/>
          <p:nvPr/>
        </p:nvCxnSpPr>
        <p:spPr>
          <a:xfrm>
            <a:off x="2987824" y="2708920"/>
            <a:ext cx="288032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419872" y="2132856"/>
            <a:ext cx="2232248" cy="43204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素质模型与</a:t>
            </a:r>
            <a:r>
              <a:rPr lang="en-US" altLang="zh-CN" dirty="0" smtClean="0">
                <a:solidFill>
                  <a:schemeClr val="tx1"/>
                </a:solidFill>
              </a:rPr>
              <a:t>HR</a:t>
            </a:r>
            <a:r>
              <a:rPr lang="zh-CN" altLang="en-US" dirty="0" smtClean="0">
                <a:solidFill>
                  <a:schemeClr val="tx1"/>
                </a:solidFill>
              </a:rPr>
              <a:t>系统</a:t>
            </a:r>
            <a:endParaRPr lang="zh-CN" altLang="en-US" dirty="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2597</TotalTime>
  <Words>13533</Words>
  <Application>Microsoft Office PowerPoint</Application>
  <PresentationFormat>全屏显示(4:3)</PresentationFormat>
  <Paragraphs>1508</Paragraphs>
  <Slides>98</Slides>
  <Notes>4</Notes>
  <HiddenSlides>0</HiddenSlides>
  <MMClips>0</MMClips>
  <ScaleCrop>false</ScaleCrop>
  <HeadingPairs>
    <vt:vector size="4" baseType="variant">
      <vt:variant>
        <vt:lpstr>主题</vt:lpstr>
      </vt:variant>
      <vt:variant>
        <vt:i4>1</vt:i4>
      </vt:variant>
      <vt:variant>
        <vt:lpstr>幻灯片标题</vt:lpstr>
      </vt:variant>
      <vt:variant>
        <vt:i4>98</vt:i4>
      </vt:variant>
    </vt:vector>
  </HeadingPairs>
  <TitlesOfParts>
    <vt:vector size="99" baseType="lpstr">
      <vt:lpstr>Office 主题</vt:lpstr>
      <vt:lpstr>第一章   员工素质的五大现象及问题的提出</vt:lpstr>
      <vt:lpstr>员工素质的五大现象</vt:lpstr>
      <vt:lpstr> 高能力≠高绩效 </vt:lpstr>
      <vt:lpstr>不同职位素质示例</vt:lpstr>
      <vt:lpstr>第二章  员工素质模型与企业人力资源管理系统</vt:lpstr>
      <vt:lpstr>素质冰山模型</vt:lpstr>
      <vt:lpstr>素质洋葱模型</vt:lpstr>
      <vt:lpstr>全脑模型</vt:lpstr>
      <vt:lpstr>素质的投入产出模型</vt:lpstr>
      <vt:lpstr>素质与行为的驱动关系示例（1）</vt:lpstr>
      <vt:lpstr>素质与行为的驱动关系示例（2）</vt:lpstr>
      <vt:lpstr>素质模型驱动工作绩效达成</vt:lpstr>
      <vt:lpstr>同一职业生涯序列的素质分级举例</vt:lpstr>
      <vt:lpstr>不同职业生涯序列的素质分级举例</vt:lpstr>
      <vt:lpstr>员工素质模型驱动企业战略目标达成</vt:lpstr>
      <vt:lpstr>组织的系统能力</vt:lpstr>
      <vt:lpstr>重视人力资源开发有助于企业获取竞争优势</vt:lpstr>
      <vt:lpstr>组织的核心能力和员工的核心专长与技能</vt:lpstr>
      <vt:lpstr>企业目标实现与员工职业生涯发展</vt:lpstr>
      <vt:lpstr>员工素质与职业生涯发展</vt:lpstr>
      <vt:lpstr>素质分类（1）</vt:lpstr>
      <vt:lpstr>素质分类（2）</vt:lpstr>
      <vt:lpstr>员工素质模型的应用</vt:lpstr>
      <vt:lpstr>员工素质模型在企业人力资源开发中的作用</vt:lpstr>
      <vt:lpstr>员工素质模型对于提高员工工作绩效的作用</vt:lpstr>
      <vt:lpstr>企业人力资源管理实践白描</vt:lpstr>
      <vt:lpstr>传统人力资源管理与基于素质的人力资源管理之比较</vt:lpstr>
      <vt:lpstr>员工素质模型与企业人力资源战略的关系</vt:lpstr>
      <vt:lpstr>员工素质模型与企业绩效目标实现的关系</vt:lpstr>
      <vt:lpstr>员工素质模型与企业人力资源管理系统的关系</vt:lpstr>
      <vt:lpstr>企业人力资源管理系统轮状模型</vt:lpstr>
      <vt:lpstr>员工素质模型与企业人力资源其他业务板块的对接关系</vt:lpstr>
      <vt:lpstr>企业人力资源管理系统轮状模型</vt:lpstr>
      <vt:lpstr>不同的职位素质级别及描述示例</vt:lpstr>
      <vt:lpstr>第三章   素质词典的编制</vt:lpstr>
      <vt:lpstr>素质词典与企业素质模型的关系</vt:lpstr>
      <vt:lpstr>素质词典的动态发展</vt:lpstr>
      <vt:lpstr>描绘素质定义与级别的维度</vt:lpstr>
      <vt:lpstr>素质词典的结构</vt:lpstr>
      <vt:lpstr>成就导向（ACH）分级释义举例</vt:lpstr>
      <vt:lpstr>目标行动族各素质要项之间的联系举例</vt:lpstr>
      <vt:lpstr>演绎思维与其他素质族的轮状关系</vt:lpstr>
      <vt:lpstr>员工素质模型建立流程示例</vt:lpstr>
      <vt:lpstr>第四章  建立员工素质模型的流程与方法</vt:lpstr>
      <vt:lpstr>职类职种与员工素质模型</vt:lpstr>
      <vt:lpstr>职类职种划分的意义</vt:lpstr>
      <vt:lpstr>职类职种划分的原则</vt:lpstr>
      <vt:lpstr>职类职种划分与职位举例</vt:lpstr>
      <vt:lpstr>职位的投入产出模型</vt:lpstr>
      <vt:lpstr>职类职种划分标准</vt:lpstr>
      <vt:lpstr>职类职种“大厦”与企业的战略目标</vt:lpstr>
      <vt:lpstr>企业全员通用素质</vt:lpstr>
      <vt:lpstr>员工素质模型建立的一般流程</vt:lpstr>
      <vt:lpstr>素质研究与开发流程</vt:lpstr>
      <vt:lpstr>企业内部业务流程概览</vt:lpstr>
      <vt:lpstr>绩优人员与一般人员的差异</vt:lpstr>
      <vt:lpstr>BEI访谈内容与素质示例</vt:lpstr>
      <vt:lpstr>确认后的员工素质模型的特点</vt:lpstr>
      <vt:lpstr>员工素质模型的应用</vt:lpstr>
      <vt:lpstr>BEI与传统访谈以及基于工作分析访谈的比较</vt:lpstr>
      <vt:lpstr>访谈者避免充当的五种角色（1）</vt:lpstr>
      <vt:lpstr>访谈者避免充当的五种角色（2）</vt:lpstr>
      <vt:lpstr>行为事件访谈的步骤</vt:lpstr>
      <vt:lpstr>关键事件访谈法的STAR工具</vt:lpstr>
      <vt:lpstr>主题分析示范</vt:lpstr>
      <vt:lpstr>关注话题的差异</vt:lpstr>
      <vt:lpstr>待人接物方式的差异</vt:lpstr>
      <vt:lpstr>思维方式的差异</vt:lpstr>
      <vt:lpstr>工作动机与情绪控制能力的差异</vt:lpstr>
      <vt:lpstr>处理相同行为的方式与关注行为结果的差异</vt:lpstr>
      <vt:lpstr>其他特征（个性与气质）的差异</vt:lpstr>
      <vt:lpstr>绩优维修人员与一般维修人员BEI及素质比较</vt:lpstr>
      <vt:lpstr>主题分析示例（2）</vt:lpstr>
      <vt:lpstr>管理者的素质模型举例</vt:lpstr>
      <vt:lpstr>市场调研员的素质举例</vt:lpstr>
      <vt:lpstr>企业通用素质模型示例</vt:lpstr>
      <vt:lpstr>第五章  企业通用素质模型</vt:lpstr>
      <vt:lpstr>模型管理类通用素质</vt:lpstr>
      <vt:lpstr>技术类通用素质模型</vt:lpstr>
      <vt:lpstr>市场类通用素质模型</vt:lpstr>
      <vt:lpstr>专业类与人力资源开发职种的定义</vt:lpstr>
      <vt:lpstr>企业人事管理与人力资源管理的比较</vt:lpstr>
      <vt:lpstr>现代人力资源管理者承担的四种角色</vt:lpstr>
      <vt:lpstr>人力资源管理专业人员通用素质模型</vt:lpstr>
      <vt:lpstr>员工素质模型的应用</vt:lpstr>
      <vt:lpstr>企业HRM轮状模型与员工素质模型的应用</vt:lpstr>
      <vt:lpstr>企业HRM轮状模型与员工素质模型应用</vt:lpstr>
      <vt:lpstr>潜能评价的实施步骤</vt:lpstr>
      <vt:lpstr>潜能评价举例</vt:lpstr>
      <vt:lpstr>传统招聘甄选与基于素质的招聘甄选的比较</vt:lpstr>
      <vt:lpstr>基于素质的招聘甄选实施步骤</vt:lpstr>
      <vt:lpstr>行为面试的实施要点</vt:lpstr>
      <vt:lpstr>基于素质的绩效管理系统的特点</vt:lpstr>
      <vt:lpstr>基于素质的绩效管理实施步骤</vt:lpstr>
      <vt:lpstr>基于素质的培训开发实施步骤</vt:lpstr>
      <vt:lpstr>基于素质的培训开发计划制定</vt:lpstr>
      <vt:lpstr>基于素质的企业并购重组步骤</vt:lpstr>
      <vt:lpstr>本书各章回顾</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员工素质的五大现象</dc:title>
  <dc:creator>xiaojin</dc:creator>
  <cp:lastModifiedBy>xiaojin</cp:lastModifiedBy>
  <cp:revision>268</cp:revision>
  <dcterms:created xsi:type="dcterms:W3CDTF">2010-12-07T06:35:01Z</dcterms:created>
  <dcterms:modified xsi:type="dcterms:W3CDTF">2010-12-31T07:04:11Z</dcterms:modified>
</cp:coreProperties>
</file>