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260" r:id="rId2"/>
    <p:sldId id="350" r:id="rId3"/>
    <p:sldId id="349" r:id="rId4"/>
    <p:sldId id="269" r:id="rId5"/>
    <p:sldId id="338" r:id="rId6"/>
    <p:sldId id="356" r:id="rId7"/>
    <p:sldId id="363" r:id="rId8"/>
    <p:sldId id="368" r:id="rId9"/>
    <p:sldId id="305" r:id="rId10"/>
    <p:sldId id="277" r:id="rId11"/>
    <p:sldId id="279" r:id="rId12"/>
    <p:sldId id="369" r:id="rId13"/>
    <p:sldId id="300" r:id="rId14"/>
    <p:sldId id="309" r:id="rId15"/>
    <p:sldId id="319" r:id="rId16"/>
    <p:sldId id="328" r:id="rId17"/>
    <p:sldId id="333" r:id="rId18"/>
    <p:sldId id="373" r:id="rId19"/>
    <p:sldId id="374" r:id="rId20"/>
    <p:sldId id="375" r:id="rId21"/>
    <p:sldId id="376" r:id="rId22"/>
    <p:sldId id="377" r:id="rId23"/>
    <p:sldId id="378" r:id="rId24"/>
    <p:sldId id="379" r:id="rId25"/>
    <p:sldId id="380" r:id="rId26"/>
    <p:sldId id="381" r:id="rId27"/>
    <p:sldId id="382" r:id="rId28"/>
    <p:sldId id="383" r:id="rId29"/>
    <p:sldId id="384" r:id="rId30"/>
    <p:sldId id="385" r:id="rId31"/>
    <p:sldId id="386" r:id="rId32"/>
    <p:sldId id="348" r:id="rId33"/>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xmlns:mc="http://schemas.openxmlformats.org/markup-compatibility/2006" xmlns:a14="http://schemas.microsoft.com/office/drawing/2010/main" val="000000" mc:Ignorable=""/>
    <a:srgbClr xmlns:mc="http://schemas.openxmlformats.org/markup-compatibility/2006" xmlns:a14="http://schemas.microsoft.com/office/drawing/2010/main" val="8A2528" mc:Ignorabl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775DCB02-9BB8-47FD-8907-85C794F793BA}" styleName="主题样式 1 - 强调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615" autoAdjust="0"/>
    <p:restoredTop sz="88103" autoAdjust="0"/>
  </p:normalViewPr>
  <p:slideViewPr>
    <p:cSldViewPr>
      <p:cViewPr>
        <p:scale>
          <a:sx n="66" d="100"/>
          <a:sy n="66" d="100"/>
        </p:scale>
        <p:origin x="-1014" y="-126"/>
      </p:cViewPr>
      <p:guideLst>
        <p:guide orient="horz" pos="2160"/>
        <p:guide pos="2880"/>
      </p:guideLst>
    </p:cSldViewPr>
  </p:slideViewPr>
  <p:outlineViewPr>
    <p:cViewPr>
      <p:scale>
        <a:sx n="33" d="100"/>
        <a:sy n="33" d="100"/>
      </p:scale>
      <p:origin x="0" y="57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5" d="100"/>
          <a:sy n="55" d="100"/>
        </p:scale>
        <p:origin x="-2514"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3.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43E3AA53-06DF-4137-A168-C6002AE712A3}" type="datetimeFigureOut">
              <a:rPr lang="zh-CN" altLang="en-US"/>
              <a:pPr>
                <a:defRPr/>
              </a:pPr>
              <a:t>2010/7/28-Wednesday</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851C02E1-2742-4658-97D6-4F38E313E4EA}" type="slidenum">
              <a:rPr lang="zh-CN" altLang="en-US"/>
              <a:pPr>
                <a:defRPr/>
              </a:pPr>
              <a:t>‹#›</a:t>
            </a:fld>
            <a:endParaRPr lang="zh-CN" altLang="en-US"/>
          </a:p>
        </p:txBody>
      </p:sp>
    </p:spTree>
    <p:extLst>
      <p:ext uri="{BB962C8B-B14F-4D97-AF65-F5344CB8AC3E}">
        <p14:creationId xmlns:p14="http://schemas.microsoft.com/office/powerpoint/2010/main" val="68521707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幻灯片图像占位符 1"/>
          <p:cNvSpPr>
            <a:spLocks noGrp="1" noRot="1" noChangeAspect="1" noTextEdit="1"/>
          </p:cNvSpPr>
          <p:nvPr>
            <p:ph type="sldImg"/>
          </p:nvPr>
        </p:nvSpPr>
        <p:spPr bwMode="auto">
          <a:noFill/>
          <a:ln>
            <a:solidFill>
              <a:srgbClr xmlns:mc="http://schemas.openxmlformats.org/markup-compatibility/2006" xmlns:a14="http://schemas.microsoft.com/office/drawing/2010/main" val="000000" mc:Ignorable=""/>
            </a:solidFill>
            <a:miter lim="800000"/>
            <a:headEnd/>
            <a:tailEnd/>
          </a:ln>
        </p:spPr>
      </p:sp>
      <p:sp>
        <p:nvSpPr>
          <p:cNvPr id="76803"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1268"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5490E06-3E11-4D53-AD61-3296FA7D5630}" type="slidenum">
              <a:rPr lang="zh-CN" altLang="en-US" smtClean="0"/>
              <a:pPr fontAlgn="base">
                <a:spcBef>
                  <a:spcPct val="0"/>
                </a:spcBef>
                <a:spcAft>
                  <a:spcPct val="0"/>
                </a:spcAft>
                <a:defRPr/>
              </a:pPr>
              <a:t>1</a:t>
            </a:fld>
            <a:endParaRPr lang="zh-CN" alt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幻灯片图像占位符 1"/>
          <p:cNvSpPr>
            <a:spLocks noGrp="1" noRot="1" noChangeAspect="1" noTextEdit="1"/>
          </p:cNvSpPr>
          <p:nvPr>
            <p:ph type="sldImg"/>
          </p:nvPr>
        </p:nvSpPr>
        <p:spPr bwMode="auto">
          <a:noFill/>
          <a:ln>
            <a:solidFill>
              <a:srgbClr xmlns:mc="http://schemas.openxmlformats.org/markup-compatibility/2006" xmlns:a14="http://schemas.microsoft.com/office/drawing/2010/main" val="000000" mc:Ignorable=""/>
            </a:solidFill>
            <a:miter lim="800000"/>
            <a:headEnd/>
            <a:tailEnd/>
          </a:ln>
        </p:spPr>
      </p:sp>
      <p:sp>
        <p:nvSpPr>
          <p:cNvPr id="89091" name="备注占位符 2"/>
          <p:cNvSpPr>
            <a:spLocks noGrp="1"/>
          </p:cNvSpPr>
          <p:nvPr>
            <p:ph type="body" idx="1"/>
          </p:nvPr>
        </p:nvSpPr>
        <p:spPr bwMode="auto">
          <a:noFill/>
        </p:spPr>
        <p:txBody>
          <a:bodyPr wrap="square" numCol="1" anchor="t" anchorCtr="0" compatLnSpc="1">
            <a:prstTxWarp prst="textNoShape">
              <a:avLst/>
            </a:prstTxWarp>
          </a:bodyPr>
          <a:lstStyle/>
          <a:p>
            <a:endParaRPr lang="zh-CN" altLang="en-US" smtClean="0"/>
          </a:p>
        </p:txBody>
      </p:sp>
      <p:sp>
        <p:nvSpPr>
          <p:cNvPr id="4" name="灯片编号占位符 3"/>
          <p:cNvSpPr>
            <a:spLocks noGrp="1"/>
          </p:cNvSpPr>
          <p:nvPr>
            <p:ph type="sldNum" sz="quarter" idx="5"/>
          </p:nvPr>
        </p:nvSpPr>
        <p:spPr/>
        <p:txBody>
          <a:bodyPr/>
          <a:lstStyle/>
          <a:p>
            <a:pPr>
              <a:defRPr/>
            </a:pPr>
            <a:fld id="{2A05491D-1926-49BC-8B02-C8E9CC1FB9D1}" type="slidenum">
              <a:rPr lang="zh-CN" altLang="en-US" smtClean="0"/>
              <a:pPr>
                <a:defRPr/>
              </a:pPr>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幻灯片图像占位符 1"/>
          <p:cNvSpPr>
            <a:spLocks noGrp="1" noRot="1" noChangeAspect="1" noTextEdit="1"/>
          </p:cNvSpPr>
          <p:nvPr>
            <p:ph type="sldImg"/>
          </p:nvPr>
        </p:nvSpPr>
        <p:spPr bwMode="auto">
          <a:noFill/>
          <a:ln>
            <a:solidFill>
              <a:srgbClr xmlns:mc="http://schemas.openxmlformats.org/markup-compatibility/2006" xmlns:a14="http://schemas.microsoft.com/office/drawing/2010/main" val="000000" mc:Ignorable=""/>
            </a:solidFill>
            <a:miter lim="800000"/>
            <a:headEnd/>
            <a:tailEnd/>
          </a:ln>
        </p:spPr>
      </p:sp>
      <p:sp>
        <p:nvSpPr>
          <p:cNvPr id="90115" name="备注占位符 2"/>
          <p:cNvSpPr>
            <a:spLocks noGrp="1"/>
          </p:cNvSpPr>
          <p:nvPr>
            <p:ph type="body" idx="1"/>
          </p:nvPr>
        </p:nvSpPr>
        <p:spPr bwMode="auto">
          <a:noFill/>
        </p:spPr>
        <p:txBody>
          <a:bodyPr wrap="square" numCol="1" anchor="t" anchorCtr="0" compatLnSpc="1">
            <a:prstTxWarp prst="textNoShape">
              <a:avLst/>
            </a:prstTxWarp>
          </a:bodyPr>
          <a:lstStyle/>
          <a:p>
            <a:endParaRPr lang="zh-CN" altLang="en-US" smtClean="0"/>
          </a:p>
        </p:txBody>
      </p:sp>
      <p:sp>
        <p:nvSpPr>
          <p:cNvPr id="4" name="灯片编号占位符 3"/>
          <p:cNvSpPr>
            <a:spLocks noGrp="1"/>
          </p:cNvSpPr>
          <p:nvPr>
            <p:ph type="sldNum" sz="quarter" idx="5"/>
          </p:nvPr>
        </p:nvSpPr>
        <p:spPr/>
        <p:txBody>
          <a:bodyPr/>
          <a:lstStyle/>
          <a:p>
            <a:pPr>
              <a:defRPr/>
            </a:pPr>
            <a:fld id="{D985E915-4D79-4E1B-9D3D-B56E4EB3E513}" type="slidenum">
              <a:rPr lang="zh-CN" altLang="en-US" smtClean="0"/>
              <a:pPr>
                <a:defRPr/>
              </a:pPr>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幻灯片图像占位符 1"/>
          <p:cNvSpPr>
            <a:spLocks noGrp="1" noRot="1" noChangeAspect="1" noTextEdit="1"/>
          </p:cNvSpPr>
          <p:nvPr>
            <p:ph type="sldImg"/>
          </p:nvPr>
        </p:nvSpPr>
        <p:spPr bwMode="auto">
          <a:noFill/>
          <a:ln>
            <a:solidFill>
              <a:srgbClr xmlns:mc="http://schemas.openxmlformats.org/markup-compatibility/2006" xmlns:a14="http://schemas.microsoft.com/office/drawing/2010/main" val="000000" mc:Ignorable=""/>
            </a:solidFill>
            <a:miter lim="800000"/>
            <a:headEnd/>
            <a:tailEnd/>
          </a:ln>
        </p:spPr>
      </p:sp>
      <p:sp>
        <p:nvSpPr>
          <p:cNvPr id="78851"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741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74D0D2A-5EDD-4B96-90A4-8A477ACF0675}" type="slidenum">
              <a:rPr lang="zh-CN" altLang="en-US" smtClean="0"/>
              <a:pPr fontAlgn="base">
                <a:spcBef>
                  <a:spcPct val="0"/>
                </a:spcBef>
                <a:spcAft>
                  <a:spcPct val="0"/>
                </a:spcAft>
                <a:defRPr/>
              </a:pPr>
              <a:t>12</a:t>
            </a:fld>
            <a:endParaRPr lang="zh-CN" alt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幻灯片图像占位符 1"/>
          <p:cNvSpPr>
            <a:spLocks noGrp="1" noRot="1" noChangeAspect="1" noTextEdit="1"/>
          </p:cNvSpPr>
          <p:nvPr>
            <p:ph type="sldImg"/>
          </p:nvPr>
        </p:nvSpPr>
        <p:spPr bwMode="auto">
          <a:noFill/>
          <a:ln>
            <a:solidFill>
              <a:srgbClr xmlns:mc="http://schemas.openxmlformats.org/markup-compatibility/2006" xmlns:a14="http://schemas.microsoft.com/office/drawing/2010/main" val="000000" mc:Ignorable=""/>
            </a:solidFill>
            <a:miter lim="800000"/>
            <a:headEnd/>
            <a:tailEnd/>
          </a:ln>
        </p:spPr>
      </p:sp>
      <p:sp>
        <p:nvSpPr>
          <p:cNvPr id="97283" name="备注占位符 2"/>
          <p:cNvSpPr>
            <a:spLocks noGrp="1"/>
          </p:cNvSpPr>
          <p:nvPr>
            <p:ph type="body" idx="1"/>
          </p:nvPr>
        </p:nvSpPr>
        <p:spPr bwMode="auto">
          <a:noFill/>
        </p:spPr>
        <p:txBody>
          <a:bodyPr wrap="square" numCol="1" anchor="t" anchorCtr="0" compatLnSpc="1">
            <a:prstTxWarp prst="textNoShape">
              <a:avLst/>
            </a:prstTxWarp>
          </a:bodyPr>
          <a:lstStyle/>
          <a:p>
            <a:endParaRPr lang="zh-CN" altLang="en-US" dirty="0" smtClean="0"/>
          </a:p>
        </p:txBody>
      </p:sp>
      <p:sp>
        <p:nvSpPr>
          <p:cNvPr id="4" name="灯片编号占位符 3"/>
          <p:cNvSpPr>
            <a:spLocks noGrp="1"/>
          </p:cNvSpPr>
          <p:nvPr>
            <p:ph type="sldNum" sz="quarter" idx="5"/>
          </p:nvPr>
        </p:nvSpPr>
        <p:spPr/>
        <p:txBody>
          <a:bodyPr/>
          <a:lstStyle/>
          <a:p>
            <a:pPr>
              <a:defRPr/>
            </a:pPr>
            <a:fld id="{B1F4A253-87B7-43BB-AD95-4798292DA01E}" type="slidenum">
              <a:rPr lang="zh-CN" altLang="en-US" smtClean="0"/>
              <a:pPr>
                <a:defRPr/>
              </a:pPr>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幻灯片图像占位符 1"/>
          <p:cNvSpPr>
            <a:spLocks noGrp="1" noRot="1" noChangeAspect="1" noTextEdit="1"/>
          </p:cNvSpPr>
          <p:nvPr>
            <p:ph type="sldImg"/>
          </p:nvPr>
        </p:nvSpPr>
        <p:spPr bwMode="auto">
          <a:noFill/>
          <a:ln>
            <a:solidFill>
              <a:srgbClr xmlns:mc="http://schemas.openxmlformats.org/markup-compatibility/2006" xmlns:a14="http://schemas.microsoft.com/office/drawing/2010/main" val="000000" mc:Ignorable=""/>
            </a:solidFill>
            <a:miter lim="800000"/>
            <a:headEnd/>
            <a:tailEnd/>
          </a:ln>
        </p:spPr>
      </p:sp>
      <p:sp>
        <p:nvSpPr>
          <p:cNvPr id="109571" name="备注占位符 2"/>
          <p:cNvSpPr>
            <a:spLocks noGrp="1"/>
          </p:cNvSpPr>
          <p:nvPr>
            <p:ph type="body" idx="1"/>
          </p:nvPr>
        </p:nvSpPr>
        <p:spPr bwMode="auto">
          <a:noFill/>
        </p:spPr>
        <p:txBody>
          <a:bodyPr wrap="square" numCol="1" anchor="t" anchorCtr="0" compatLnSpc="1">
            <a:prstTxWarp prst="textNoShape">
              <a:avLst/>
            </a:prstTxWarp>
          </a:bodyPr>
          <a:lstStyle/>
          <a:p>
            <a:endParaRPr lang="zh-CN" altLang="en-US" smtClean="0"/>
          </a:p>
        </p:txBody>
      </p:sp>
      <p:sp>
        <p:nvSpPr>
          <p:cNvPr id="4" name="灯片编号占位符 3"/>
          <p:cNvSpPr>
            <a:spLocks noGrp="1"/>
          </p:cNvSpPr>
          <p:nvPr>
            <p:ph type="sldNum" sz="quarter" idx="5"/>
          </p:nvPr>
        </p:nvSpPr>
        <p:spPr/>
        <p:txBody>
          <a:bodyPr/>
          <a:lstStyle/>
          <a:p>
            <a:pPr>
              <a:defRPr/>
            </a:pPr>
            <a:fld id="{9D609971-E039-4D2D-9E22-EB7510A1AEB1}" type="slidenum">
              <a:rPr lang="zh-CN" altLang="en-US" smtClean="0"/>
              <a:pPr>
                <a:defRPr/>
              </a:pPr>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幻灯片图像占位符 1"/>
          <p:cNvSpPr>
            <a:spLocks noGrp="1" noRot="1" noChangeAspect="1" noTextEdit="1"/>
          </p:cNvSpPr>
          <p:nvPr>
            <p:ph type="sldImg"/>
          </p:nvPr>
        </p:nvSpPr>
        <p:spPr bwMode="auto">
          <a:noFill/>
          <a:ln>
            <a:solidFill>
              <a:srgbClr xmlns:mc="http://schemas.openxmlformats.org/markup-compatibility/2006" xmlns:a14="http://schemas.microsoft.com/office/drawing/2010/main" val="000000" mc:Ignorable=""/>
            </a:solidFill>
            <a:miter lim="800000"/>
            <a:headEnd/>
            <a:tailEnd/>
          </a:ln>
        </p:spPr>
      </p:sp>
      <p:sp>
        <p:nvSpPr>
          <p:cNvPr id="119811" name="备注占位符 2"/>
          <p:cNvSpPr>
            <a:spLocks noGrp="1"/>
          </p:cNvSpPr>
          <p:nvPr>
            <p:ph type="body" idx="1"/>
          </p:nvPr>
        </p:nvSpPr>
        <p:spPr bwMode="auto">
          <a:noFill/>
        </p:spPr>
        <p:txBody>
          <a:bodyPr wrap="square" numCol="1" anchor="t" anchorCtr="0" compatLnSpc="1">
            <a:prstTxWarp prst="textNoShape">
              <a:avLst/>
            </a:prstTxWarp>
          </a:bodyPr>
          <a:lstStyle/>
          <a:p>
            <a:endParaRPr lang="zh-CN" altLang="en-US" smtClean="0"/>
          </a:p>
        </p:txBody>
      </p:sp>
      <p:sp>
        <p:nvSpPr>
          <p:cNvPr id="4" name="灯片编号占位符 3"/>
          <p:cNvSpPr>
            <a:spLocks noGrp="1"/>
          </p:cNvSpPr>
          <p:nvPr>
            <p:ph type="sldNum" sz="quarter" idx="5"/>
          </p:nvPr>
        </p:nvSpPr>
        <p:spPr/>
        <p:txBody>
          <a:bodyPr/>
          <a:lstStyle/>
          <a:p>
            <a:pPr>
              <a:defRPr/>
            </a:pPr>
            <a:fld id="{7747C502-6B4C-441E-BBB1-3D0C954386F3}" type="slidenum">
              <a:rPr lang="zh-CN" altLang="en-US" smtClean="0"/>
              <a:pPr>
                <a:defRPr/>
              </a:pPr>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幻灯片图像占位符 1"/>
          <p:cNvSpPr>
            <a:spLocks noGrp="1" noRot="1" noChangeAspect="1" noTextEdit="1"/>
          </p:cNvSpPr>
          <p:nvPr>
            <p:ph type="sldImg"/>
          </p:nvPr>
        </p:nvSpPr>
        <p:spPr bwMode="auto">
          <a:noFill/>
          <a:ln>
            <a:solidFill>
              <a:srgbClr xmlns:mc="http://schemas.openxmlformats.org/markup-compatibility/2006" xmlns:a14="http://schemas.microsoft.com/office/drawing/2010/main" val="000000" mc:Ignorable=""/>
            </a:solidFill>
            <a:miter lim="800000"/>
            <a:headEnd/>
            <a:tailEnd/>
          </a:ln>
        </p:spPr>
      </p:sp>
      <p:sp>
        <p:nvSpPr>
          <p:cNvPr id="129027" name="备注占位符 2"/>
          <p:cNvSpPr>
            <a:spLocks noGrp="1"/>
          </p:cNvSpPr>
          <p:nvPr>
            <p:ph type="body" idx="1"/>
          </p:nvPr>
        </p:nvSpPr>
        <p:spPr bwMode="auto">
          <a:noFill/>
        </p:spPr>
        <p:txBody>
          <a:bodyPr wrap="square" numCol="1" anchor="t" anchorCtr="0" compatLnSpc="1">
            <a:prstTxWarp prst="textNoShape">
              <a:avLst/>
            </a:prstTxWarp>
          </a:bodyPr>
          <a:lstStyle/>
          <a:p>
            <a:endParaRPr lang="zh-CN" altLang="en-US" dirty="0" smtClean="0"/>
          </a:p>
        </p:txBody>
      </p:sp>
      <p:sp>
        <p:nvSpPr>
          <p:cNvPr id="4" name="灯片编号占位符 3"/>
          <p:cNvSpPr>
            <a:spLocks noGrp="1"/>
          </p:cNvSpPr>
          <p:nvPr>
            <p:ph type="sldNum" sz="quarter" idx="5"/>
          </p:nvPr>
        </p:nvSpPr>
        <p:spPr/>
        <p:txBody>
          <a:bodyPr/>
          <a:lstStyle/>
          <a:p>
            <a:pPr>
              <a:defRPr/>
            </a:pPr>
            <a:fld id="{A9C836B7-4B09-467A-BAD5-AFC5D3146EF5}" type="slidenum">
              <a:rPr lang="zh-CN" altLang="en-US" smtClean="0"/>
              <a:pPr>
                <a:defRPr/>
              </a:pPr>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幻灯片图像占位符 1"/>
          <p:cNvSpPr>
            <a:spLocks noGrp="1" noRot="1" noChangeAspect="1" noTextEdit="1"/>
          </p:cNvSpPr>
          <p:nvPr>
            <p:ph type="sldImg"/>
          </p:nvPr>
        </p:nvSpPr>
        <p:spPr bwMode="auto">
          <a:noFill/>
          <a:ln>
            <a:solidFill>
              <a:srgbClr xmlns:mc="http://schemas.openxmlformats.org/markup-compatibility/2006" xmlns:a14="http://schemas.microsoft.com/office/drawing/2010/main" val="000000" mc:Ignorable=""/>
            </a:solidFill>
            <a:miter lim="800000"/>
            <a:headEnd/>
            <a:tailEnd/>
          </a:ln>
        </p:spPr>
      </p:sp>
      <p:sp>
        <p:nvSpPr>
          <p:cNvPr id="134147" name="备注占位符 2"/>
          <p:cNvSpPr>
            <a:spLocks noGrp="1"/>
          </p:cNvSpPr>
          <p:nvPr>
            <p:ph type="body" idx="1"/>
          </p:nvPr>
        </p:nvSpPr>
        <p:spPr bwMode="auto">
          <a:noFill/>
        </p:spPr>
        <p:txBody>
          <a:bodyPr wrap="square" numCol="1" anchor="t" anchorCtr="0" compatLnSpc="1">
            <a:prstTxWarp prst="textNoShape">
              <a:avLst/>
            </a:prstTxWarp>
          </a:bodyPr>
          <a:lstStyle/>
          <a:p>
            <a:endParaRPr lang="zh-CN" altLang="en-US" smtClean="0"/>
          </a:p>
        </p:txBody>
      </p:sp>
      <p:sp>
        <p:nvSpPr>
          <p:cNvPr id="4" name="灯片编号占位符 3"/>
          <p:cNvSpPr>
            <a:spLocks noGrp="1"/>
          </p:cNvSpPr>
          <p:nvPr>
            <p:ph type="sldNum" sz="quarter" idx="5"/>
          </p:nvPr>
        </p:nvSpPr>
        <p:spPr/>
        <p:txBody>
          <a:bodyPr/>
          <a:lstStyle/>
          <a:p>
            <a:pPr>
              <a:defRPr/>
            </a:pPr>
            <a:fld id="{80434BF5-D94A-4EB4-A73A-A83472C03FDD}" type="slidenum">
              <a:rPr lang="zh-CN" altLang="en-US" smtClean="0"/>
              <a:pPr>
                <a:defRPr/>
              </a:pPr>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9C0D0BBE-AB5B-449A-9BCD-26771F66F7D3}" type="slidenum">
              <a:rPr lang="zh-CN" altLang="en-US" smtClean="0"/>
              <a:pPr/>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9C0D0BBE-AB5B-449A-9BCD-26771F66F7D3}" type="slidenum">
              <a:rPr lang="zh-CN" altLang="en-US" smtClean="0"/>
              <a:pPr/>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幻灯片图像占位符 1"/>
          <p:cNvSpPr>
            <a:spLocks noGrp="1" noRot="1" noChangeAspect="1" noTextEdit="1"/>
          </p:cNvSpPr>
          <p:nvPr>
            <p:ph type="sldImg"/>
          </p:nvPr>
        </p:nvSpPr>
        <p:spPr bwMode="auto">
          <a:noFill/>
          <a:ln>
            <a:solidFill>
              <a:srgbClr xmlns:mc="http://schemas.openxmlformats.org/markup-compatibility/2006" xmlns:a14="http://schemas.microsoft.com/office/drawing/2010/main" val="000000" mc:Ignorable=""/>
            </a:solidFill>
            <a:miter lim="800000"/>
            <a:headEnd/>
            <a:tailEnd/>
          </a:ln>
        </p:spPr>
      </p:sp>
      <p:sp>
        <p:nvSpPr>
          <p:cNvPr id="78851"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741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74D0D2A-5EDD-4B96-90A4-8A477ACF0675}" type="slidenum">
              <a:rPr lang="zh-CN" altLang="en-US" smtClean="0"/>
              <a:pPr fontAlgn="base">
                <a:spcBef>
                  <a:spcPct val="0"/>
                </a:spcBef>
                <a:spcAft>
                  <a:spcPct val="0"/>
                </a:spcAft>
                <a:defRPr/>
              </a:pPr>
              <a:t>2</a:t>
            </a:fld>
            <a:endParaRPr lang="zh-CN" alt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9C0D0BBE-AB5B-449A-9BCD-26771F66F7D3}" type="slidenum">
              <a:rPr lang="zh-CN" altLang="en-US" smtClean="0"/>
              <a:pPr/>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幻灯片图像占位符 1"/>
          <p:cNvSpPr>
            <a:spLocks noGrp="1" noRot="1" noChangeAspect="1" noTextEdit="1"/>
          </p:cNvSpPr>
          <p:nvPr>
            <p:ph type="sldImg"/>
          </p:nvPr>
        </p:nvSpPr>
        <p:spPr bwMode="auto">
          <a:noFill/>
          <a:ln>
            <a:solidFill>
              <a:srgbClr xmlns:mc="http://schemas.openxmlformats.org/markup-compatibility/2006" xmlns:a14="http://schemas.microsoft.com/office/drawing/2010/main" val="000000" mc:Ignorable=""/>
            </a:solidFill>
            <a:miter lim="800000"/>
            <a:headEnd/>
            <a:tailEnd/>
          </a:ln>
        </p:spPr>
      </p:sp>
      <p:sp>
        <p:nvSpPr>
          <p:cNvPr id="149507" name="备注占位符 2"/>
          <p:cNvSpPr>
            <a:spLocks noGrp="1"/>
          </p:cNvSpPr>
          <p:nvPr>
            <p:ph type="body" idx="1"/>
          </p:nvPr>
        </p:nvSpPr>
        <p:spPr bwMode="auto">
          <a:noFill/>
        </p:spPr>
        <p:txBody>
          <a:bodyPr wrap="square" numCol="1" anchor="t" anchorCtr="0" compatLnSpc="1">
            <a:prstTxWarp prst="textNoShape">
              <a:avLst/>
            </a:prstTxWarp>
          </a:bodyPr>
          <a:lstStyle/>
          <a:p>
            <a:endParaRPr lang="zh-CN" altLang="en-US" smtClean="0"/>
          </a:p>
        </p:txBody>
      </p:sp>
      <p:sp>
        <p:nvSpPr>
          <p:cNvPr id="4" name="灯片编号占位符 3"/>
          <p:cNvSpPr>
            <a:spLocks noGrp="1"/>
          </p:cNvSpPr>
          <p:nvPr>
            <p:ph type="sldNum" sz="quarter" idx="5"/>
          </p:nvPr>
        </p:nvSpPr>
        <p:spPr/>
        <p:txBody>
          <a:bodyPr/>
          <a:lstStyle/>
          <a:p>
            <a:pPr>
              <a:defRPr/>
            </a:pPr>
            <a:fld id="{4B640555-E4D1-45D3-9042-C20E4B37EC9C}" type="slidenum">
              <a:rPr lang="zh-CN" altLang="en-US" smtClean="0"/>
              <a:pPr>
                <a:defRPr/>
              </a:pPr>
              <a:t>32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幻灯片图像占位符 1"/>
          <p:cNvSpPr>
            <a:spLocks noGrp="1" noRot="1" noChangeAspect="1" noTextEdit="1"/>
          </p:cNvSpPr>
          <p:nvPr>
            <p:ph type="sldImg"/>
          </p:nvPr>
        </p:nvSpPr>
        <p:spPr bwMode="auto">
          <a:noFill/>
          <a:ln>
            <a:solidFill>
              <a:srgbClr xmlns:mc="http://schemas.openxmlformats.org/markup-compatibility/2006" xmlns:a14="http://schemas.microsoft.com/office/drawing/2010/main" val="000000" mc:Ignorable=""/>
            </a:solidFill>
            <a:miter lim="800000"/>
            <a:headEnd/>
            <a:tailEnd/>
          </a:ln>
        </p:spPr>
      </p:sp>
      <p:sp>
        <p:nvSpPr>
          <p:cNvPr id="79875" name="备注占位符 2"/>
          <p:cNvSpPr>
            <a:spLocks noGrp="1"/>
          </p:cNvSpPr>
          <p:nvPr>
            <p:ph type="body" idx="1"/>
          </p:nvPr>
        </p:nvSpPr>
        <p:spPr bwMode="auto">
          <a:noFill/>
        </p:spPr>
        <p:txBody>
          <a:bodyPr wrap="square" numCol="1" anchor="t" anchorCtr="0" compatLnSpc="1">
            <a:prstTxWarp prst="textNoShape">
              <a:avLst/>
            </a:prstTxWarp>
          </a:bodyPr>
          <a:lstStyle/>
          <a:p>
            <a:endParaRPr lang="zh-CN" altLang="en-US" smtClean="0"/>
          </a:p>
        </p:txBody>
      </p:sp>
      <p:sp>
        <p:nvSpPr>
          <p:cNvPr id="4" name="灯片编号占位符 3"/>
          <p:cNvSpPr>
            <a:spLocks noGrp="1"/>
          </p:cNvSpPr>
          <p:nvPr>
            <p:ph type="sldNum" sz="quarter" idx="5"/>
          </p:nvPr>
        </p:nvSpPr>
        <p:spPr/>
        <p:txBody>
          <a:bodyPr/>
          <a:lstStyle/>
          <a:p>
            <a:pPr>
              <a:defRPr/>
            </a:pPr>
            <a:fld id="{0EB10EC2-E447-4DDE-A9A5-FEEB8D9B090C}" type="slidenum">
              <a:rPr lang="zh-CN" altLang="en-US" smtClean="0"/>
              <a:pPr>
                <a:defRPr/>
              </a:pPr>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幻灯片图像占位符 1"/>
          <p:cNvSpPr>
            <a:spLocks noGrp="1" noRot="1" noChangeAspect="1" noTextEdit="1"/>
          </p:cNvSpPr>
          <p:nvPr>
            <p:ph type="sldImg"/>
          </p:nvPr>
        </p:nvSpPr>
        <p:spPr bwMode="auto">
          <a:noFill/>
          <a:ln>
            <a:solidFill>
              <a:srgbClr xmlns:mc="http://schemas.openxmlformats.org/markup-compatibility/2006" xmlns:a14="http://schemas.microsoft.com/office/drawing/2010/main" val="000000" mc:Ignorable=""/>
            </a:solidFill>
            <a:miter lim="800000"/>
            <a:headEnd/>
            <a:tailEnd/>
          </a:ln>
        </p:spPr>
      </p:sp>
      <p:sp>
        <p:nvSpPr>
          <p:cNvPr id="80899" name="备注占位符 2"/>
          <p:cNvSpPr>
            <a:spLocks noGrp="1"/>
          </p:cNvSpPr>
          <p:nvPr>
            <p:ph type="body" idx="1"/>
          </p:nvPr>
        </p:nvSpPr>
        <p:spPr bwMode="auto">
          <a:noFill/>
        </p:spPr>
        <p:txBody>
          <a:bodyPr wrap="square" numCol="1" anchor="t" anchorCtr="0" compatLnSpc="1">
            <a:prstTxWarp prst="textNoShape">
              <a:avLst/>
            </a:prstTxWarp>
          </a:bodyPr>
          <a:lstStyle/>
          <a:p>
            <a:endParaRPr lang="zh-CN" altLang="en-US" smtClean="0"/>
          </a:p>
        </p:txBody>
      </p:sp>
      <p:sp>
        <p:nvSpPr>
          <p:cNvPr id="4" name="灯片编号占位符 3"/>
          <p:cNvSpPr>
            <a:spLocks noGrp="1"/>
          </p:cNvSpPr>
          <p:nvPr>
            <p:ph type="sldNum" sz="quarter" idx="5"/>
          </p:nvPr>
        </p:nvSpPr>
        <p:spPr/>
        <p:txBody>
          <a:bodyPr/>
          <a:lstStyle/>
          <a:p>
            <a:pPr>
              <a:defRPr/>
            </a:pPr>
            <a:fld id="{70B0406D-AFFC-4591-AA77-069123319334}" type="slidenum">
              <a:rPr lang="zh-CN" altLang="en-US" smtClean="0"/>
              <a:pPr>
                <a:defRPr/>
              </a:pPr>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幻灯片图像占位符 1"/>
          <p:cNvSpPr>
            <a:spLocks noGrp="1" noRot="1" noChangeAspect="1" noTextEdit="1"/>
          </p:cNvSpPr>
          <p:nvPr>
            <p:ph type="sldImg"/>
          </p:nvPr>
        </p:nvSpPr>
        <p:spPr bwMode="auto">
          <a:noFill/>
          <a:ln>
            <a:solidFill>
              <a:srgbClr xmlns:mc="http://schemas.openxmlformats.org/markup-compatibility/2006" xmlns:a14="http://schemas.microsoft.com/office/drawing/2010/main" val="000000" mc:Ignorable=""/>
            </a:solidFill>
            <a:miter lim="800000"/>
            <a:headEnd/>
            <a:tailEnd/>
          </a:ln>
        </p:spPr>
      </p:sp>
      <p:sp>
        <p:nvSpPr>
          <p:cNvPr id="139267" name="备注占位符 2"/>
          <p:cNvSpPr>
            <a:spLocks noGrp="1"/>
          </p:cNvSpPr>
          <p:nvPr>
            <p:ph type="body" idx="1"/>
          </p:nvPr>
        </p:nvSpPr>
        <p:spPr bwMode="auto">
          <a:noFill/>
        </p:spPr>
        <p:txBody>
          <a:bodyPr wrap="square" numCol="1" anchor="t" anchorCtr="0" compatLnSpc="1">
            <a:prstTxWarp prst="textNoShape">
              <a:avLst/>
            </a:prstTxWarp>
          </a:bodyPr>
          <a:lstStyle/>
          <a:p>
            <a:endParaRPr lang="zh-CN" altLang="en-US" dirty="0" smtClean="0"/>
          </a:p>
        </p:txBody>
      </p:sp>
      <p:sp>
        <p:nvSpPr>
          <p:cNvPr id="4" name="灯片编号占位符 3"/>
          <p:cNvSpPr>
            <a:spLocks noGrp="1"/>
          </p:cNvSpPr>
          <p:nvPr>
            <p:ph type="sldNum" sz="quarter" idx="5"/>
          </p:nvPr>
        </p:nvSpPr>
        <p:spPr/>
        <p:txBody>
          <a:bodyPr/>
          <a:lstStyle/>
          <a:p>
            <a:pPr>
              <a:defRPr/>
            </a:pPr>
            <a:fld id="{E28E6212-D3D4-40C9-A20A-0C37FFF0D26E}" type="slidenum">
              <a:rPr lang="zh-CN" altLang="en-US" smtClean="0"/>
              <a:pPr>
                <a:defRPr/>
              </a:pPr>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幻灯片图像占位符 1"/>
          <p:cNvSpPr>
            <a:spLocks noGrp="1" noRot="1" noChangeAspect="1" noTextEdit="1"/>
          </p:cNvSpPr>
          <p:nvPr>
            <p:ph type="sldImg"/>
          </p:nvPr>
        </p:nvSpPr>
        <p:spPr bwMode="auto">
          <a:noFill/>
          <a:ln>
            <a:solidFill>
              <a:srgbClr xmlns:mc="http://schemas.openxmlformats.org/markup-compatibility/2006" xmlns:a14="http://schemas.microsoft.com/office/drawing/2010/main" val="000000" mc:Ignorable=""/>
            </a:solidFill>
            <a:miter lim="800000"/>
            <a:headEnd/>
            <a:tailEnd/>
          </a:ln>
        </p:spPr>
      </p:sp>
      <p:sp>
        <p:nvSpPr>
          <p:cNvPr id="83971" name="备注占位符 2"/>
          <p:cNvSpPr>
            <a:spLocks noGrp="1"/>
          </p:cNvSpPr>
          <p:nvPr>
            <p:ph type="body" idx="1"/>
          </p:nvPr>
        </p:nvSpPr>
        <p:spPr bwMode="auto">
          <a:noFill/>
        </p:spPr>
        <p:txBody>
          <a:bodyPr wrap="square" numCol="1" anchor="t" anchorCtr="0" compatLnSpc="1">
            <a:prstTxWarp prst="textNoShape">
              <a:avLst/>
            </a:prstTxWarp>
          </a:bodyPr>
          <a:lstStyle/>
          <a:p>
            <a:endParaRPr lang="zh-CN" altLang="en-US" smtClean="0"/>
          </a:p>
        </p:txBody>
      </p:sp>
      <p:sp>
        <p:nvSpPr>
          <p:cNvPr id="4" name="灯片编号占位符 3"/>
          <p:cNvSpPr>
            <a:spLocks noGrp="1"/>
          </p:cNvSpPr>
          <p:nvPr>
            <p:ph type="sldNum" sz="quarter" idx="5"/>
          </p:nvPr>
        </p:nvSpPr>
        <p:spPr/>
        <p:txBody>
          <a:bodyPr/>
          <a:lstStyle/>
          <a:p>
            <a:pPr>
              <a:defRPr/>
            </a:pPr>
            <a:fld id="{72ADF5B9-BC27-4C0B-856E-57124FAD4281}" type="slidenum">
              <a:rPr lang="zh-CN" altLang="en-US" smtClean="0"/>
              <a:pPr>
                <a:defRPr/>
              </a:pPr>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幻灯片图像占位符 1"/>
          <p:cNvSpPr>
            <a:spLocks noGrp="1" noRot="1" noChangeAspect="1" noTextEdit="1"/>
          </p:cNvSpPr>
          <p:nvPr>
            <p:ph type="sldImg"/>
          </p:nvPr>
        </p:nvSpPr>
        <p:spPr bwMode="auto">
          <a:noFill/>
          <a:ln>
            <a:solidFill>
              <a:srgbClr xmlns:mc="http://schemas.openxmlformats.org/markup-compatibility/2006" xmlns:a14="http://schemas.microsoft.com/office/drawing/2010/main" val="000000" mc:Ignorable=""/>
            </a:solidFill>
            <a:miter lim="800000"/>
            <a:headEnd/>
            <a:tailEnd/>
          </a:ln>
        </p:spPr>
      </p:sp>
      <p:sp>
        <p:nvSpPr>
          <p:cNvPr id="83971" name="备注占位符 2"/>
          <p:cNvSpPr>
            <a:spLocks noGrp="1"/>
          </p:cNvSpPr>
          <p:nvPr>
            <p:ph type="body" idx="1"/>
          </p:nvPr>
        </p:nvSpPr>
        <p:spPr bwMode="auto">
          <a:noFill/>
        </p:spPr>
        <p:txBody>
          <a:bodyPr wrap="square" numCol="1" anchor="t" anchorCtr="0" compatLnSpc="1">
            <a:prstTxWarp prst="textNoShape">
              <a:avLst/>
            </a:prstTxWarp>
          </a:bodyPr>
          <a:lstStyle/>
          <a:p>
            <a:endParaRPr lang="zh-CN" altLang="en-US" smtClean="0"/>
          </a:p>
        </p:txBody>
      </p:sp>
      <p:sp>
        <p:nvSpPr>
          <p:cNvPr id="4" name="灯片编号占位符 3"/>
          <p:cNvSpPr>
            <a:spLocks noGrp="1"/>
          </p:cNvSpPr>
          <p:nvPr>
            <p:ph type="sldNum" sz="quarter" idx="5"/>
          </p:nvPr>
        </p:nvSpPr>
        <p:spPr/>
        <p:txBody>
          <a:bodyPr/>
          <a:lstStyle/>
          <a:p>
            <a:pPr>
              <a:defRPr/>
            </a:pPr>
            <a:fld id="{72ADF5B9-BC27-4C0B-856E-57124FAD4281}" type="slidenum">
              <a:rPr lang="zh-CN" altLang="en-US" smtClean="0"/>
              <a:pPr>
                <a:defRPr/>
              </a:pPr>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幻灯片图像占位符 1"/>
          <p:cNvSpPr>
            <a:spLocks noGrp="1" noRot="1" noChangeAspect="1" noTextEdit="1"/>
          </p:cNvSpPr>
          <p:nvPr>
            <p:ph type="sldImg"/>
          </p:nvPr>
        </p:nvSpPr>
        <p:spPr bwMode="auto">
          <a:noFill/>
          <a:ln>
            <a:solidFill>
              <a:srgbClr xmlns:mc="http://schemas.openxmlformats.org/markup-compatibility/2006" xmlns:a14="http://schemas.microsoft.com/office/drawing/2010/main" val="000000" mc:Ignorable=""/>
            </a:solidFill>
            <a:miter lim="800000"/>
            <a:headEnd/>
            <a:tailEnd/>
          </a:ln>
        </p:spPr>
      </p:sp>
      <p:sp>
        <p:nvSpPr>
          <p:cNvPr id="78851"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741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74D0D2A-5EDD-4B96-90A4-8A477ACF0675}" type="slidenum">
              <a:rPr lang="zh-CN" altLang="en-US" smtClean="0"/>
              <a:pPr fontAlgn="base">
                <a:spcBef>
                  <a:spcPct val="0"/>
                </a:spcBef>
                <a:spcAft>
                  <a:spcPct val="0"/>
                </a:spcAft>
                <a:defRPr/>
              </a:pPr>
              <a:t>8</a:t>
            </a:fld>
            <a:endParaRPr lang="zh-CN" alt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TextEdit="1"/>
          </p:cNvSpPr>
          <p:nvPr>
            <p:ph type="sldImg"/>
          </p:nvPr>
        </p:nvSpPr>
        <p:spPr bwMode="auto">
          <a:noFill/>
          <a:ln>
            <a:solidFill>
              <a:srgbClr xmlns:mc="http://schemas.openxmlformats.org/markup-compatibility/2006" xmlns:a14="http://schemas.microsoft.com/office/drawing/2010/main" val="000000" mc:Ignorable=""/>
            </a:solidFill>
            <a:miter lim="800000"/>
            <a:headEnd/>
            <a:tailEnd/>
          </a:ln>
        </p:spPr>
      </p:sp>
      <p:sp>
        <p:nvSpPr>
          <p:cNvPr id="86019" name="备注占位符 2"/>
          <p:cNvSpPr>
            <a:spLocks noGrp="1"/>
          </p:cNvSpPr>
          <p:nvPr>
            <p:ph type="body" idx="1"/>
          </p:nvPr>
        </p:nvSpPr>
        <p:spPr bwMode="auto">
          <a:noFill/>
        </p:spPr>
        <p:txBody>
          <a:bodyPr wrap="square" numCol="1" anchor="t" anchorCtr="0" compatLnSpc="1">
            <a:prstTxWarp prst="textNoShape">
              <a:avLst/>
            </a:prstTxWarp>
          </a:bodyPr>
          <a:lstStyle/>
          <a:p>
            <a:endParaRPr lang="zh-CN" altLang="en-US" smtClean="0"/>
          </a:p>
        </p:txBody>
      </p:sp>
      <p:sp>
        <p:nvSpPr>
          <p:cNvPr id="4" name="灯片编号占位符 3"/>
          <p:cNvSpPr>
            <a:spLocks noGrp="1"/>
          </p:cNvSpPr>
          <p:nvPr>
            <p:ph type="sldNum" sz="quarter" idx="5"/>
          </p:nvPr>
        </p:nvSpPr>
        <p:spPr/>
        <p:txBody>
          <a:bodyPr/>
          <a:lstStyle/>
          <a:p>
            <a:pPr>
              <a:defRPr/>
            </a:pPr>
            <a:fld id="{169C73FE-8BE5-4AEF-A05E-D7511B7380C9}" type="slidenum">
              <a:rPr lang="zh-CN" altLang="en-US" smtClean="0"/>
              <a:pPr>
                <a:defRPr/>
              </a:pPr>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52974800-1797-46CE-9D16-AE62673B9C12}" type="datetimeFigureOut">
              <a:rPr lang="zh-CN" altLang="en-US"/>
              <a:pPr>
                <a:defRPr/>
              </a:pPr>
              <a:t>2010/7/28-Wednesday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C925633E-85A4-4B70-BD46-5DBDBB2F4A87}"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AA405534-6A0B-4456-BADA-4059A2CA1292}" type="datetimeFigureOut">
              <a:rPr lang="zh-CN" altLang="en-US"/>
              <a:pPr>
                <a:defRPr/>
              </a:pPr>
              <a:t>2010/7/28-Wednesday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E41F6B4-83EB-4959-A273-569B4C5BE7D2}"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3DCFF368-64FA-4B74-B23A-F9CF2B6ACC81}" type="datetimeFigureOut">
              <a:rPr lang="zh-CN" altLang="en-US"/>
              <a:pPr>
                <a:defRPr/>
              </a:pPr>
              <a:t>2010/7/28-Wednesday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60409C5-2166-48E7-835D-5D2F378A8C96}"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F44B37CC-2D01-4372-8961-DA48F6530B3B}" type="datetimeFigureOut">
              <a:rPr lang="zh-CN" altLang="en-US"/>
              <a:pPr>
                <a:defRPr/>
              </a:pPr>
              <a:t>2010/7/28-Wednesday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60360358-C3C0-4A1B-B7C5-9587D6DE17AB}"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08DB7853-03D4-482A-B40B-93B6BE91A582}" type="datetimeFigureOut">
              <a:rPr lang="zh-CN" altLang="en-US"/>
              <a:pPr>
                <a:defRPr/>
              </a:pPr>
              <a:t>2010/7/28-Wednesday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8519E922-53A8-4BA6-B9D0-E16670AFE615}"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9E33D71B-04A6-4964-B92C-8F83F16E1EF2}" type="datetimeFigureOut">
              <a:rPr lang="zh-CN" altLang="en-US"/>
              <a:pPr>
                <a:defRPr/>
              </a:pPr>
              <a:t>2010/7/28-Wednesday</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42E1C3D6-B836-4A41-872C-F1996F8A15EE}"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C5EC56F0-AA60-45AF-814C-E32AB9FCAB58}" type="datetimeFigureOut">
              <a:rPr lang="zh-CN" altLang="en-US"/>
              <a:pPr>
                <a:defRPr/>
              </a:pPr>
              <a:t>2010/7/28-Wednesday</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54ED73B3-1C0E-4737-AF4A-460F02CED02B}"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67724E7F-8F56-4C38-B4A3-E2B6234148CF}" type="datetimeFigureOut">
              <a:rPr lang="zh-CN" altLang="en-US"/>
              <a:pPr>
                <a:defRPr/>
              </a:pPr>
              <a:t>2010/7/28-Wednesday</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76037432-D34E-4E36-BB09-EFDEBE6FA61F}"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7C89AAB7-CA78-4DE2-91D5-501B3D3D8894}" type="datetimeFigureOut">
              <a:rPr lang="zh-CN" altLang="en-US"/>
              <a:pPr>
                <a:defRPr/>
              </a:pPr>
              <a:t>2010/7/28-Wednesday</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16DF59D6-A199-4A8F-8DF2-7EA3BCD3D300}"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6090CF48-77E7-4208-9473-2B572D9AD004}" type="datetimeFigureOut">
              <a:rPr lang="zh-CN" altLang="en-US"/>
              <a:pPr>
                <a:defRPr/>
              </a:pPr>
              <a:t>2010/7/28-Wednesday</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6F519FFA-130D-45A0-91DD-2BA95DA9BB5B}"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D4C6B3AE-D17C-4EB5-B5CB-44DB956FAD7F}" type="datetimeFigureOut">
              <a:rPr lang="zh-CN" altLang="en-US"/>
              <a:pPr>
                <a:defRPr/>
              </a:pPr>
              <a:t>2010/7/28-Wednesday</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89390C93-D6C6-4691-ACB7-556F4612E137}"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615E6D3F-F16B-45DB-A7E6-0A1095780D60}" type="datetimeFigureOut">
              <a:rPr lang="zh-CN" altLang="en-US"/>
              <a:pPr>
                <a:defRPr/>
              </a:pPr>
              <a:t>2010/7/28-Wednesday</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08FCA59E-81E6-46DE-B8A9-5B5259AB2585}"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微软雅黑" pitchFamily="34" charset="-122"/>
        </a:defRPr>
      </a:lvl2pPr>
      <a:lvl3pPr algn="ctr" rtl="0" eaLnBrk="0" fontAlgn="base" hangingPunct="0">
        <a:spcBef>
          <a:spcPct val="0"/>
        </a:spcBef>
        <a:spcAft>
          <a:spcPct val="0"/>
        </a:spcAft>
        <a:defRPr sz="4400">
          <a:solidFill>
            <a:schemeClr val="tx1"/>
          </a:solidFill>
          <a:latin typeface="Calibri" pitchFamily="34" charset="0"/>
          <a:ea typeface="微软雅黑" pitchFamily="34" charset="-122"/>
        </a:defRPr>
      </a:lvl3pPr>
      <a:lvl4pPr algn="ctr" rtl="0" eaLnBrk="0" fontAlgn="base" hangingPunct="0">
        <a:spcBef>
          <a:spcPct val="0"/>
        </a:spcBef>
        <a:spcAft>
          <a:spcPct val="0"/>
        </a:spcAft>
        <a:defRPr sz="4400">
          <a:solidFill>
            <a:schemeClr val="tx1"/>
          </a:solidFill>
          <a:latin typeface="Calibri" pitchFamily="34" charset="0"/>
          <a:ea typeface="微软雅黑" pitchFamily="34" charset="-122"/>
        </a:defRPr>
      </a:lvl4pPr>
      <a:lvl5pPr algn="ctr" rtl="0" eaLnBrk="0" fontAlgn="base" hangingPunct="0">
        <a:spcBef>
          <a:spcPct val="0"/>
        </a:spcBef>
        <a:spcAft>
          <a:spcPct val="0"/>
        </a:spcAft>
        <a:defRPr sz="4400">
          <a:solidFill>
            <a:schemeClr val="tx1"/>
          </a:solidFill>
          <a:latin typeface="Calibri" pitchFamily="34" charset="0"/>
          <a:ea typeface="微软雅黑" pitchFamily="34" charset="-122"/>
        </a:defRPr>
      </a:lvl5pPr>
      <a:lvl6pPr marL="457200" algn="ctr" rtl="0" fontAlgn="base">
        <a:spcBef>
          <a:spcPct val="0"/>
        </a:spcBef>
        <a:spcAft>
          <a:spcPct val="0"/>
        </a:spcAft>
        <a:defRPr sz="4400">
          <a:solidFill>
            <a:schemeClr val="tx1"/>
          </a:solidFill>
          <a:latin typeface="Calibri" pitchFamily="34" charset="0"/>
          <a:ea typeface="微软雅黑" pitchFamily="34" charset="-122"/>
        </a:defRPr>
      </a:lvl6pPr>
      <a:lvl7pPr marL="914400" algn="ctr" rtl="0" fontAlgn="base">
        <a:spcBef>
          <a:spcPct val="0"/>
        </a:spcBef>
        <a:spcAft>
          <a:spcPct val="0"/>
        </a:spcAft>
        <a:defRPr sz="4400">
          <a:solidFill>
            <a:schemeClr val="tx1"/>
          </a:solidFill>
          <a:latin typeface="Calibri" pitchFamily="34" charset="0"/>
          <a:ea typeface="微软雅黑" pitchFamily="34" charset="-122"/>
        </a:defRPr>
      </a:lvl7pPr>
      <a:lvl8pPr marL="1371600" algn="ctr" rtl="0" fontAlgn="base">
        <a:spcBef>
          <a:spcPct val="0"/>
        </a:spcBef>
        <a:spcAft>
          <a:spcPct val="0"/>
        </a:spcAft>
        <a:defRPr sz="4400">
          <a:solidFill>
            <a:schemeClr val="tx1"/>
          </a:solidFill>
          <a:latin typeface="Calibri" pitchFamily="34" charset="0"/>
          <a:ea typeface="微软雅黑" pitchFamily="34" charset="-122"/>
        </a:defRPr>
      </a:lvl8pPr>
      <a:lvl9pPr marL="1828800" algn="ctr" rtl="0" fontAlgn="base">
        <a:spcBef>
          <a:spcPct val="0"/>
        </a:spcBef>
        <a:spcAft>
          <a:spcPct val="0"/>
        </a:spcAft>
        <a:defRPr sz="4400">
          <a:solidFill>
            <a:schemeClr val="tx1"/>
          </a:solidFill>
          <a:latin typeface="Calibri" pitchFamily="34" charset="0"/>
          <a:ea typeface="微软雅黑" pitchFamily="34" charset="-122"/>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23.wmf"/></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图片 8" descr="封面副本1.jpg"/>
          <p:cNvPicPr>
            <a:picLocks noChangeAspect="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
        <p:nvSpPr>
          <p:cNvPr id="5" name="标题 1"/>
          <p:cNvSpPr txBox="1">
            <a:spLocks/>
          </p:cNvSpPr>
          <p:nvPr/>
        </p:nvSpPr>
        <p:spPr>
          <a:xfrm>
            <a:off x="1000125" y="2857500"/>
            <a:ext cx="7028259" cy="525463"/>
          </a:xfrm>
          <a:prstGeom prst="rect">
            <a:avLst/>
          </a:prstGeom>
        </p:spPr>
        <p:txBody>
          <a:bodyPr anchor="ctr"/>
          <a:lstStyle/>
          <a:p>
            <a:pPr algn="ctr" fontAlgn="auto">
              <a:spcBef>
                <a:spcPts val="0"/>
              </a:spcBef>
              <a:spcAft>
                <a:spcPts val="0"/>
              </a:spcAft>
              <a:defRPr/>
            </a:pPr>
            <a:endParaRPr lang="en-US" altLang="zh-CN" sz="3200" dirty="0">
              <a:latin typeface="+mj-lt"/>
              <a:ea typeface="+mj-ea"/>
              <a:cs typeface="+mj-cs"/>
            </a:endParaRPr>
          </a:p>
          <a:p>
            <a:pPr algn="ctr" fontAlgn="auto">
              <a:spcBef>
                <a:spcPts val="0"/>
              </a:spcBef>
              <a:spcAft>
                <a:spcPts val="0"/>
              </a:spcAft>
              <a:defRPr/>
            </a:pPr>
            <a:endParaRPr lang="en-US" altLang="zh-CN" sz="3200" dirty="0">
              <a:latin typeface="+mj-lt"/>
              <a:ea typeface="+mj-ea"/>
              <a:cs typeface="+mj-cs"/>
            </a:endParaRPr>
          </a:p>
          <a:p>
            <a:pPr algn="ctr" fontAlgn="auto">
              <a:spcBef>
                <a:spcPts val="0"/>
              </a:spcBef>
              <a:spcAft>
                <a:spcPts val="0"/>
              </a:spcAft>
              <a:defRPr/>
            </a:pPr>
            <a:endParaRPr lang="en-US" altLang="zh-CN" sz="3200" b="1" dirty="0">
              <a:solidFill>
                <a:srgbClr xmlns:mc="http://schemas.openxmlformats.org/markup-compatibility/2006" xmlns:a14="http://schemas.microsoft.com/office/drawing/2010/main" val="800000" mc:Ignorable=""/>
              </a:solidFill>
              <a:latin typeface="微软雅黑" pitchFamily="34" charset="-122"/>
              <a:ea typeface="微软雅黑" pitchFamily="34" charset="-122"/>
              <a:cs typeface="+mj-cs"/>
            </a:endParaRPr>
          </a:p>
          <a:p>
            <a:pPr algn="ctr" fontAlgn="auto">
              <a:spcBef>
                <a:spcPts val="0"/>
              </a:spcBef>
              <a:spcAft>
                <a:spcPts val="0"/>
              </a:spcAft>
              <a:defRPr/>
            </a:pPr>
            <a:r>
              <a:rPr lang="zh-CN" altLang="en-US" sz="3200" b="1" dirty="0" smtClean="0">
                <a:solidFill>
                  <a:srgbClr xmlns:mc="http://schemas.openxmlformats.org/markup-compatibility/2006" xmlns:a14="http://schemas.microsoft.com/office/drawing/2010/main" val="800000" mc:Ignorable=""/>
                </a:solidFill>
                <a:latin typeface="微软雅黑" pitchFamily="34" charset="-122"/>
                <a:ea typeface="微软雅黑" pitchFamily="34" charset="-122"/>
                <a:cs typeface="+mj-cs"/>
              </a:rPr>
              <a:t>微博营销与微博营销案例分享</a:t>
            </a:r>
            <a:endParaRPr lang="zh-CN" altLang="en-US" sz="3200" b="1" dirty="0">
              <a:solidFill>
                <a:srgbClr xmlns:mc="http://schemas.openxmlformats.org/markup-compatibility/2006" xmlns:a14="http://schemas.microsoft.com/office/drawing/2010/main" val="800000" mc:Ignorable=""/>
              </a:solidFill>
              <a:latin typeface="微软雅黑" pitchFamily="34" charset="-122"/>
              <a:ea typeface="微软雅黑" pitchFamily="34" charset="-122"/>
              <a:cs typeface="+mj-cs"/>
            </a:endParaRPr>
          </a:p>
          <a:p>
            <a:pPr algn="ctr" fontAlgn="auto">
              <a:spcBef>
                <a:spcPts val="0"/>
              </a:spcBef>
              <a:spcAft>
                <a:spcPts val="0"/>
              </a:spcAft>
              <a:defRPr/>
            </a:pPr>
            <a:endParaRPr lang="en-US" altLang="zh-CN" sz="3200" b="1" dirty="0">
              <a:solidFill>
                <a:srgbClr xmlns:mc="http://schemas.openxmlformats.org/markup-compatibility/2006" xmlns:a14="http://schemas.microsoft.com/office/drawing/2010/main" val="800000" mc:Ignorable=""/>
              </a:solidFill>
              <a:latin typeface="微软雅黑" pitchFamily="34" charset="-122"/>
              <a:ea typeface="微软雅黑" pitchFamily="34" charset="-122"/>
              <a:cs typeface="+mj-cs"/>
            </a:endParaRPr>
          </a:p>
          <a:p>
            <a:pPr algn="ctr" fontAlgn="auto">
              <a:spcBef>
                <a:spcPts val="0"/>
              </a:spcBef>
              <a:spcAft>
                <a:spcPts val="0"/>
              </a:spcAft>
              <a:defRPr/>
            </a:pPr>
            <a:endParaRPr lang="en-US" altLang="zh-CN" sz="3200" dirty="0">
              <a:solidFill>
                <a:srgbClr xmlns:mc="http://schemas.openxmlformats.org/markup-compatibility/2006" xmlns:a14="http://schemas.microsoft.com/office/drawing/2010/main" val="A50021" mc:Ignorable=""/>
              </a:solidFill>
              <a:latin typeface="+mj-lt"/>
              <a:ea typeface="+mj-ea"/>
              <a:cs typeface="+mj-cs"/>
            </a:endParaRPr>
          </a:p>
          <a:p>
            <a:pPr algn="ctr" fontAlgn="auto">
              <a:spcBef>
                <a:spcPts val="0"/>
              </a:spcBef>
              <a:spcAft>
                <a:spcPts val="0"/>
              </a:spcAft>
              <a:defRPr/>
            </a:pPr>
            <a:endParaRPr lang="zh-CN" altLang="en-US" sz="4000" dirty="0">
              <a:solidFill>
                <a:srgbClr xmlns:mc="http://schemas.openxmlformats.org/markup-compatibility/2006" xmlns:a14="http://schemas.microsoft.com/office/drawing/2010/main" val="A50021" mc:Ignorable=""/>
              </a:solidFill>
              <a:latin typeface="+mj-lt"/>
              <a:ea typeface="+mj-ea"/>
              <a:cs typeface="+mj-cs"/>
            </a:endParaRPr>
          </a:p>
        </p:txBody>
      </p:sp>
      <p:sp>
        <p:nvSpPr>
          <p:cNvPr id="7" name="TextBox 4"/>
          <p:cNvSpPr txBox="1">
            <a:spLocks noChangeArrowheads="1"/>
          </p:cNvSpPr>
          <p:nvPr/>
        </p:nvSpPr>
        <p:spPr bwMode="auto">
          <a:xfrm>
            <a:off x="3347864" y="5157192"/>
            <a:ext cx="3096344" cy="387798"/>
          </a:xfrm>
          <a:prstGeom prst="rect">
            <a:avLst/>
          </a:prstGeom>
          <a:noFill/>
          <a:ln w="9525">
            <a:noFill/>
            <a:miter lim="800000"/>
            <a:headEnd/>
            <a:tailEnd/>
          </a:ln>
        </p:spPr>
        <p:txBody>
          <a:bodyPr wrap="square">
            <a:spAutoFit/>
          </a:bodyPr>
          <a:lstStyle/>
          <a:p>
            <a:pPr fontAlgn="auto">
              <a:lnSpc>
                <a:spcPct val="120000"/>
              </a:lnSpc>
              <a:spcBef>
                <a:spcPts val="0"/>
              </a:spcBef>
              <a:spcAft>
                <a:spcPts val="0"/>
              </a:spcAft>
              <a:defRPr/>
            </a:pPr>
            <a:r>
              <a:rPr lang="zh-CN" altLang="en-US" sz="1600" b="1" dirty="0">
                <a:solidFill>
                  <a:srgbClr xmlns:mc="http://schemas.openxmlformats.org/markup-compatibility/2006" xmlns:a14="http://schemas.microsoft.com/office/drawing/2010/main" val="800000" mc:Ignorable=""/>
                </a:solidFill>
                <a:latin typeface="微软雅黑" pitchFamily="34" charset="-122"/>
                <a:ea typeface="微软雅黑" pitchFamily="34" charset="-122"/>
                <a:cs typeface="+mj-cs"/>
              </a:rPr>
              <a:t>凤凰网广告部</a:t>
            </a:r>
            <a:r>
              <a:rPr lang="en-US" altLang="zh-CN" sz="1600" b="1" dirty="0">
                <a:solidFill>
                  <a:srgbClr xmlns:mc="http://schemas.openxmlformats.org/markup-compatibility/2006" xmlns:a14="http://schemas.microsoft.com/office/drawing/2010/main" val="800000" mc:Ignorable=""/>
                </a:solidFill>
                <a:latin typeface="微软雅黑" pitchFamily="34" charset="-122"/>
                <a:ea typeface="微软雅黑" pitchFamily="34" charset="-122"/>
                <a:cs typeface="+mj-cs"/>
              </a:rPr>
              <a:t>-</a:t>
            </a:r>
            <a:r>
              <a:rPr lang="zh-CN" altLang="en-US" sz="1600" b="1" dirty="0">
                <a:solidFill>
                  <a:srgbClr xmlns:mc="http://schemas.openxmlformats.org/markup-compatibility/2006" xmlns:a14="http://schemas.microsoft.com/office/drawing/2010/main" val="800000" mc:Ignorable=""/>
                </a:solidFill>
                <a:latin typeface="微软雅黑" pitchFamily="34" charset="-122"/>
                <a:ea typeface="微软雅黑" pitchFamily="34" charset="-122"/>
                <a:cs typeface="+mj-cs"/>
              </a:rPr>
              <a:t>策略营销部</a:t>
            </a:r>
            <a:endParaRPr lang="en-US" altLang="zh-CN" sz="1600" b="1" dirty="0">
              <a:solidFill>
                <a:srgbClr xmlns:mc="http://schemas.openxmlformats.org/markup-compatibility/2006" xmlns:a14="http://schemas.microsoft.com/office/drawing/2010/main" val="800000" mc:Ignorable=""/>
              </a:solidFill>
              <a:latin typeface="微软雅黑" pitchFamily="34" charset="-122"/>
              <a:ea typeface="微软雅黑" pitchFamily="34" charset="-122"/>
              <a:cs typeface="+mj-cs"/>
            </a:endParaRPr>
          </a:p>
        </p:txBody>
      </p:sp>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a:spLocks noGrp="1"/>
          </p:cNvSpPr>
          <p:nvPr>
            <p:ph type="title"/>
          </p:nvPr>
        </p:nvSpPr>
        <p:spPr>
          <a:xfrm>
            <a:off x="214313" y="142875"/>
            <a:ext cx="8501062" cy="642938"/>
          </a:xfrm>
        </p:spPr>
        <p:txBody>
          <a:bodyPr/>
          <a:lstStyle/>
          <a:p>
            <a:pPr algn="l" eaLnBrk="1" hangingPunct="1">
              <a:defRPr/>
            </a:pPr>
            <a:r>
              <a:rPr lang="zh-CN" altLang="en-US" sz="2000" b="1" dirty="0" smtClean="0"/>
              <a:t>微博营销的特点</a:t>
            </a:r>
          </a:p>
        </p:txBody>
      </p:sp>
      <p:grpSp>
        <p:nvGrpSpPr>
          <p:cNvPr id="3" name="Group 119"/>
          <p:cNvGrpSpPr>
            <a:grpSpLocks/>
          </p:cNvGrpSpPr>
          <p:nvPr/>
        </p:nvGrpSpPr>
        <p:grpSpPr bwMode="auto">
          <a:xfrm>
            <a:off x="900113" y="1217454"/>
            <a:ext cx="7272337" cy="1052512"/>
            <a:chOff x="425" y="800"/>
            <a:chExt cx="4768" cy="553"/>
          </a:xfrm>
        </p:grpSpPr>
        <p:sp>
          <p:nvSpPr>
            <p:cNvPr id="4" name="AutoShape 3"/>
            <p:cNvSpPr>
              <a:spLocks noChangeArrowheads="1"/>
            </p:cNvSpPr>
            <p:nvPr/>
          </p:nvSpPr>
          <p:spPr bwMode="gray">
            <a:xfrm>
              <a:off x="425" y="852"/>
              <a:ext cx="4768" cy="501"/>
            </a:xfrm>
            <a:prstGeom prst="roundRect">
              <a:avLst>
                <a:gd name="adj" fmla="val 50000"/>
              </a:avLst>
            </a:prstGeom>
            <a:gradFill rotWithShape="1">
              <a:gsLst>
                <a:gs pos="0">
                  <a:srgbClr xmlns:mc="http://schemas.openxmlformats.org/markup-compatibility/2006" xmlns:a14="http://schemas.microsoft.com/office/drawing/2010/main" val="4EA7EA" mc:Ignorable=""/>
                </a:gs>
                <a:gs pos="100000">
                  <a:srgbClr xmlns:mc="http://schemas.openxmlformats.org/markup-compatibility/2006" xmlns:a14="http://schemas.microsoft.com/office/drawing/2010/main" val="000000" mc:Ignorable="">
                    <a:alpha val="0"/>
                  </a:srgbClr>
                </a:gs>
              </a:gsLst>
              <a:lin ang="0" scaled="1"/>
            </a:gradFill>
            <a:ln w="25400" algn="ctr">
              <a:solidFill>
                <a:srgbClr xmlns:mc="http://schemas.openxmlformats.org/markup-compatibility/2006" xmlns:a14="http://schemas.microsoft.com/office/drawing/2010/main" val="4EA7EA" mc:Ignorable=""/>
              </a:solidFill>
              <a:round/>
              <a:headEnd/>
              <a:tailEnd/>
            </a:ln>
          </p:spPr>
          <p:txBody>
            <a:bodyPr wrap="none" anchor="ctr"/>
            <a:lstStyle/>
            <a:p>
              <a:pPr eaLnBrk="0" hangingPunct="0"/>
              <a:r>
                <a:rPr lang="zh-CN" altLang="en-US" sz="1600" b="1">
                  <a:solidFill>
                    <a:srgbClr xmlns:mc="http://schemas.openxmlformats.org/markup-compatibility/2006" xmlns:a14="http://schemas.microsoft.com/office/drawing/2010/main" val="000000" mc:Ignorable=""/>
                  </a:solidFill>
                  <a:latin typeface="+mn-ea"/>
                  <a:ea typeface="+mn-ea"/>
                </a:rPr>
                <a:t>立体化：</a:t>
              </a:r>
            </a:p>
          </p:txBody>
        </p:sp>
        <p:pic>
          <p:nvPicPr>
            <p:cNvPr id="5" name="Picture 4" descr="leave"/>
            <p:cNvPicPr>
              <a:picLocks noChangeAspect="1" noChangeArrowheads="1"/>
            </p:cNvPicPr>
            <p:nvPr/>
          </p:nvPicPr>
          <p:blipFill>
            <a:blip r:embed="rId3"/>
            <a:srcRect/>
            <a:stretch>
              <a:fillRect/>
            </a:stretch>
          </p:blipFill>
          <p:spPr bwMode="gray">
            <a:xfrm rot="-2700000">
              <a:off x="425" y="800"/>
              <a:ext cx="120" cy="204"/>
            </a:xfrm>
            <a:prstGeom prst="rect">
              <a:avLst/>
            </a:prstGeom>
            <a:noFill/>
            <a:ln w="9525">
              <a:noFill/>
              <a:miter lim="800000"/>
              <a:headEnd/>
              <a:tailEnd/>
            </a:ln>
          </p:spPr>
        </p:pic>
      </p:grpSp>
      <p:grpSp>
        <p:nvGrpSpPr>
          <p:cNvPr id="6" name="Group 120"/>
          <p:cNvGrpSpPr>
            <a:grpSpLocks/>
          </p:cNvGrpSpPr>
          <p:nvPr/>
        </p:nvGrpSpPr>
        <p:grpSpPr bwMode="auto">
          <a:xfrm>
            <a:off x="900113" y="2352516"/>
            <a:ext cx="7272337" cy="1052513"/>
            <a:chOff x="425" y="800"/>
            <a:chExt cx="4768" cy="553"/>
          </a:xfrm>
        </p:grpSpPr>
        <p:sp>
          <p:nvSpPr>
            <p:cNvPr id="8" name="AutoShape 3"/>
            <p:cNvSpPr>
              <a:spLocks noChangeArrowheads="1"/>
            </p:cNvSpPr>
            <p:nvPr/>
          </p:nvSpPr>
          <p:spPr bwMode="gray">
            <a:xfrm>
              <a:off x="425" y="852"/>
              <a:ext cx="4768" cy="501"/>
            </a:xfrm>
            <a:prstGeom prst="roundRect">
              <a:avLst>
                <a:gd name="adj" fmla="val 50000"/>
              </a:avLst>
            </a:prstGeom>
            <a:gradFill rotWithShape="1">
              <a:gsLst>
                <a:gs pos="0">
                  <a:srgbClr xmlns:mc="http://schemas.openxmlformats.org/markup-compatibility/2006" xmlns:a14="http://schemas.microsoft.com/office/drawing/2010/main" val="4EA7EA" mc:Ignorable=""/>
                </a:gs>
                <a:gs pos="100000">
                  <a:srgbClr xmlns:mc="http://schemas.openxmlformats.org/markup-compatibility/2006" xmlns:a14="http://schemas.microsoft.com/office/drawing/2010/main" val="000000" mc:Ignorable="">
                    <a:alpha val="0"/>
                  </a:srgbClr>
                </a:gs>
              </a:gsLst>
              <a:lin ang="0" scaled="1"/>
            </a:gradFill>
            <a:ln w="25400" algn="ctr">
              <a:solidFill>
                <a:srgbClr xmlns:mc="http://schemas.openxmlformats.org/markup-compatibility/2006" xmlns:a14="http://schemas.microsoft.com/office/drawing/2010/main" val="4EA7EA" mc:Ignorable=""/>
              </a:solidFill>
              <a:round/>
              <a:headEnd/>
              <a:tailEnd/>
            </a:ln>
          </p:spPr>
          <p:txBody>
            <a:bodyPr wrap="none" anchor="ctr"/>
            <a:lstStyle/>
            <a:p>
              <a:pPr eaLnBrk="0" hangingPunct="0"/>
              <a:r>
                <a:rPr lang="zh-CN" altLang="en-US" sz="1600" b="1">
                  <a:solidFill>
                    <a:srgbClr xmlns:mc="http://schemas.openxmlformats.org/markup-compatibility/2006" xmlns:a14="http://schemas.microsoft.com/office/drawing/2010/main" val="000000" mc:Ignorable=""/>
                  </a:solidFill>
                  <a:latin typeface="+mn-ea"/>
                  <a:ea typeface="+mn-ea"/>
                </a:rPr>
                <a:t>高速度：</a:t>
              </a:r>
            </a:p>
          </p:txBody>
        </p:sp>
        <p:pic>
          <p:nvPicPr>
            <p:cNvPr id="9" name="Picture 4" descr="leave"/>
            <p:cNvPicPr>
              <a:picLocks noChangeAspect="1" noChangeArrowheads="1"/>
            </p:cNvPicPr>
            <p:nvPr/>
          </p:nvPicPr>
          <p:blipFill>
            <a:blip r:embed="rId3"/>
            <a:srcRect/>
            <a:stretch>
              <a:fillRect/>
            </a:stretch>
          </p:blipFill>
          <p:spPr bwMode="gray">
            <a:xfrm rot="-2700000">
              <a:off x="425" y="800"/>
              <a:ext cx="120" cy="204"/>
            </a:xfrm>
            <a:prstGeom prst="rect">
              <a:avLst/>
            </a:prstGeom>
            <a:noFill/>
            <a:ln w="9525">
              <a:noFill/>
              <a:miter lim="800000"/>
              <a:headEnd/>
              <a:tailEnd/>
            </a:ln>
          </p:spPr>
        </p:pic>
      </p:grpSp>
      <p:sp>
        <p:nvSpPr>
          <p:cNvPr id="10" name="AutoShape 3"/>
          <p:cNvSpPr>
            <a:spLocks noChangeArrowheads="1"/>
          </p:cNvSpPr>
          <p:nvPr/>
        </p:nvSpPr>
        <p:spPr bwMode="gray">
          <a:xfrm>
            <a:off x="900113" y="3547904"/>
            <a:ext cx="7272337" cy="954087"/>
          </a:xfrm>
          <a:prstGeom prst="roundRect">
            <a:avLst>
              <a:gd name="adj" fmla="val 50000"/>
            </a:avLst>
          </a:prstGeom>
          <a:gradFill rotWithShape="1">
            <a:gsLst>
              <a:gs pos="0">
                <a:srgbClr xmlns:mc="http://schemas.openxmlformats.org/markup-compatibility/2006" xmlns:a14="http://schemas.microsoft.com/office/drawing/2010/main" val="4EA7EA" mc:Ignorable=""/>
              </a:gs>
              <a:gs pos="100000">
                <a:srgbClr xmlns:mc="http://schemas.openxmlformats.org/markup-compatibility/2006" xmlns:a14="http://schemas.microsoft.com/office/drawing/2010/main" val="000000" mc:Ignorable="">
                  <a:alpha val="0"/>
                </a:srgbClr>
              </a:gs>
            </a:gsLst>
            <a:lin ang="0" scaled="1"/>
          </a:gradFill>
          <a:ln w="25400" algn="ctr">
            <a:solidFill>
              <a:srgbClr xmlns:mc="http://schemas.openxmlformats.org/markup-compatibility/2006" xmlns:a14="http://schemas.microsoft.com/office/drawing/2010/main" val="4EA7EA" mc:Ignorable=""/>
            </a:solidFill>
            <a:round/>
            <a:headEnd/>
            <a:tailEnd/>
          </a:ln>
        </p:spPr>
        <p:txBody>
          <a:bodyPr wrap="none" anchor="ctr"/>
          <a:lstStyle/>
          <a:p>
            <a:pPr eaLnBrk="0" hangingPunct="0"/>
            <a:r>
              <a:rPr lang="zh-CN" altLang="en-US" sz="1600" b="1">
                <a:solidFill>
                  <a:srgbClr xmlns:mc="http://schemas.openxmlformats.org/markup-compatibility/2006" xmlns:a14="http://schemas.microsoft.com/office/drawing/2010/main" val="000000" mc:Ignorable=""/>
                </a:solidFill>
                <a:latin typeface="+mn-ea"/>
                <a:ea typeface="+mn-ea"/>
              </a:rPr>
              <a:t>便捷性：</a:t>
            </a:r>
          </a:p>
        </p:txBody>
      </p:sp>
      <p:pic>
        <p:nvPicPr>
          <p:cNvPr id="11" name="Picture 4" descr="leave"/>
          <p:cNvPicPr>
            <a:picLocks noChangeAspect="1" noChangeArrowheads="1"/>
          </p:cNvPicPr>
          <p:nvPr/>
        </p:nvPicPr>
        <p:blipFill>
          <a:blip r:embed="rId3"/>
          <a:srcRect/>
          <a:stretch>
            <a:fillRect/>
          </a:stretch>
        </p:blipFill>
        <p:spPr bwMode="gray">
          <a:xfrm rot="18900000">
            <a:off x="900113" y="3449479"/>
            <a:ext cx="184150" cy="388937"/>
          </a:xfrm>
          <a:prstGeom prst="rect">
            <a:avLst/>
          </a:prstGeom>
          <a:noFill/>
          <a:ln w="9525">
            <a:noFill/>
            <a:miter lim="800000"/>
            <a:headEnd/>
            <a:tailEnd/>
          </a:ln>
        </p:spPr>
      </p:pic>
      <p:sp>
        <p:nvSpPr>
          <p:cNvPr id="12" name="AutoShape 3"/>
          <p:cNvSpPr>
            <a:spLocks noChangeArrowheads="1"/>
          </p:cNvSpPr>
          <p:nvPr/>
        </p:nvSpPr>
        <p:spPr bwMode="gray">
          <a:xfrm>
            <a:off x="900113" y="4655979"/>
            <a:ext cx="7272337" cy="954087"/>
          </a:xfrm>
          <a:prstGeom prst="roundRect">
            <a:avLst>
              <a:gd name="adj" fmla="val 50000"/>
            </a:avLst>
          </a:prstGeom>
          <a:gradFill rotWithShape="1">
            <a:gsLst>
              <a:gs pos="0">
                <a:srgbClr xmlns:mc="http://schemas.openxmlformats.org/markup-compatibility/2006" xmlns:a14="http://schemas.microsoft.com/office/drawing/2010/main" val="4EA7EA" mc:Ignorable=""/>
              </a:gs>
              <a:gs pos="100000">
                <a:srgbClr xmlns:mc="http://schemas.openxmlformats.org/markup-compatibility/2006" xmlns:a14="http://schemas.microsoft.com/office/drawing/2010/main" val="000000" mc:Ignorable="">
                  <a:alpha val="0"/>
                </a:srgbClr>
              </a:gs>
            </a:gsLst>
            <a:lin ang="0" scaled="1"/>
          </a:gradFill>
          <a:ln w="25400" algn="ctr">
            <a:solidFill>
              <a:srgbClr xmlns:mc="http://schemas.openxmlformats.org/markup-compatibility/2006" xmlns:a14="http://schemas.microsoft.com/office/drawing/2010/main" val="4EA7EA" mc:Ignorable=""/>
            </a:solidFill>
            <a:round/>
            <a:headEnd/>
            <a:tailEnd/>
          </a:ln>
        </p:spPr>
        <p:txBody>
          <a:bodyPr wrap="none" anchor="ctr"/>
          <a:lstStyle/>
          <a:p>
            <a:pPr eaLnBrk="0" hangingPunct="0"/>
            <a:r>
              <a:rPr lang="zh-CN" altLang="en-US" sz="1600" b="1">
                <a:solidFill>
                  <a:srgbClr xmlns:mc="http://schemas.openxmlformats.org/markup-compatibility/2006" xmlns:a14="http://schemas.microsoft.com/office/drawing/2010/main" val="000000" mc:Ignorable=""/>
                </a:solidFill>
                <a:latin typeface="+mn-ea"/>
                <a:ea typeface="+mn-ea"/>
              </a:rPr>
              <a:t>广泛性：</a:t>
            </a:r>
          </a:p>
        </p:txBody>
      </p:sp>
      <p:pic>
        <p:nvPicPr>
          <p:cNvPr id="13" name="Picture 4" descr="leave"/>
          <p:cNvPicPr>
            <a:picLocks noChangeAspect="1" noChangeArrowheads="1"/>
          </p:cNvPicPr>
          <p:nvPr/>
        </p:nvPicPr>
        <p:blipFill>
          <a:blip r:embed="rId3"/>
          <a:srcRect/>
          <a:stretch>
            <a:fillRect/>
          </a:stretch>
        </p:blipFill>
        <p:spPr bwMode="gray">
          <a:xfrm rot="18900000">
            <a:off x="900113" y="4557554"/>
            <a:ext cx="184150" cy="388937"/>
          </a:xfrm>
          <a:prstGeom prst="rect">
            <a:avLst/>
          </a:prstGeom>
          <a:noFill/>
          <a:ln w="9525">
            <a:noFill/>
            <a:miter lim="800000"/>
            <a:headEnd/>
            <a:tailEnd/>
          </a:ln>
        </p:spPr>
      </p:pic>
      <p:sp>
        <p:nvSpPr>
          <p:cNvPr id="14" name="Text Box 130"/>
          <p:cNvSpPr txBox="1">
            <a:spLocks noChangeArrowheads="1"/>
          </p:cNvSpPr>
          <p:nvPr/>
        </p:nvSpPr>
        <p:spPr bwMode="auto">
          <a:xfrm>
            <a:off x="1868488" y="1489670"/>
            <a:ext cx="6159896" cy="615553"/>
          </a:xfrm>
          <a:prstGeom prst="rect">
            <a:avLst/>
          </a:prstGeom>
          <a:noFill/>
          <a:ln w="9525">
            <a:noFill/>
            <a:miter lim="800000"/>
            <a:headEnd/>
            <a:tailEnd/>
          </a:ln>
          <a:effectLst/>
        </p:spPr>
        <p:txBody>
          <a:bodyPr wrap="square">
            <a:spAutoFit/>
          </a:bodyPr>
          <a:lstStyle/>
          <a:p>
            <a:pPr>
              <a:spcBef>
                <a:spcPct val="50000"/>
              </a:spcBef>
            </a:pPr>
            <a:r>
              <a:rPr lang="zh-CN" altLang="en-US" sz="1600" dirty="0">
                <a:solidFill>
                  <a:srgbClr xmlns:mc="http://schemas.openxmlformats.org/markup-compatibility/2006" xmlns:a14="http://schemas.microsoft.com/office/drawing/2010/main" val="000000" mc:Ignorable=""/>
                </a:solidFill>
                <a:latin typeface="+mn-ea"/>
                <a:ea typeface="+mn-ea"/>
                <a:cs typeface="Times New Roman" pitchFamily="18" charset="0"/>
              </a:rPr>
              <a:t>微博营销可以借助先进多媒体技术手段，从文字，图片，视频等展现形式对产品进行描述，从而使潜在消费者更形象直接的接受信息。</a:t>
            </a:r>
            <a:r>
              <a:rPr lang="zh-CN" altLang="en-US" dirty="0">
                <a:latin typeface="+mn-ea"/>
                <a:ea typeface="+mn-ea"/>
              </a:rPr>
              <a:t> </a:t>
            </a:r>
          </a:p>
        </p:txBody>
      </p:sp>
      <p:sp>
        <p:nvSpPr>
          <p:cNvPr id="15" name="Text Box 131"/>
          <p:cNvSpPr txBox="1">
            <a:spLocks noChangeArrowheads="1"/>
          </p:cNvSpPr>
          <p:nvPr/>
        </p:nvSpPr>
        <p:spPr bwMode="auto">
          <a:xfrm>
            <a:off x="1868488" y="2587466"/>
            <a:ext cx="6159896" cy="830997"/>
          </a:xfrm>
          <a:prstGeom prst="rect">
            <a:avLst/>
          </a:prstGeom>
          <a:noFill/>
          <a:ln w="9525" algn="ctr">
            <a:noFill/>
            <a:miter lim="800000"/>
            <a:headEnd/>
            <a:tailEnd/>
          </a:ln>
          <a:effectLst/>
        </p:spPr>
        <p:txBody>
          <a:bodyPr wrap="square">
            <a:spAutoFit/>
          </a:bodyPr>
          <a:lstStyle/>
          <a:p>
            <a:pPr>
              <a:spcBef>
                <a:spcPct val="50000"/>
              </a:spcBef>
            </a:pPr>
            <a:r>
              <a:rPr lang="zh-CN" altLang="en-US" sz="1600" dirty="0">
                <a:solidFill>
                  <a:srgbClr xmlns:mc="http://schemas.openxmlformats.org/markup-compatibility/2006" xmlns:a14="http://schemas.microsoft.com/office/drawing/2010/main" val="000000" mc:Ignorable=""/>
                </a:solidFill>
                <a:latin typeface="+mn-ea"/>
                <a:ea typeface="+mn-ea"/>
                <a:cs typeface="Times New Roman" pitchFamily="18" charset="0"/>
              </a:rPr>
              <a:t>微博最显著特征之一就是其传播迅速。一条关注度较高的微博在互联网及与之关联的手机</a:t>
            </a:r>
            <a:r>
              <a:rPr lang="en-US" altLang="zh-CN" sz="1600" dirty="0">
                <a:solidFill>
                  <a:srgbClr xmlns:mc="http://schemas.openxmlformats.org/markup-compatibility/2006" xmlns:a14="http://schemas.microsoft.com/office/drawing/2010/main" val="000000" mc:Ignorable=""/>
                </a:solidFill>
                <a:latin typeface="+mn-ea"/>
                <a:ea typeface="+mn-ea"/>
                <a:cs typeface="Times New Roman" pitchFamily="18" charset="0"/>
              </a:rPr>
              <a:t>WAP</a:t>
            </a:r>
            <a:r>
              <a:rPr lang="zh-CN" altLang="en-US" sz="1600" dirty="0">
                <a:solidFill>
                  <a:srgbClr xmlns:mc="http://schemas.openxmlformats.org/markup-compatibility/2006" xmlns:a14="http://schemas.microsoft.com/office/drawing/2010/main" val="000000" mc:Ignorable=""/>
                </a:solidFill>
                <a:latin typeface="+mn-ea"/>
                <a:ea typeface="+mn-ea"/>
                <a:cs typeface="Times New Roman" pitchFamily="18" charset="0"/>
              </a:rPr>
              <a:t>平台上发出后短时间内互动性转发就可以抵达微博世界的每一个角落，达到短时间内最多的目击人数。 </a:t>
            </a:r>
          </a:p>
        </p:txBody>
      </p:sp>
      <p:sp>
        <p:nvSpPr>
          <p:cNvPr id="16" name="Text Box 132"/>
          <p:cNvSpPr txBox="1">
            <a:spLocks noChangeArrowheads="1"/>
          </p:cNvSpPr>
          <p:nvPr/>
        </p:nvSpPr>
        <p:spPr bwMode="auto">
          <a:xfrm>
            <a:off x="1868488" y="3757454"/>
            <a:ext cx="6231904" cy="584775"/>
          </a:xfrm>
          <a:prstGeom prst="rect">
            <a:avLst/>
          </a:prstGeom>
          <a:noFill/>
          <a:ln w="9525">
            <a:noFill/>
            <a:miter lim="800000"/>
            <a:headEnd/>
            <a:tailEnd/>
          </a:ln>
          <a:effectLst/>
        </p:spPr>
        <p:txBody>
          <a:bodyPr wrap="square">
            <a:spAutoFit/>
          </a:bodyPr>
          <a:lstStyle/>
          <a:p>
            <a:pPr>
              <a:spcBef>
                <a:spcPct val="50000"/>
              </a:spcBef>
            </a:pPr>
            <a:r>
              <a:rPr lang="zh-CN" altLang="en-US" sz="1600" dirty="0">
                <a:solidFill>
                  <a:srgbClr xmlns:mc="http://schemas.openxmlformats.org/markup-compatibility/2006" xmlns:a14="http://schemas.microsoft.com/office/drawing/2010/main" val="000000" mc:Ignorable=""/>
                </a:solidFill>
                <a:latin typeface="+mn-ea"/>
                <a:ea typeface="+mn-ea"/>
                <a:cs typeface="Times New Roman" pitchFamily="18" charset="0"/>
              </a:rPr>
              <a:t>微博营销优于传统的广告行业，发布信息的主体无须经过繁复的行政审批，从而节约了大量的时间和</a:t>
            </a:r>
            <a:r>
              <a:rPr lang="zh-CN" altLang="en-US" sz="1600" dirty="0" smtClean="0">
                <a:solidFill>
                  <a:srgbClr xmlns:mc="http://schemas.openxmlformats.org/markup-compatibility/2006" xmlns:a14="http://schemas.microsoft.com/office/drawing/2010/main" val="000000" mc:Ignorable=""/>
                </a:solidFill>
                <a:latin typeface="+mn-ea"/>
                <a:ea typeface="+mn-ea"/>
                <a:cs typeface="Times New Roman" pitchFamily="18" charset="0"/>
              </a:rPr>
              <a:t>成本。</a:t>
            </a:r>
            <a:r>
              <a:rPr lang="zh-CN" altLang="en-US" sz="1400" dirty="0" smtClean="0">
                <a:latin typeface="+mn-ea"/>
                <a:ea typeface="+mn-ea"/>
              </a:rPr>
              <a:t> </a:t>
            </a:r>
            <a:endParaRPr lang="zh-CN" altLang="en-US" sz="1400" dirty="0">
              <a:latin typeface="+mn-ea"/>
              <a:ea typeface="+mn-ea"/>
            </a:endParaRPr>
          </a:p>
        </p:txBody>
      </p:sp>
      <p:sp>
        <p:nvSpPr>
          <p:cNvPr id="17" name="Text Box 133"/>
          <p:cNvSpPr txBox="1">
            <a:spLocks noChangeArrowheads="1"/>
          </p:cNvSpPr>
          <p:nvPr/>
        </p:nvSpPr>
        <p:spPr bwMode="auto">
          <a:xfrm>
            <a:off x="1868488" y="4882991"/>
            <a:ext cx="6159896" cy="584775"/>
          </a:xfrm>
          <a:prstGeom prst="rect">
            <a:avLst/>
          </a:prstGeom>
          <a:noFill/>
          <a:ln w="9525">
            <a:noFill/>
            <a:miter lim="800000"/>
            <a:headEnd/>
            <a:tailEnd/>
          </a:ln>
          <a:effectLst/>
        </p:spPr>
        <p:txBody>
          <a:bodyPr wrap="square">
            <a:spAutoFit/>
          </a:bodyPr>
          <a:lstStyle/>
          <a:p>
            <a:pPr>
              <a:spcBef>
                <a:spcPct val="50000"/>
              </a:spcBef>
            </a:pPr>
            <a:r>
              <a:rPr lang="zh-CN" altLang="en-US" sz="1600" dirty="0">
                <a:solidFill>
                  <a:srgbClr xmlns:mc="http://schemas.openxmlformats.org/markup-compatibility/2006" xmlns:a14="http://schemas.microsoft.com/office/drawing/2010/main" val="000000" mc:Ignorable=""/>
                </a:solidFill>
                <a:latin typeface="+mn-ea"/>
                <a:ea typeface="+mn-ea"/>
              </a:rPr>
              <a:t>通过粉丝关注的形式进行病毒式的传播，影响面非常广泛，同时，名人效应能够使事件的</a:t>
            </a:r>
            <a:r>
              <a:rPr lang="zh-CN" altLang="en-US" sz="1600" dirty="0" smtClean="0">
                <a:solidFill>
                  <a:srgbClr xmlns:mc="http://schemas.openxmlformats.org/markup-compatibility/2006" xmlns:a14="http://schemas.microsoft.com/office/drawing/2010/main" val="000000" mc:Ignorable=""/>
                </a:solidFill>
                <a:latin typeface="+mn-ea"/>
                <a:ea typeface="+mn-ea"/>
              </a:rPr>
              <a:t>传播量</a:t>
            </a:r>
            <a:r>
              <a:rPr lang="zh-CN" altLang="en-US" sz="1600" dirty="0">
                <a:solidFill>
                  <a:srgbClr xmlns:mc="http://schemas.openxmlformats.org/markup-compatibility/2006" xmlns:a14="http://schemas.microsoft.com/office/drawing/2010/main" val="000000" mc:Ignorable=""/>
                </a:solidFill>
                <a:latin typeface="+mn-ea"/>
                <a:ea typeface="+mn-ea"/>
              </a:rPr>
              <a:t>呈几何级放大。</a:t>
            </a:r>
          </a:p>
        </p:txBody>
      </p:sp>
    </p:spTree>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a:spLocks noGrp="1"/>
          </p:cNvSpPr>
          <p:nvPr>
            <p:ph type="title"/>
          </p:nvPr>
        </p:nvSpPr>
        <p:spPr>
          <a:xfrm>
            <a:off x="214312" y="142875"/>
            <a:ext cx="8072463" cy="642938"/>
          </a:xfrm>
        </p:spPr>
        <p:txBody>
          <a:bodyPr/>
          <a:lstStyle/>
          <a:p>
            <a:pPr algn="l" eaLnBrk="1" hangingPunct="1">
              <a:defRPr/>
            </a:pPr>
            <a:r>
              <a:rPr lang="zh-CN" altLang="en-US" sz="2000" b="1" dirty="0" smtClean="0"/>
              <a:t>微博的营销价值</a:t>
            </a:r>
          </a:p>
        </p:txBody>
      </p:sp>
      <p:sp>
        <p:nvSpPr>
          <p:cNvPr id="3" name="矩形 2"/>
          <p:cNvSpPr/>
          <p:nvPr/>
        </p:nvSpPr>
        <p:spPr>
          <a:xfrm>
            <a:off x="323528" y="908720"/>
            <a:ext cx="4752528" cy="720080"/>
          </a:xfrm>
          <a:prstGeom prst="rect">
            <a:avLst/>
          </a:prstGeom>
          <a:gradFill flip="none" rotWithShape="1">
            <a:gsLst>
              <a:gs pos="0">
                <a:schemeClr val="accent1">
                  <a:lumMod val="75000"/>
                  <a:tint val="66000"/>
                  <a:satMod val="160000"/>
                </a:schemeClr>
              </a:gs>
              <a:gs pos="50000">
                <a:schemeClr val="accent1">
                  <a:lumMod val="75000"/>
                  <a:tint val="44500"/>
                  <a:satMod val="160000"/>
                </a:schemeClr>
              </a:gs>
              <a:gs pos="100000">
                <a:schemeClr val="accent1">
                  <a:lumMod val="75000"/>
                  <a:tint val="23500"/>
                  <a:satMod val="16000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solidFill>
                  <a:srgbClr xmlns:mc="http://schemas.openxmlformats.org/markup-compatibility/2006" xmlns:a14="http://schemas.microsoft.com/office/drawing/2010/main" val="000000" mc:Ignorable=""/>
                </a:solidFill>
              </a:rPr>
              <a:t>微博营销例举</a:t>
            </a:r>
            <a:endParaRPr lang="zh-CN" altLang="en-US" sz="2000" b="1" dirty="0">
              <a:solidFill>
                <a:srgbClr xmlns:mc="http://schemas.openxmlformats.org/markup-compatibility/2006" xmlns:a14="http://schemas.microsoft.com/office/drawing/2010/main" val="000000" mc:Ignorable=""/>
              </a:solidFill>
            </a:endParaRPr>
          </a:p>
        </p:txBody>
      </p:sp>
      <p:sp>
        <p:nvSpPr>
          <p:cNvPr id="4" name="矩形 3"/>
          <p:cNvSpPr/>
          <p:nvPr/>
        </p:nvSpPr>
        <p:spPr>
          <a:xfrm>
            <a:off x="323528" y="1700808"/>
            <a:ext cx="4752528" cy="4392488"/>
          </a:xfrm>
          <a:prstGeom prst="rect">
            <a:avLst/>
          </a:prstGeom>
          <a:noFill/>
          <a:ln>
            <a:solidFill>
              <a:srgbClr xmlns:mc="http://schemas.openxmlformats.org/markup-compatibility/2006" xmlns:a14="http://schemas.microsoft.com/office/drawing/2010/main" val="000000" mc:Ignorabl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4625" indent="-174625">
              <a:lnSpc>
                <a:spcPts val="2400"/>
              </a:lnSpc>
              <a:buFont typeface="Arial" pitchFamily="34" charset="0"/>
              <a:buChar char="•"/>
            </a:pPr>
            <a:endParaRPr lang="en-US" altLang="zh-CN" sz="1600" kern="100" dirty="0" smtClean="0">
              <a:solidFill>
                <a:srgbClr xmlns:mc="http://schemas.openxmlformats.org/markup-compatibility/2006" xmlns:a14="http://schemas.microsoft.com/office/drawing/2010/main" val="000000" mc:Ignorable=""/>
              </a:solidFill>
              <a:latin typeface="+mn-ea"/>
              <a:cs typeface="Times New Roman"/>
            </a:endParaRPr>
          </a:p>
          <a:p>
            <a:pPr marL="174625" indent="-174625">
              <a:lnSpc>
                <a:spcPts val="2400"/>
              </a:lnSpc>
              <a:buFont typeface="Arial" pitchFamily="34" charset="0"/>
              <a:buChar char="•"/>
            </a:pPr>
            <a:r>
              <a:rPr lang="zh-CN" altLang="en-US" sz="1600" dirty="0" smtClean="0">
                <a:solidFill>
                  <a:srgbClr xmlns:mc="http://schemas.openxmlformats.org/markup-compatibility/2006" xmlns:a14="http://schemas.microsoft.com/office/drawing/2010/main" val="000000" mc:Ignorable=""/>
                </a:solidFill>
                <a:latin typeface="+mn-ea"/>
              </a:rPr>
              <a:t>微博将是有效的网络营销工具，微博的运营商可以与企业共同进行策划，以企业微博、代言人微博、用户微博为载体，针对新产品、新品牌等进行主动的网络营销</a:t>
            </a:r>
          </a:p>
          <a:p>
            <a:pPr marL="174625" indent="-174625">
              <a:lnSpc>
                <a:spcPts val="2400"/>
              </a:lnSpc>
              <a:buFont typeface="Arial" pitchFamily="34" charset="0"/>
              <a:buChar char="•"/>
            </a:pPr>
            <a:r>
              <a:rPr lang="zh-CN" altLang="en-US" sz="1600" kern="100" dirty="0" smtClean="0">
                <a:solidFill>
                  <a:srgbClr xmlns:mc="http://schemas.openxmlformats.org/markup-compatibility/2006" xmlns:a14="http://schemas.microsoft.com/office/drawing/2010/main" val="000000" mc:Ignorable=""/>
                </a:solidFill>
                <a:latin typeface="+mn-ea"/>
                <a:cs typeface="Times New Roman"/>
              </a:rPr>
              <a:t>微博将是植入式广告的最好载体之一。微博营销可以在趣味话题、图片和视频中植入广告</a:t>
            </a:r>
            <a:endParaRPr lang="en-US" altLang="zh-CN" sz="1600" kern="100" dirty="0" smtClean="0">
              <a:solidFill>
                <a:srgbClr xmlns:mc="http://schemas.openxmlformats.org/markup-compatibility/2006" xmlns:a14="http://schemas.microsoft.com/office/drawing/2010/main" val="000000" mc:Ignorable=""/>
              </a:solidFill>
              <a:latin typeface="+mn-ea"/>
              <a:cs typeface="Times New Roman"/>
            </a:endParaRPr>
          </a:p>
          <a:p>
            <a:pPr marL="174625" indent="-174625">
              <a:lnSpc>
                <a:spcPts val="2400"/>
              </a:lnSpc>
              <a:buFont typeface="Arial" pitchFamily="34" charset="0"/>
              <a:buChar char="•"/>
            </a:pPr>
            <a:r>
              <a:rPr lang="zh-CN" altLang="en-US" sz="1600" kern="100" dirty="0" smtClean="0">
                <a:solidFill>
                  <a:srgbClr xmlns:mc="http://schemas.openxmlformats.org/markup-compatibility/2006" xmlns:a14="http://schemas.microsoft.com/office/drawing/2010/main" val="000000" mc:Ignorable=""/>
                </a:solidFill>
                <a:latin typeface="+mn-ea"/>
                <a:cs typeface="Times New Roman"/>
              </a:rPr>
              <a:t>微博</a:t>
            </a:r>
            <a:r>
              <a:rPr lang="zh-CN" altLang="en-US" sz="1600" kern="100" dirty="0" smtClean="0">
                <a:solidFill>
                  <a:srgbClr xmlns:mc="http://schemas.openxmlformats.org/markup-compatibility/2006" xmlns:a14="http://schemas.microsoft.com/office/drawing/2010/main" val="000000" mc:Ignorable=""/>
                </a:solidFill>
                <a:latin typeface="+mn-ea"/>
                <a:cs typeface="Times New Roman"/>
              </a:rPr>
              <a:t>是一种按照读者喜好定制的活媒体，将是企业和媒体人十分热衷使用的客户满意度测试工具。往往能在微博中热议的话题，就能够马上成为各大媒体争相讨论的热点话题</a:t>
            </a:r>
            <a:endParaRPr lang="en-US" altLang="zh-CN" sz="1600" kern="100" dirty="0" smtClean="0">
              <a:solidFill>
                <a:srgbClr xmlns:mc="http://schemas.openxmlformats.org/markup-compatibility/2006" xmlns:a14="http://schemas.microsoft.com/office/drawing/2010/main" val="000000" mc:Ignorable=""/>
              </a:solidFill>
              <a:latin typeface="+mn-ea"/>
              <a:cs typeface="Times New Roman"/>
            </a:endParaRPr>
          </a:p>
          <a:p>
            <a:pPr marL="174625" indent="-174625">
              <a:lnSpc>
                <a:spcPts val="2400"/>
              </a:lnSpc>
              <a:buFont typeface="Arial" pitchFamily="34" charset="0"/>
              <a:buChar char="•"/>
            </a:pPr>
            <a:r>
              <a:rPr lang="zh-CN" altLang="en-US" sz="1600" kern="100" dirty="0" smtClean="0">
                <a:solidFill>
                  <a:srgbClr xmlns:mc="http://schemas.openxmlformats.org/markup-compatibility/2006" xmlns:a14="http://schemas.microsoft.com/office/drawing/2010/main" val="000000" mc:Ignorable=""/>
                </a:solidFill>
                <a:latin typeface="+mn-ea"/>
                <a:cs typeface="Times New Roman"/>
              </a:rPr>
              <a:t>微博也是重要事件的最好的新闻发布现场。微软亚洲研究院的张亚勤就很会利用它的价值，对他执掌的微软亚太研发集团第一时间进行了发布，能让媒体更快捷地传播和推广。</a:t>
            </a:r>
          </a:p>
          <a:p>
            <a:pPr marL="174625" indent="-174625">
              <a:lnSpc>
                <a:spcPts val="2400"/>
              </a:lnSpc>
              <a:buFont typeface="Arial" pitchFamily="34" charset="0"/>
              <a:buChar char="•"/>
            </a:pPr>
            <a:endParaRPr lang="en-US" altLang="zh-CN" sz="1600" kern="100" dirty="0" smtClean="0">
              <a:solidFill>
                <a:srgbClr xmlns:mc="http://schemas.openxmlformats.org/markup-compatibility/2006" xmlns:a14="http://schemas.microsoft.com/office/drawing/2010/main" val="000000" mc:Ignorable=""/>
              </a:solidFill>
              <a:latin typeface="+mn-ea"/>
              <a:cs typeface="Times New Roman"/>
            </a:endParaRPr>
          </a:p>
        </p:txBody>
      </p:sp>
      <p:sp>
        <p:nvSpPr>
          <p:cNvPr id="6" name="矩形 5"/>
          <p:cNvSpPr/>
          <p:nvPr/>
        </p:nvSpPr>
        <p:spPr>
          <a:xfrm>
            <a:off x="5940152" y="908720"/>
            <a:ext cx="2880320" cy="720080"/>
          </a:xfrm>
          <a:prstGeom prst="rect">
            <a:avLst/>
          </a:prstGeom>
          <a:gradFill flip="none" rotWithShape="1">
            <a:gsLst>
              <a:gs pos="0">
                <a:schemeClr val="accent1">
                  <a:lumMod val="75000"/>
                  <a:tint val="66000"/>
                  <a:satMod val="160000"/>
                </a:schemeClr>
              </a:gs>
              <a:gs pos="50000">
                <a:schemeClr val="accent1">
                  <a:lumMod val="75000"/>
                  <a:tint val="44500"/>
                  <a:satMod val="160000"/>
                </a:schemeClr>
              </a:gs>
              <a:gs pos="100000">
                <a:schemeClr val="accent1">
                  <a:lumMod val="75000"/>
                  <a:tint val="23500"/>
                  <a:satMod val="16000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solidFill>
                  <a:srgbClr xmlns:mc="http://schemas.openxmlformats.org/markup-compatibility/2006" xmlns:a14="http://schemas.microsoft.com/office/drawing/2010/main" val="000000" mc:Ignorable=""/>
                </a:solidFill>
              </a:rPr>
              <a:t>微博的营销价值</a:t>
            </a:r>
            <a:endParaRPr lang="zh-CN" altLang="en-US" sz="2000" b="1" dirty="0">
              <a:solidFill>
                <a:srgbClr xmlns:mc="http://schemas.openxmlformats.org/markup-compatibility/2006" xmlns:a14="http://schemas.microsoft.com/office/drawing/2010/main" val="000000" mc:Ignorable=""/>
              </a:solidFill>
            </a:endParaRPr>
          </a:p>
        </p:txBody>
      </p:sp>
      <p:sp>
        <p:nvSpPr>
          <p:cNvPr id="8" name="矩形 7"/>
          <p:cNvSpPr/>
          <p:nvPr/>
        </p:nvSpPr>
        <p:spPr>
          <a:xfrm>
            <a:off x="5940152" y="1700808"/>
            <a:ext cx="2880320" cy="4392488"/>
          </a:xfrm>
          <a:prstGeom prst="rect">
            <a:avLst/>
          </a:prstGeom>
          <a:noFill/>
          <a:ln>
            <a:solidFill>
              <a:srgbClr xmlns:mc="http://schemas.openxmlformats.org/markup-compatibility/2006" xmlns:a14="http://schemas.microsoft.com/office/drawing/2010/main" val="000000" mc:Ignorabl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4625" indent="-174625">
              <a:lnSpc>
                <a:spcPts val="2400"/>
              </a:lnSpc>
              <a:buFont typeface="Arial" pitchFamily="34" charset="0"/>
              <a:buChar char="•"/>
            </a:pPr>
            <a:r>
              <a:rPr lang="zh-CN" altLang="en-US" sz="1600" kern="100" dirty="0" smtClean="0">
                <a:solidFill>
                  <a:srgbClr xmlns:mc="http://schemas.openxmlformats.org/markup-compatibility/2006" xmlns:a14="http://schemas.microsoft.com/office/drawing/2010/main" val="000000" mc:Ignorable=""/>
                </a:solidFill>
                <a:latin typeface="+mn-ea"/>
                <a:cs typeface="Times New Roman"/>
              </a:rPr>
              <a:t>微博给网民尤其是手机网民提供了一个信息快速发布、传递的渠道。</a:t>
            </a:r>
            <a:endParaRPr lang="en-US" altLang="zh-CN" sz="1600" kern="100" dirty="0" smtClean="0">
              <a:solidFill>
                <a:srgbClr xmlns:mc="http://schemas.openxmlformats.org/markup-compatibility/2006" xmlns:a14="http://schemas.microsoft.com/office/drawing/2010/main" val="000000" mc:Ignorable=""/>
              </a:solidFill>
              <a:latin typeface="+mn-ea"/>
              <a:cs typeface="Times New Roman"/>
            </a:endParaRPr>
          </a:p>
          <a:p>
            <a:pPr marL="174625" indent="-174625">
              <a:lnSpc>
                <a:spcPts val="2400"/>
              </a:lnSpc>
              <a:buFont typeface="Arial" pitchFamily="34" charset="0"/>
              <a:buChar char="•"/>
            </a:pPr>
            <a:r>
              <a:rPr lang="zh-CN" altLang="en-US" sz="1600" kern="100" dirty="0" smtClean="0">
                <a:solidFill>
                  <a:srgbClr xmlns:mc="http://schemas.openxmlformats.org/markup-compatibility/2006" xmlns:a14="http://schemas.microsoft.com/office/drawing/2010/main" val="000000" mc:Ignorable=""/>
                </a:solidFill>
                <a:latin typeface="+mn-ea"/>
                <a:cs typeface="Times New Roman"/>
              </a:rPr>
              <a:t>建立一个微博平台上的事件营销环境，能够快速吸引关注。这对于企业的公共关系维护、话题营销开展，能起到如虎添翼的作用。</a:t>
            </a:r>
            <a:endParaRPr lang="en-US" altLang="zh-CN" sz="1600" kern="100" dirty="0" smtClean="0">
              <a:solidFill>
                <a:srgbClr xmlns:mc="http://schemas.openxmlformats.org/markup-compatibility/2006" xmlns:a14="http://schemas.microsoft.com/office/drawing/2010/main" val="000000" mc:Ignorable=""/>
              </a:solidFill>
              <a:latin typeface="+mn-ea"/>
              <a:cs typeface="Times New Roman"/>
            </a:endParaRPr>
          </a:p>
          <a:p>
            <a:pPr marL="174625" indent="-174625">
              <a:lnSpc>
                <a:spcPts val="2400"/>
              </a:lnSpc>
              <a:buFont typeface="Arial" pitchFamily="34" charset="0"/>
              <a:buChar char="•"/>
            </a:pPr>
            <a:r>
              <a:rPr lang="zh-CN" altLang="en-US" sz="1600" kern="100" dirty="0" smtClean="0">
                <a:solidFill>
                  <a:srgbClr xmlns:mc="http://schemas.openxmlformats.org/markup-compatibility/2006" xmlns:a14="http://schemas.microsoft.com/office/drawing/2010/main" val="000000" mc:Ignorable=""/>
                </a:solidFill>
                <a:latin typeface="+mn-ea"/>
                <a:cs typeface="Times New Roman"/>
              </a:rPr>
              <a:t>品牌营销的有力武器。每一个微博后面，都是一个消费者，一个用户。越是只言片语，越是最真实的用户体验。</a:t>
            </a:r>
          </a:p>
        </p:txBody>
      </p:sp>
      <p:sp>
        <p:nvSpPr>
          <p:cNvPr id="9" name="等腰三角形 8"/>
          <p:cNvSpPr/>
          <p:nvPr/>
        </p:nvSpPr>
        <p:spPr>
          <a:xfrm rot="5400000">
            <a:off x="3383868" y="3753036"/>
            <a:ext cx="4320480" cy="360040"/>
          </a:xfrm>
          <a:prstGeom prst="triangle">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path path="circle">
              <a:fillToRect l="100000" t="100000"/>
            </a:path>
            <a:tileRect r="-100000" b="-10000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p:cNvSpPr>
          <p:nvPr>
            <p:ph type="title"/>
          </p:nvPr>
        </p:nvSpPr>
        <p:spPr>
          <a:xfrm>
            <a:off x="214313" y="142875"/>
            <a:ext cx="5429250" cy="642938"/>
          </a:xfrm>
        </p:spPr>
        <p:txBody>
          <a:bodyPr/>
          <a:lstStyle/>
          <a:p>
            <a:pPr algn="l" eaLnBrk="1" hangingPunct="1"/>
            <a:r>
              <a:rPr lang="zh-CN" altLang="en-US" sz="2000" b="1" smtClean="0"/>
              <a:t>目录</a:t>
            </a:r>
          </a:p>
        </p:txBody>
      </p:sp>
      <p:sp>
        <p:nvSpPr>
          <p:cNvPr id="11" name="Text Box 7"/>
          <p:cNvSpPr txBox="1">
            <a:spLocks noChangeArrowheads="1"/>
          </p:cNvSpPr>
          <p:nvPr/>
        </p:nvSpPr>
        <p:spPr bwMode="auto">
          <a:xfrm>
            <a:off x="1785938" y="908720"/>
            <a:ext cx="6818510" cy="5247590"/>
          </a:xfrm>
          <a:prstGeom prst="rect">
            <a:avLst/>
          </a:prstGeom>
          <a:noFill/>
          <a:ln w="9525">
            <a:noFill/>
            <a:miter lim="800000"/>
            <a:headEnd/>
            <a:tailEnd/>
          </a:ln>
        </p:spPr>
        <p:txBody>
          <a:bodyPr wrap="square">
            <a:spAutoFit/>
          </a:bodyPr>
          <a:lstStyle/>
          <a:p>
            <a:pPr marL="185738" indent="-185738">
              <a:spcBef>
                <a:spcPct val="25000"/>
              </a:spcBef>
              <a:spcAft>
                <a:spcPct val="25000"/>
              </a:spcAft>
              <a:buFont typeface="Wingdings" pitchFamily="2" charset="2"/>
              <a:buChar char="Ø"/>
              <a:defRPr/>
            </a:pPr>
            <a:r>
              <a:rPr lang="zh-CN" altLang="en-US" sz="2400" b="1" dirty="0" smtClean="0">
                <a:solidFill>
                  <a:srgbClr xmlns:mc="http://schemas.openxmlformats.org/markup-compatibility/2006" xmlns:a14="http://schemas.microsoft.com/office/drawing/2010/main" val="000000" mc:Ignorable=""/>
                </a:solidFill>
                <a:latin typeface="+mn-ea"/>
                <a:ea typeface="+mn-ea"/>
              </a:rPr>
              <a:t> </a:t>
            </a:r>
            <a:r>
              <a:rPr lang="zh-CN" altLang="en-US" sz="2400" b="1" dirty="0" smtClean="0">
                <a:solidFill>
                  <a:srgbClr xmlns:mc="http://schemas.openxmlformats.org/markup-compatibility/2006" xmlns:a14="http://schemas.microsoft.com/office/drawing/2010/main" val="B6B6B6" mc:Ignorable=""/>
                </a:solidFill>
                <a:latin typeface="+mn-ea"/>
                <a:ea typeface="+mn-ea"/>
              </a:rPr>
              <a:t>微博发展现状分析</a:t>
            </a:r>
          </a:p>
          <a:p>
            <a:pPr>
              <a:spcBef>
                <a:spcPct val="25000"/>
              </a:spcBef>
              <a:spcAft>
                <a:spcPct val="25000"/>
              </a:spcAft>
              <a:buFont typeface="Wingdings" pitchFamily="2" charset="2"/>
              <a:buChar char="Ø"/>
              <a:defRPr/>
            </a:pPr>
            <a:r>
              <a:rPr lang="zh-CN" altLang="en-US" sz="2400" b="1" dirty="0" smtClean="0">
                <a:solidFill>
                  <a:srgbClr xmlns:mc="http://schemas.openxmlformats.org/markup-compatibility/2006" xmlns:a14="http://schemas.microsoft.com/office/drawing/2010/main" val="B6B6B6" mc:Ignorable=""/>
                </a:solidFill>
                <a:latin typeface="+mn-ea"/>
                <a:ea typeface="+mn-ea"/>
              </a:rPr>
              <a:t> 微博营销分析</a:t>
            </a:r>
            <a:endParaRPr lang="en-US" altLang="zh-CN" sz="2400" b="1" dirty="0" smtClean="0">
              <a:solidFill>
                <a:srgbClr xmlns:mc="http://schemas.openxmlformats.org/markup-compatibility/2006" xmlns:a14="http://schemas.microsoft.com/office/drawing/2010/main" val="B6B6B6" mc:Ignorable=""/>
              </a:solidFill>
              <a:latin typeface="+mn-ea"/>
              <a:ea typeface="+mn-ea"/>
            </a:endParaRPr>
          </a:p>
          <a:p>
            <a:pPr>
              <a:spcBef>
                <a:spcPct val="25000"/>
              </a:spcBef>
              <a:spcAft>
                <a:spcPct val="25000"/>
              </a:spcAft>
              <a:buFont typeface="Wingdings" pitchFamily="2" charset="2"/>
              <a:buChar char="Ø"/>
              <a:defRPr/>
            </a:pPr>
            <a:r>
              <a:rPr lang="zh-CN" altLang="en-US" sz="2400" b="1" dirty="0" smtClean="0">
                <a:solidFill>
                  <a:srgbClr xmlns:mc="http://schemas.openxmlformats.org/markup-compatibility/2006" xmlns:a14="http://schemas.microsoft.com/office/drawing/2010/main" val="000000" mc:Ignorable=""/>
                </a:solidFill>
                <a:latin typeface="+mn-ea"/>
                <a:ea typeface="+mn-ea"/>
              </a:rPr>
              <a:t> 微博营销案例解析</a:t>
            </a:r>
            <a:endParaRPr lang="en-US" altLang="zh-CN" sz="2400" b="1" dirty="0" smtClean="0">
              <a:solidFill>
                <a:srgbClr xmlns:mc="http://schemas.openxmlformats.org/markup-compatibility/2006" xmlns:a14="http://schemas.microsoft.com/office/drawing/2010/main" val="000000" mc:Ignorable=""/>
              </a:solidFill>
              <a:latin typeface="+mn-ea"/>
              <a:ea typeface="+mn-ea"/>
            </a:endParaRPr>
          </a:p>
          <a:p>
            <a:pPr lvl="1">
              <a:spcBef>
                <a:spcPts val="600"/>
              </a:spcBef>
              <a:spcAft>
                <a:spcPts val="600"/>
              </a:spcAft>
              <a:buFont typeface="Wingdings" pitchFamily="2" charset="2"/>
              <a:buChar char="u"/>
              <a:defRPr/>
            </a:pPr>
            <a:r>
              <a:rPr lang="zh-CN" altLang="en-US" sz="1600" b="1" dirty="0" smtClean="0">
                <a:solidFill>
                  <a:srgbClr xmlns:mc="http://schemas.openxmlformats.org/markup-compatibility/2006" xmlns:a14="http://schemas.microsoft.com/office/drawing/2010/main" val="000000" mc:Ignorable=""/>
                </a:solidFill>
                <a:latin typeface="微软雅黑"/>
                <a:ea typeface="微软雅黑"/>
              </a:rPr>
              <a:t> 美国新奥尔良比萨店</a:t>
            </a:r>
            <a:r>
              <a:rPr lang="en-US" altLang="zh-CN" sz="1600" b="1" dirty="0" smtClean="0">
                <a:solidFill>
                  <a:srgbClr xmlns:mc="http://schemas.openxmlformats.org/markup-compatibility/2006" xmlns:a14="http://schemas.microsoft.com/office/drawing/2010/main" val="000000" mc:Ignorable=""/>
                </a:solidFill>
                <a:latin typeface="微软雅黑"/>
                <a:ea typeface="微软雅黑"/>
              </a:rPr>
              <a:t>Twitter</a:t>
            </a:r>
            <a:r>
              <a:rPr lang="zh-CN" altLang="en-US" sz="1600" b="1" dirty="0" smtClean="0">
                <a:solidFill>
                  <a:srgbClr xmlns:mc="http://schemas.openxmlformats.org/markup-compatibility/2006" xmlns:a14="http://schemas.microsoft.com/office/drawing/2010/main" val="000000" mc:Ignorable=""/>
                </a:solidFill>
                <a:latin typeface="微软雅黑"/>
                <a:ea typeface="微软雅黑"/>
              </a:rPr>
              <a:t>营销</a:t>
            </a:r>
            <a:endParaRPr lang="en-US" altLang="zh-CN" sz="1600" b="1" dirty="0" smtClean="0">
              <a:solidFill>
                <a:srgbClr xmlns:mc="http://schemas.openxmlformats.org/markup-compatibility/2006" xmlns:a14="http://schemas.microsoft.com/office/drawing/2010/main" val="000000" mc:Ignorable=""/>
              </a:solidFill>
              <a:latin typeface="微软雅黑"/>
              <a:ea typeface="微软雅黑"/>
            </a:endParaRPr>
          </a:p>
          <a:p>
            <a:pPr lvl="1">
              <a:spcBef>
                <a:spcPts val="600"/>
              </a:spcBef>
              <a:spcAft>
                <a:spcPts val="600"/>
              </a:spcAft>
              <a:buFont typeface="Wingdings" pitchFamily="2" charset="2"/>
              <a:buChar char="u"/>
              <a:defRPr/>
            </a:pPr>
            <a:r>
              <a:rPr lang="en-US" altLang="zh-CN" sz="1600" b="1" dirty="0" smtClean="0">
                <a:solidFill>
                  <a:srgbClr xmlns:mc="http://schemas.openxmlformats.org/markup-compatibility/2006" xmlns:a14="http://schemas.microsoft.com/office/drawing/2010/main" val="000000" mc:Ignorable=""/>
                </a:solidFill>
                <a:latin typeface="微软雅黑"/>
                <a:ea typeface="微软雅黑"/>
              </a:rPr>
              <a:t> VANCL</a:t>
            </a:r>
            <a:r>
              <a:rPr lang="zh-CN" altLang="en-US" sz="1600" b="1" dirty="0" smtClean="0">
                <a:solidFill>
                  <a:srgbClr xmlns:mc="http://schemas.openxmlformats.org/markup-compatibility/2006" xmlns:a14="http://schemas.microsoft.com/office/drawing/2010/main" val="000000" mc:Ignorable=""/>
                </a:solidFill>
                <a:latin typeface="微软雅黑"/>
                <a:ea typeface="微软雅黑"/>
              </a:rPr>
              <a:t>：品牌、活动信息传播多管齐下</a:t>
            </a:r>
          </a:p>
          <a:p>
            <a:pPr lvl="1">
              <a:spcBef>
                <a:spcPts val="600"/>
              </a:spcBef>
              <a:spcAft>
                <a:spcPts val="600"/>
              </a:spcAft>
              <a:buFont typeface="Wingdings" pitchFamily="2" charset="2"/>
              <a:buChar char="u"/>
              <a:defRPr/>
            </a:pPr>
            <a:r>
              <a:rPr lang="zh-CN" altLang="en-US" sz="1600" b="1" dirty="0" smtClean="0">
                <a:solidFill>
                  <a:srgbClr xmlns:mc="http://schemas.openxmlformats.org/markup-compatibility/2006" xmlns:a14="http://schemas.microsoft.com/office/drawing/2010/main" val="000000" mc:Ignorable=""/>
                </a:solidFill>
                <a:latin typeface="微软雅黑"/>
                <a:ea typeface="微软雅黑"/>
              </a:rPr>
              <a:t> 欧莱雅：互动话题助力媒体风尚大奖赛</a:t>
            </a:r>
          </a:p>
          <a:p>
            <a:pPr lvl="1">
              <a:spcBef>
                <a:spcPts val="600"/>
              </a:spcBef>
              <a:spcAft>
                <a:spcPts val="600"/>
              </a:spcAft>
              <a:buFont typeface="Wingdings" pitchFamily="2" charset="2"/>
              <a:buChar char="u"/>
              <a:defRPr/>
            </a:pPr>
            <a:r>
              <a:rPr lang="zh-CN" altLang="en-US" sz="1600" b="1" dirty="0" smtClean="0">
                <a:solidFill>
                  <a:srgbClr xmlns:mc="http://schemas.openxmlformats.org/markup-compatibility/2006" xmlns:a14="http://schemas.microsoft.com/office/drawing/2010/main" val="000000" mc:Ignorable=""/>
                </a:solidFill>
                <a:latin typeface="微软雅黑"/>
                <a:ea typeface="微软雅黑"/>
              </a:rPr>
              <a:t> 中国移动：互动活动造势无线音乐咪咕汇</a:t>
            </a:r>
          </a:p>
          <a:p>
            <a:pPr lvl="1">
              <a:spcBef>
                <a:spcPts val="600"/>
              </a:spcBef>
              <a:spcAft>
                <a:spcPts val="600"/>
              </a:spcAft>
              <a:buFont typeface="Wingdings" pitchFamily="2" charset="2"/>
              <a:buChar char="u"/>
              <a:defRPr/>
            </a:pPr>
            <a:r>
              <a:rPr lang="zh-CN" altLang="en-US" sz="1600" b="1" dirty="0" smtClean="0">
                <a:solidFill>
                  <a:srgbClr xmlns:mc="http://schemas.openxmlformats.org/markup-compatibility/2006" xmlns:a14="http://schemas.microsoft.com/office/drawing/2010/main" val="000000" mc:Ignorable=""/>
                </a:solidFill>
                <a:latin typeface="微软雅黑"/>
                <a:ea typeface="微软雅黑"/>
              </a:rPr>
              <a:t> 柒牌：与消费者互动，拉近与消费者的距离</a:t>
            </a:r>
            <a:endParaRPr lang="en-US" altLang="zh-CN" sz="1600" b="1" dirty="0" smtClean="0">
              <a:solidFill>
                <a:srgbClr xmlns:mc="http://schemas.openxmlformats.org/markup-compatibility/2006" xmlns:a14="http://schemas.microsoft.com/office/drawing/2010/main" val="000000" mc:Ignorable=""/>
              </a:solidFill>
              <a:latin typeface="微软雅黑"/>
              <a:ea typeface="微软雅黑"/>
            </a:endParaRPr>
          </a:p>
          <a:p>
            <a:pPr lvl="1">
              <a:spcBef>
                <a:spcPts val="600"/>
              </a:spcBef>
              <a:spcAft>
                <a:spcPts val="600"/>
              </a:spcAft>
              <a:buFont typeface="Wingdings" pitchFamily="2" charset="2"/>
              <a:buChar char="u"/>
              <a:defRPr/>
            </a:pPr>
            <a:r>
              <a:rPr lang="zh-CN" altLang="en-US" sz="1600" b="1" dirty="0" smtClean="0">
                <a:solidFill>
                  <a:srgbClr xmlns:mc="http://schemas.openxmlformats.org/markup-compatibility/2006" xmlns:a14="http://schemas.microsoft.com/office/drawing/2010/main" val="000000" mc:Ignorable=""/>
                </a:solidFill>
                <a:latin typeface="微软雅黑"/>
                <a:ea typeface="微软雅黑"/>
              </a:rPr>
              <a:t> 东航凌燕：以代表公司形象的空姐，打造品牌的知名度和美誉度</a:t>
            </a:r>
            <a:endParaRPr lang="en-US" altLang="zh-CN" sz="1600" b="1" dirty="0" smtClean="0">
              <a:solidFill>
                <a:srgbClr xmlns:mc="http://schemas.openxmlformats.org/markup-compatibility/2006" xmlns:a14="http://schemas.microsoft.com/office/drawing/2010/main" val="000000" mc:Ignorable=""/>
              </a:solidFill>
              <a:latin typeface="微软雅黑"/>
              <a:ea typeface="微软雅黑"/>
            </a:endParaRPr>
          </a:p>
          <a:p>
            <a:pPr lvl="1">
              <a:spcBef>
                <a:spcPts val="600"/>
              </a:spcBef>
              <a:spcAft>
                <a:spcPts val="600"/>
              </a:spcAft>
              <a:buFont typeface="Wingdings" pitchFamily="2" charset="2"/>
              <a:buChar char="u"/>
              <a:defRPr/>
            </a:pPr>
            <a:r>
              <a:rPr lang="zh-CN" altLang="en-US" sz="1600" b="1" dirty="0" smtClean="0">
                <a:solidFill>
                  <a:srgbClr xmlns:mc="http://schemas.openxmlformats.org/markup-compatibility/2006" xmlns:a14="http://schemas.microsoft.com/office/drawing/2010/main" val="000000" mc:Ignorable=""/>
                </a:solidFill>
                <a:latin typeface="微软雅黑"/>
                <a:ea typeface="微软雅黑"/>
              </a:rPr>
              <a:t> 我爱打折：善假于物</a:t>
            </a:r>
            <a:r>
              <a:rPr lang="en-US" altLang="zh-CN" sz="1600" b="1" dirty="0" smtClean="0">
                <a:solidFill>
                  <a:srgbClr xmlns:mc="http://schemas.openxmlformats.org/markup-compatibility/2006" xmlns:a14="http://schemas.microsoft.com/office/drawing/2010/main" val="000000" mc:Ignorable=""/>
                </a:solidFill>
                <a:latin typeface="微软雅黑"/>
                <a:ea typeface="微软雅黑"/>
              </a:rPr>
              <a:t>——</a:t>
            </a:r>
            <a:r>
              <a:rPr lang="zh-CN" altLang="en-US" sz="1600" b="1" dirty="0" smtClean="0">
                <a:solidFill>
                  <a:srgbClr xmlns:mc="http://schemas.openxmlformats.org/markup-compatibility/2006" xmlns:a14="http://schemas.microsoft.com/office/drawing/2010/main" val="000000" mc:Ignorable=""/>
                </a:solidFill>
                <a:latin typeface="微软雅黑"/>
                <a:ea typeface="微软雅黑"/>
              </a:rPr>
              <a:t>三无品牌的营销案例参考 </a:t>
            </a:r>
            <a:endParaRPr lang="en-US" altLang="zh-CN" sz="1600" b="1" dirty="0" smtClean="0">
              <a:solidFill>
                <a:srgbClr xmlns:mc="http://schemas.openxmlformats.org/markup-compatibility/2006" xmlns:a14="http://schemas.microsoft.com/office/drawing/2010/main" val="000000" mc:Ignorable=""/>
              </a:solidFill>
              <a:latin typeface="微软雅黑"/>
              <a:ea typeface="微软雅黑"/>
            </a:endParaRPr>
          </a:p>
          <a:p>
            <a:pPr lvl="1">
              <a:spcBef>
                <a:spcPts val="600"/>
              </a:spcBef>
              <a:spcAft>
                <a:spcPts val="600"/>
              </a:spcAft>
              <a:buFont typeface="Wingdings" pitchFamily="2" charset="2"/>
              <a:buChar char="u"/>
              <a:defRPr/>
            </a:pPr>
            <a:r>
              <a:rPr lang="zh-CN" altLang="en-US" sz="1600" b="1" dirty="0" smtClean="0">
                <a:solidFill>
                  <a:srgbClr xmlns:mc="http://schemas.openxmlformats.org/markup-compatibility/2006" xmlns:a14="http://schemas.microsoft.com/office/drawing/2010/main" val="000000" mc:Ignorable=""/>
                </a:solidFill>
                <a:latin typeface="微软雅黑"/>
                <a:ea typeface="微软雅黑"/>
              </a:rPr>
              <a:t> 特仑苏：公关代理，收集民调，提升体验</a:t>
            </a:r>
            <a:endParaRPr lang="en-US" altLang="zh-CN" sz="1600" b="1" dirty="0" smtClean="0">
              <a:solidFill>
                <a:srgbClr xmlns:mc="http://schemas.openxmlformats.org/markup-compatibility/2006" xmlns:a14="http://schemas.microsoft.com/office/drawing/2010/main" val="000000" mc:Ignorable=""/>
              </a:solidFill>
              <a:latin typeface="微软雅黑"/>
              <a:ea typeface="微软雅黑"/>
            </a:endParaRPr>
          </a:p>
          <a:p>
            <a:pPr lvl="1">
              <a:spcBef>
                <a:spcPts val="600"/>
              </a:spcBef>
              <a:spcAft>
                <a:spcPts val="600"/>
              </a:spcAft>
              <a:buFont typeface="Wingdings" pitchFamily="2" charset="2"/>
              <a:buChar char="u"/>
              <a:defRPr/>
            </a:pPr>
            <a:r>
              <a:rPr lang="zh-CN" altLang="en-US" sz="1600" b="1" dirty="0" smtClean="0">
                <a:solidFill>
                  <a:srgbClr xmlns:mc="http://schemas.openxmlformats.org/markup-compatibility/2006" xmlns:a14="http://schemas.microsoft.com/office/drawing/2010/main" val="000000" mc:Ignorable=""/>
                </a:solidFill>
                <a:latin typeface="微软雅黑"/>
                <a:ea typeface="微软雅黑"/>
              </a:rPr>
              <a:t> 后宫优雅事件</a:t>
            </a:r>
            <a:endParaRPr lang="en-US" altLang="zh-CN" sz="1600" b="1" dirty="0" smtClean="0">
              <a:solidFill>
                <a:srgbClr xmlns:mc="http://schemas.openxmlformats.org/markup-compatibility/2006" xmlns:a14="http://schemas.microsoft.com/office/drawing/2010/main" val="000000" mc:Ignorable=""/>
              </a:solidFill>
              <a:latin typeface="微软雅黑"/>
              <a:ea typeface="微软雅黑"/>
            </a:endParaRPr>
          </a:p>
        </p:txBody>
      </p:sp>
      <p:pic>
        <p:nvPicPr>
          <p:cNvPr id="4100" name="Picture 6" descr="Hein16"/>
          <p:cNvPicPr>
            <a:picLocks noChangeAspect="1" noChangeArrowheads="1"/>
          </p:cNvPicPr>
          <p:nvPr/>
        </p:nvPicPr>
        <p:blipFill>
          <a:blip r:embed="rId3">
            <a:clrChange>
              <a:clrFrom>
                <a:srgbClr xmlns:mc="http://schemas.openxmlformats.org/markup-compatibility/2006" xmlns:a14="http://schemas.microsoft.com/office/drawing/2010/main" val="FFFFFF" mc:Ignorable=""/>
              </a:clrFrom>
              <a:clrTo>
                <a:srgbClr xmlns:mc="http://schemas.openxmlformats.org/markup-compatibility/2006" xmlns:a14="http://schemas.microsoft.com/office/drawing/2010/main" val="FFFFFF" mc:Ignorable="">
                  <a:alpha val="0"/>
                </a:srgbClr>
              </a:clrTo>
            </a:clrChange>
          </a:blip>
          <a:srcRect/>
          <a:stretch>
            <a:fillRect/>
          </a:stretch>
        </p:blipFill>
        <p:spPr bwMode="auto">
          <a:xfrm>
            <a:off x="899592" y="692696"/>
            <a:ext cx="1071563" cy="1146175"/>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1"/>
          <p:cNvSpPr>
            <a:spLocks noGrp="1"/>
          </p:cNvSpPr>
          <p:nvPr>
            <p:ph type="title"/>
          </p:nvPr>
        </p:nvSpPr>
        <p:spPr>
          <a:xfrm>
            <a:off x="214313" y="142875"/>
            <a:ext cx="5429250" cy="642938"/>
          </a:xfrm>
        </p:spPr>
        <p:txBody>
          <a:bodyPr/>
          <a:lstStyle/>
          <a:p>
            <a:pPr algn="l" eaLnBrk="1" hangingPunct="1">
              <a:defRPr/>
            </a:pPr>
            <a:r>
              <a:rPr lang="zh-CN" altLang="en-US" sz="2000" b="1" dirty="0" smtClean="0">
                <a:latin typeface="+mn-ea"/>
              </a:rPr>
              <a:t>美国新奥尔良比萨店</a:t>
            </a:r>
            <a:r>
              <a:rPr lang="en-US" altLang="zh-CN" sz="2000" b="1" dirty="0" smtClean="0">
                <a:latin typeface="+mn-ea"/>
              </a:rPr>
              <a:t>Twitter</a:t>
            </a:r>
            <a:r>
              <a:rPr lang="zh-CN" altLang="en-US" sz="2000" b="1" dirty="0" smtClean="0">
                <a:latin typeface="+mn-ea"/>
              </a:rPr>
              <a:t>营销</a:t>
            </a:r>
            <a:endParaRPr lang="zh-CN" altLang="en-US" sz="2000" b="1" dirty="0" smtClean="0"/>
          </a:p>
        </p:txBody>
      </p:sp>
      <p:sp>
        <p:nvSpPr>
          <p:cNvPr id="7" name="Text Box 4"/>
          <p:cNvSpPr txBox="1">
            <a:spLocks noChangeArrowheads="1"/>
          </p:cNvSpPr>
          <p:nvPr/>
        </p:nvSpPr>
        <p:spPr bwMode="auto">
          <a:xfrm>
            <a:off x="3880387" y="922671"/>
            <a:ext cx="4940086" cy="2488185"/>
          </a:xfrm>
          <a:prstGeom prst="rect">
            <a:avLst/>
          </a:prstGeom>
          <a:noFill/>
          <a:ln>
            <a:solidFill>
              <a:srgbClr xmlns:mc="http://schemas.openxmlformats.org/markup-compatibility/2006" xmlns:a14="http://schemas.microsoft.com/office/drawing/2010/main" val="000000" mc:Ignorabl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solidFill>
                  <a:srgbClr xmlns:mc="http://schemas.openxmlformats.org/markup-compatibility/2006" xmlns:a14="http://schemas.microsoft.com/office/drawing/2010/main" val="000000" mc:Ignorable=""/>
                </a:solidFill>
                <a:latin typeface="+mn-ea"/>
                <a:ea typeface="+mn-ea"/>
              </a:rPr>
              <a:t>客户</a:t>
            </a:r>
            <a:r>
              <a:rPr lang="zh-CN" altLang="en-US" sz="1600" dirty="0">
                <a:solidFill>
                  <a:srgbClr xmlns:mc="http://schemas.openxmlformats.org/markup-compatibility/2006" xmlns:a14="http://schemas.microsoft.com/office/drawing/2010/main" val="000000" mc:Ignorable=""/>
                </a:solidFill>
                <a:latin typeface="+mn-ea"/>
                <a:ea typeface="+mn-ea"/>
              </a:rPr>
              <a:t>们通过</a:t>
            </a:r>
            <a:r>
              <a:rPr lang="en-US" altLang="zh-CN" sz="1600" dirty="0">
                <a:solidFill>
                  <a:srgbClr xmlns:mc="http://schemas.openxmlformats.org/markup-compatibility/2006" xmlns:a14="http://schemas.microsoft.com/office/drawing/2010/main" val="000000" mc:Ignorable=""/>
                </a:solidFill>
                <a:latin typeface="+mn-ea"/>
                <a:ea typeface="+mn-ea"/>
              </a:rPr>
              <a:t>Twitter</a:t>
            </a:r>
            <a:r>
              <a:rPr lang="zh-CN" altLang="en-US" sz="1600" dirty="0">
                <a:solidFill>
                  <a:srgbClr xmlns:mc="http://schemas.openxmlformats.org/markup-compatibility/2006" xmlns:a14="http://schemas.microsoft.com/office/drawing/2010/main" val="000000" mc:Ignorable=""/>
                </a:solidFill>
                <a:latin typeface="+mn-ea"/>
                <a:ea typeface="+mn-ea"/>
              </a:rPr>
              <a:t>向</a:t>
            </a:r>
            <a:r>
              <a:rPr lang="en-US" altLang="zh-CN" sz="1600" dirty="0" err="1">
                <a:solidFill>
                  <a:srgbClr xmlns:mc="http://schemas.openxmlformats.org/markup-compatibility/2006" xmlns:a14="http://schemas.microsoft.com/office/drawing/2010/main" val="000000" mc:Ignorable=""/>
                </a:solidFill>
                <a:latin typeface="+mn-ea"/>
                <a:ea typeface="+mn-ea"/>
              </a:rPr>
              <a:t>NakedPizza</a:t>
            </a:r>
            <a:r>
              <a:rPr lang="zh-CN" altLang="en-US" sz="1600" dirty="0">
                <a:solidFill>
                  <a:srgbClr xmlns:mc="http://schemas.openxmlformats.org/markup-compatibility/2006" xmlns:a14="http://schemas.microsoft.com/office/drawing/2010/main" val="000000" mc:Ignorable=""/>
                </a:solidFill>
                <a:latin typeface="+mn-ea"/>
                <a:ea typeface="+mn-ea"/>
              </a:rPr>
              <a:t>下订单、询问价格、报告地址；而</a:t>
            </a:r>
            <a:r>
              <a:rPr lang="en-US" altLang="zh-CN" sz="1600" dirty="0" err="1">
                <a:solidFill>
                  <a:srgbClr xmlns:mc="http://schemas.openxmlformats.org/markup-compatibility/2006" xmlns:a14="http://schemas.microsoft.com/office/drawing/2010/main" val="000000" mc:Ignorable=""/>
                </a:solidFill>
                <a:latin typeface="+mn-ea"/>
                <a:ea typeface="+mn-ea"/>
              </a:rPr>
              <a:t>NakedPizza</a:t>
            </a:r>
            <a:r>
              <a:rPr lang="zh-CN" altLang="en-US" sz="1600" dirty="0">
                <a:solidFill>
                  <a:srgbClr xmlns:mc="http://schemas.openxmlformats.org/markup-compatibility/2006" xmlns:a14="http://schemas.microsoft.com/office/drawing/2010/main" val="000000" mc:Ignorable=""/>
                </a:solidFill>
                <a:latin typeface="+mn-ea"/>
                <a:ea typeface="+mn-ea"/>
              </a:rPr>
              <a:t>通过</a:t>
            </a:r>
            <a:r>
              <a:rPr lang="en-US" altLang="zh-CN" sz="1600" dirty="0">
                <a:solidFill>
                  <a:srgbClr xmlns:mc="http://schemas.openxmlformats.org/markup-compatibility/2006" xmlns:a14="http://schemas.microsoft.com/office/drawing/2010/main" val="000000" mc:Ignorable=""/>
                </a:solidFill>
                <a:latin typeface="+mn-ea"/>
                <a:ea typeface="+mn-ea"/>
              </a:rPr>
              <a:t>Twitter</a:t>
            </a:r>
            <a:r>
              <a:rPr lang="zh-CN" altLang="en-US" sz="1600" dirty="0">
                <a:solidFill>
                  <a:srgbClr xmlns:mc="http://schemas.openxmlformats.org/markup-compatibility/2006" xmlns:a14="http://schemas.microsoft.com/office/drawing/2010/main" val="000000" mc:Ignorable=""/>
                </a:solidFill>
                <a:latin typeface="+mn-ea"/>
                <a:ea typeface="+mn-ea"/>
              </a:rPr>
              <a:t>向客户们播送打折信息、新品种的</a:t>
            </a:r>
            <a:r>
              <a:rPr lang="en-US" altLang="zh-CN" sz="1600" dirty="0">
                <a:solidFill>
                  <a:srgbClr xmlns:mc="http://schemas.openxmlformats.org/markup-compatibility/2006" xmlns:a14="http://schemas.microsoft.com/office/drawing/2010/main" val="000000" mc:Ignorable=""/>
                </a:solidFill>
                <a:latin typeface="+mn-ea"/>
                <a:ea typeface="+mn-ea"/>
              </a:rPr>
              <a:t>Pizza</a:t>
            </a:r>
            <a:r>
              <a:rPr lang="zh-CN" altLang="en-US" sz="1600" dirty="0">
                <a:solidFill>
                  <a:srgbClr xmlns:mc="http://schemas.openxmlformats.org/markup-compatibility/2006" xmlns:a14="http://schemas.microsoft.com/office/drawing/2010/main" val="000000" mc:Ignorable=""/>
                </a:solidFill>
                <a:latin typeface="+mn-ea"/>
                <a:ea typeface="+mn-ea"/>
              </a:rPr>
              <a:t>，报告</a:t>
            </a:r>
            <a:r>
              <a:rPr lang="en-US" altLang="zh-CN" sz="1600" dirty="0">
                <a:solidFill>
                  <a:srgbClr xmlns:mc="http://schemas.openxmlformats.org/markup-compatibility/2006" xmlns:a14="http://schemas.microsoft.com/office/drawing/2010/main" val="000000" mc:Ignorable=""/>
                </a:solidFill>
                <a:latin typeface="+mn-ea"/>
                <a:ea typeface="+mn-ea"/>
              </a:rPr>
              <a:t>Pizza</a:t>
            </a:r>
            <a:r>
              <a:rPr lang="zh-CN" altLang="en-US" sz="1600" dirty="0">
                <a:solidFill>
                  <a:srgbClr xmlns:mc="http://schemas.openxmlformats.org/markup-compatibility/2006" xmlns:a14="http://schemas.microsoft.com/office/drawing/2010/main" val="000000" mc:Ignorable=""/>
                </a:solidFill>
                <a:latin typeface="+mn-ea"/>
                <a:ea typeface="+mn-ea"/>
              </a:rPr>
              <a:t>是否已经送出</a:t>
            </a:r>
            <a:r>
              <a:rPr lang="zh-CN" altLang="en-US" sz="1600" dirty="0" smtClean="0">
                <a:solidFill>
                  <a:srgbClr xmlns:mc="http://schemas.openxmlformats.org/markup-compatibility/2006" xmlns:a14="http://schemas.microsoft.com/office/drawing/2010/main" val="000000" mc:Ignorable=""/>
                </a:solidFill>
                <a:latin typeface="+mn-ea"/>
                <a:ea typeface="+mn-ea"/>
              </a:rPr>
              <a:t>。以前</a:t>
            </a:r>
            <a:r>
              <a:rPr lang="en-US" altLang="zh-CN" sz="1600" dirty="0" err="1">
                <a:solidFill>
                  <a:srgbClr xmlns:mc="http://schemas.openxmlformats.org/markup-compatibility/2006" xmlns:a14="http://schemas.microsoft.com/office/drawing/2010/main" val="000000" mc:Ignorable=""/>
                </a:solidFill>
                <a:latin typeface="+mn-ea"/>
                <a:ea typeface="+mn-ea"/>
              </a:rPr>
              <a:t>NakedPizza</a:t>
            </a:r>
            <a:r>
              <a:rPr lang="zh-CN" altLang="en-US" sz="1600" dirty="0">
                <a:solidFill>
                  <a:srgbClr xmlns:mc="http://schemas.openxmlformats.org/markup-compatibility/2006" xmlns:a14="http://schemas.microsoft.com/office/drawing/2010/main" val="000000" mc:Ignorable=""/>
                </a:solidFill>
                <a:latin typeface="+mn-ea"/>
                <a:ea typeface="+mn-ea"/>
              </a:rPr>
              <a:t>每年会花费</a:t>
            </a:r>
            <a:r>
              <a:rPr lang="en-US" altLang="zh-CN" sz="1600" dirty="0">
                <a:solidFill>
                  <a:srgbClr xmlns:mc="http://schemas.openxmlformats.org/markup-compatibility/2006" xmlns:a14="http://schemas.microsoft.com/office/drawing/2010/main" val="000000" mc:Ignorable=""/>
                </a:solidFill>
                <a:latin typeface="+mn-ea"/>
                <a:ea typeface="+mn-ea"/>
              </a:rPr>
              <a:t>6</a:t>
            </a:r>
            <a:r>
              <a:rPr lang="zh-CN" altLang="en-US" sz="1600" dirty="0">
                <a:solidFill>
                  <a:srgbClr xmlns:mc="http://schemas.openxmlformats.org/markup-compatibility/2006" xmlns:a14="http://schemas.microsoft.com/office/drawing/2010/main" val="000000" mc:Ignorable=""/>
                </a:solidFill>
                <a:latin typeface="+mn-ea"/>
                <a:ea typeface="+mn-ea"/>
              </a:rPr>
              <a:t>万美金在直投广告、</a:t>
            </a:r>
            <a:r>
              <a:rPr lang="en-US" altLang="zh-CN" sz="1600" dirty="0">
                <a:solidFill>
                  <a:srgbClr xmlns:mc="http://schemas.openxmlformats.org/markup-compatibility/2006" xmlns:a14="http://schemas.microsoft.com/office/drawing/2010/main" val="000000" mc:Ignorable=""/>
                </a:solidFill>
                <a:latin typeface="+mn-ea"/>
                <a:ea typeface="+mn-ea"/>
              </a:rPr>
              <a:t>2</a:t>
            </a:r>
            <a:r>
              <a:rPr lang="zh-CN" altLang="en-US" sz="1600" dirty="0">
                <a:solidFill>
                  <a:srgbClr xmlns:mc="http://schemas.openxmlformats.org/markup-compatibility/2006" xmlns:a14="http://schemas.microsoft.com/office/drawing/2010/main" val="000000" mc:Ignorable=""/>
                </a:solidFill>
                <a:latin typeface="+mn-ea"/>
                <a:ea typeface="+mn-ea"/>
              </a:rPr>
              <a:t>万</a:t>
            </a:r>
            <a:r>
              <a:rPr lang="en-US" altLang="zh-CN" sz="1600" dirty="0">
                <a:solidFill>
                  <a:srgbClr xmlns:mc="http://schemas.openxmlformats.org/markup-compatibility/2006" xmlns:a14="http://schemas.microsoft.com/office/drawing/2010/main" val="000000" mc:Ignorable=""/>
                </a:solidFill>
                <a:latin typeface="+mn-ea"/>
                <a:ea typeface="+mn-ea"/>
              </a:rPr>
              <a:t>5</a:t>
            </a:r>
            <a:r>
              <a:rPr lang="zh-CN" altLang="en-US" sz="1600" dirty="0">
                <a:solidFill>
                  <a:srgbClr xmlns:mc="http://schemas.openxmlformats.org/markup-compatibility/2006" xmlns:a14="http://schemas.microsoft.com/office/drawing/2010/main" val="000000" mc:Ignorable=""/>
                </a:solidFill>
                <a:latin typeface="+mn-ea"/>
                <a:ea typeface="+mn-ea"/>
              </a:rPr>
              <a:t>千美金在电子邮件广告上</a:t>
            </a:r>
            <a:r>
              <a:rPr lang="zh-CN" altLang="en-US" sz="1600" dirty="0" smtClean="0">
                <a:solidFill>
                  <a:srgbClr xmlns:mc="http://schemas.openxmlformats.org/markup-compatibility/2006" xmlns:a14="http://schemas.microsoft.com/office/drawing/2010/main" val="000000" mc:Ignorable=""/>
                </a:solidFill>
                <a:latin typeface="+mn-ea"/>
                <a:ea typeface="+mn-ea"/>
              </a:rPr>
              <a:t>。现在</a:t>
            </a:r>
            <a:r>
              <a:rPr lang="zh-CN" altLang="en-US" sz="1600" dirty="0">
                <a:solidFill>
                  <a:srgbClr xmlns:mc="http://schemas.openxmlformats.org/markup-compatibility/2006" xmlns:a14="http://schemas.microsoft.com/office/drawing/2010/main" val="000000" mc:Ignorable=""/>
                </a:solidFill>
                <a:latin typeface="+mn-ea"/>
                <a:ea typeface="+mn-ea"/>
              </a:rPr>
              <a:t>，他们打算每个月都投入一定的预算来做</a:t>
            </a:r>
            <a:r>
              <a:rPr lang="en-US" altLang="zh-CN" sz="1600" dirty="0">
                <a:solidFill>
                  <a:srgbClr xmlns:mc="http://schemas.openxmlformats.org/markup-compatibility/2006" xmlns:a14="http://schemas.microsoft.com/office/drawing/2010/main" val="000000" mc:Ignorable=""/>
                </a:solidFill>
                <a:latin typeface="+mn-ea"/>
                <a:ea typeface="+mn-ea"/>
              </a:rPr>
              <a:t>Twitter</a:t>
            </a:r>
            <a:r>
              <a:rPr lang="zh-CN" altLang="en-US" sz="1600" dirty="0">
                <a:solidFill>
                  <a:srgbClr xmlns:mc="http://schemas.openxmlformats.org/markup-compatibility/2006" xmlns:a14="http://schemas.microsoft.com/office/drawing/2010/main" val="000000" mc:Ignorable=""/>
                </a:solidFill>
                <a:latin typeface="+mn-ea"/>
                <a:ea typeface="+mn-ea"/>
              </a:rPr>
              <a:t>广告。</a:t>
            </a:r>
            <a:r>
              <a:rPr lang="en-US" altLang="zh-CN" sz="1600" dirty="0" err="1">
                <a:solidFill>
                  <a:srgbClr xmlns:mc="http://schemas.openxmlformats.org/markup-compatibility/2006" xmlns:a14="http://schemas.microsoft.com/office/drawing/2010/main" val="000000" mc:Ignorable=""/>
                </a:solidFill>
                <a:latin typeface="+mn-ea"/>
                <a:ea typeface="+mn-ea"/>
              </a:rPr>
              <a:t>NakedPizza</a:t>
            </a:r>
            <a:r>
              <a:rPr lang="zh-CN" altLang="en-US" sz="1600" dirty="0">
                <a:solidFill>
                  <a:srgbClr xmlns:mc="http://schemas.openxmlformats.org/markup-compatibility/2006" xmlns:a14="http://schemas.microsoft.com/office/drawing/2010/main" val="000000" mc:Ignorable=""/>
                </a:solidFill>
                <a:latin typeface="+mn-ea"/>
                <a:ea typeface="+mn-ea"/>
              </a:rPr>
              <a:t>打算在</a:t>
            </a:r>
            <a:r>
              <a:rPr lang="en-US" altLang="zh-CN" sz="1600" dirty="0">
                <a:solidFill>
                  <a:srgbClr xmlns:mc="http://schemas.openxmlformats.org/markup-compatibility/2006" xmlns:a14="http://schemas.microsoft.com/office/drawing/2010/main" val="000000" mc:Ignorable=""/>
                </a:solidFill>
                <a:latin typeface="+mn-ea"/>
                <a:ea typeface="+mn-ea"/>
              </a:rPr>
              <a:t>Twitter</a:t>
            </a:r>
            <a:r>
              <a:rPr lang="zh-CN" altLang="en-US" sz="1600" dirty="0">
                <a:solidFill>
                  <a:srgbClr xmlns:mc="http://schemas.openxmlformats.org/markup-compatibility/2006" xmlns:a14="http://schemas.microsoft.com/office/drawing/2010/main" val="000000" mc:Ignorable=""/>
                </a:solidFill>
                <a:latin typeface="+mn-ea"/>
                <a:ea typeface="+mn-ea"/>
              </a:rPr>
              <a:t>上吸引住在新奥尔良的关注者，而这些关注者，</a:t>
            </a:r>
            <a:r>
              <a:rPr lang="en-US" altLang="zh-CN" sz="1600" dirty="0" err="1">
                <a:solidFill>
                  <a:srgbClr xmlns:mc="http://schemas.openxmlformats.org/markup-compatibility/2006" xmlns:a14="http://schemas.microsoft.com/office/drawing/2010/main" val="000000" mc:Ignorable=""/>
                </a:solidFill>
                <a:latin typeface="+mn-ea"/>
                <a:ea typeface="+mn-ea"/>
              </a:rPr>
              <a:t>NakedPizza</a:t>
            </a:r>
            <a:r>
              <a:rPr lang="zh-CN" altLang="en-US" sz="1600" dirty="0">
                <a:solidFill>
                  <a:srgbClr xmlns:mc="http://schemas.openxmlformats.org/markup-compatibility/2006" xmlns:a14="http://schemas.microsoft.com/office/drawing/2010/main" val="000000" mc:Ignorable=""/>
                </a:solidFill>
                <a:latin typeface="+mn-ea"/>
                <a:ea typeface="+mn-ea"/>
              </a:rPr>
              <a:t>再不需要付出比如直投邮件这样的费用去与他们保持联系。因为，他们都在</a:t>
            </a:r>
            <a:r>
              <a:rPr lang="en-US" altLang="zh-CN" sz="1600" dirty="0">
                <a:solidFill>
                  <a:srgbClr xmlns:mc="http://schemas.openxmlformats.org/markup-compatibility/2006" xmlns:a14="http://schemas.microsoft.com/office/drawing/2010/main" val="000000" mc:Ignorable=""/>
                </a:solidFill>
                <a:latin typeface="+mn-ea"/>
                <a:ea typeface="+mn-ea"/>
              </a:rPr>
              <a:t>Twitter</a:t>
            </a:r>
            <a:r>
              <a:rPr lang="zh-CN" altLang="en-US" sz="1600" dirty="0">
                <a:solidFill>
                  <a:srgbClr xmlns:mc="http://schemas.openxmlformats.org/markup-compatibility/2006" xmlns:a14="http://schemas.microsoft.com/office/drawing/2010/main" val="000000" mc:Ignorable=""/>
                </a:solidFill>
                <a:latin typeface="+mn-ea"/>
                <a:ea typeface="+mn-ea"/>
              </a:rPr>
              <a:t>上。</a:t>
            </a:r>
          </a:p>
        </p:txBody>
      </p:sp>
      <p:pic>
        <p:nvPicPr>
          <p:cNvPr id="9" name="Picture 5" descr="新奥尔良"/>
          <p:cNvPicPr>
            <a:picLocks noChangeAspect="1" noChangeArrowheads="1"/>
          </p:cNvPicPr>
          <p:nvPr/>
        </p:nvPicPr>
        <p:blipFill>
          <a:blip r:embed="rId3"/>
          <a:srcRect/>
          <a:stretch>
            <a:fillRect/>
          </a:stretch>
        </p:blipFill>
        <p:spPr bwMode="auto">
          <a:xfrm>
            <a:off x="323528" y="908720"/>
            <a:ext cx="3384376" cy="2541480"/>
          </a:xfrm>
          <a:prstGeom prst="rect">
            <a:avLst/>
          </a:prstGeom>
          <a:noFill/>
        </p:spPr>
      </p:pic>
      <p:pic>
        <p:nvPicPr>
          <p:cNvPr id="10" name="Picture 6" descr="芝加哥"/>
          <p:cNvPicPr>
            <a:picLocks noChangeAspect="1" noChangeArrowheads="1"/>
          </p:cNvPicPr>
          <p:nvPr/>
        </p:nvPicPr>
        <p:blipFill>
          <a:blip r:embed="rId4"/>
          <a:srcRect/>
          <a:stretch>
            <a:fillRect/>
          </a:stretch>
        </p:blipFill>
        <p:spPr bwMode="auto">
          <a:xfrm>
            <a:off x="3923928" y="3645024"/>
            <a:ext cx="4896543" cy="2432386"/>
          </a:xfrm>
          <a:prstGeom prst="rect">
            <a:avLst/>
          </a:prstGeom>
          <a:noFill/>
        </p:spPr>
      </p:pic>
      <p:sp>
        <p:nvSpPr>
          <p:cNvPr id="12" name="矩形 11"/>
          <p:cNvSpPr/>
          <p:nvPr/>
        </p:nvSpPr>
        <p:spPr>
          <a:xfrm>
            <a:off x="323528" y="3645024"/>
            <a:ext cx="3384376" cy="2448272"/>
          </a:xfrm>
          <a:prstGeom prst="rect">
            <a:avLst/>
          </a:prstGeom>
          <a:noFill/>
          <a:ln>
            <a:solidFill>
              <a:srgbClr xmlns:mc="http://schemas.openxmlformats.org/markup-compatibility/2006" xmlns:a14="http://schemas.microsoft.com/office/drawing/2010/main" val="000000" mc:Ignorabl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ltLang="zh-CN" sz="1600" dirty="0" smtClean="0">
              <a:solidFill>
                <a:srgbClr xmlns:mc="http://schemas.openxmlformats.org/markup-compatibility/2006" xmlns:a14="http://schemas.microsoft.com/office/drawing/2010/main" val="000000" mc:Ignorable=""/>
              </a:solidFill>
              <a:latin typeface="+mn-ea"/>
            </a:endParaRPr>
          </a:p>
          <a:p>
            <a:r>
              <a:rPr lang="zh-CN" altLang="en-US" sz="1600" dirty="0" smtClean="0">
                <a:solidFill>
                  <a:srgbClr xmlns:mc="http://schemas.openxmlformats.org/markup-compatibility/2006" xmlns:a14="http://schemas.microsoft.com/office/drawing/2010/main" val="000000" mc:Ignorable=""/>
                </a:solidFill>
                <a:latin typeface="+mn-ea"/>
              </a:rPr>
              <a:t>美国新奥尔良比萨店</a:t>
            </a:r>
            <a:r>
              <a:rPr lang="en-US" altLang="zh-CN" sz="1600" dirty="0" smtClean="0">
                <a:solidFill>
                  <a:srgbClr xmlns:mc="http://schemas.openxmlformats.org/markup-compatibility/2006" xmlns:a14="http://schemas.microsoft.com/office/drawing/2010/main" val="000000" mc:Ignorable=""/>
                </a:solidFill>
                <a:latin typeface="+mn-ea"/>
              </a:rPr>
              <a:t>Naked Pizza</a:t>
            </a:r>
            <a:r>
              <a:rPr lang="zh-CN" altLang="en-US" sz="1600" dirty="0" smtClean="0">
                <a:solidFill>
                  <a:srgbClr xmlns:mc="http://schemas.openxmlformats.org/markup-compatibility/2006" xmlns:a14="http://schemas.microsoft.com/office/drawing/2010/main" val="000000" mc:Ignorable=""/>
                </a:solidFill>
                <a:latin typeface="+mn-ea"/>
              </a:rPr>
              <a:t>在</a:t>
            </a:r>
            <a:r>
              <a:rPr lang="en-US" altLang="zh-CN" sz="1600" dirty="0" smtClean="0">
                <a:solidFill>
                  <a:srgbClr xmlns:mc="http://schemas.openxmlformats.org/markup-compatibility/2006" xmlns:a14="http://schemas.microsoft.com/office/drawing/2010/main" val="000000" mc:Ignorable=""/>
                </a:solidFill>
                <a:latin typeface="+mn-ea"/>
              </a:rPr>
              <a:t>Twitter</a:t>
            </a:r>
            <a:r>
              <a:rPr lang="zh-CN" altLang="en-US" sz="1600" dirty="0" smtClean="0">
                <a:solidFill>
                  <a:srgbClr xmlns:mc="http://schemas.openxmlformats.org/markup-compatibility/2006" xmlns:a14="http://schemas.microsoft.com/office/drawing/2010/main" val="000000" mc:Ignorable=""/>
                </a:solidFill>
                <a:latin typeface="+mn-ea"/>
              </a:rPr>
              <a:t>上开通时，将一块儿广告牌树立在店面前。新树立的广告牌，并非仅在下方喷绘其</a:t>
            </a:r>
            <a:r>
              <a:rPr lang="en-US" altLang="zh-CN" sz="1600" dirty="0" smtClean="0">
                <a:solidFill>
                  <a:srgbClr xmlns:mc="http://schemas.openxmlformats.org/markup-compatibility/2006" xmlns:a14="http://schemas.microsoft.com/office/drawing/2010/main" val="000000" mc:Ignorable=""/>
                </a:solidFill>
                <a:latin typeface="+mn-ea"/>
              </a:rPr>
              <a:t>Twitter</a:t>
            </a:r>
            <a:r>
              <a:rPr lang="zh-CN" altLang="en-US" sz="1600" dirty="0" smtClean="0">
                <a:solidFill>
                  <a:srgbClr xmlns:mc="http://schemas.openxmlformats.org/markup-compatibility/2006" xmlns:a14="http://schemas.microsoft.com/office/drawing/2010/main" val="000000" mc:Ignorable=""/>
                </a:solidFill>
                <a:latin typeface="+mn-ea"/>
              </a:rPr>
              <a:t>页面链接如此简单。而是将</a:t>
            </a:r>
            <a:r>
              <a:rPr lang="en-US" altLang="zh-CN" sz="1600" dirty="0" smtClean="0">
                <a:solidFill>
                  <a:srgbClr xmlns:mc="http://schemas.openxmlformats.org/markup-compatibility/2006" xmlns:a14="http://schemas.microsoft.com/office/drawing/2010/main" val="000000" mc:Ignorable=""/>
                </a:solidFill>
                <a:latin typeface="+mn-ea"/>
              </a:rPr>
              <a:t>Twitter</a:t>
            </a:r>
            <a:r>
              <a:rPr lang="zh-CN" altLang="en-US" sz="1600" dirty="0" smtClean="0">
                <a:solidFill>
                  <a:srgbClr xmlns:mc="http://schemas.openxmlformats.org/markup-compatibility/2006" xmlns:a14="http://schemas.microsoft.com/office/drawing/2010/main" val="000000" mc:Ignorable=""/>
                </a:solidFill>
                <a:latin typeface="+mn-ea"/>
              </a:rPr>
              <a:t>作为该广告牌的主题，一边是形象生动的小鸟元素，一边是偌大的</a:t>
            </a:r>
            <a:r>
              <a:rPr lang="en-US" altLang="zh-CN" sz="1600" dirty="0" smtClean="0">
                <a:solidFill>
                  <a:srgbClr xmlns:mc="http://schemas.openxmlformats.org/markup-compatibility/2006" xmlns:a14="http://schemas.microsoft.com/office/drawing/2010/main" val="000000" mc:Ignorable=""/>
                </a:solidFill>
                <a:latin typeface="+mn-ea"/>
              </a:rPr>
              <a:t>Twitter</a:t>
            </a:r>
            <a:r>
              <a:rPr lang="zh-CN" altLang="en-US" sz="1600" dirty="0" smtClean="0">
                <a:solidFill>
                  <a:srgbClr xmlns:mc="http://schemas.openxmlformats.org/markup-compatibility/2006" xmlns:a14="http://schemas.microsoft.com/office/drawing/2010/main" val="000000" mc:Ignorable=""/>
                </a:solidFill>
                <a:latin typeface="+mn-ea"/>
              </a:rPr>
              <a:t>字样。并链接企业网站：“</a:t>
            </a:r>
            <a:r>
              <a:rPr lang="en-US" altLang="zh-CN" sz="1600" dirty="0" smtClean="0">
                <a:solidFill>
                  <a:srgbClr xmlns:mc="http://schemas.openxmlformats.org/markup-compatibility/2006" xmlns:a14="http://schemas.microsoft.com/office/drawing/2010/main" val="000000" mc:Ignorable=""/>
                </a:solidFill>
                <a:latin typeface="+mn-ea"/>
              </a:rPr>
              <a:t>twitter.com/</a:t>
            </a:r>
            <a:r>
              <a:rPr lang="en-US" altLang="zh-CN" sz="1600" dirty="0" err="1" smtClean="0">
                <a:solidFill>
                  <a:srgbClr xmlns:mc="http://schemas.openxmlformats.org/markup-compatibility/2006" xmlns:a14="http://schemas.microsoft.com/office/drawing/2010/main" val="000000" mc:Ignorable=""/>
                </a:solidFill>
                <a:latin typeface="+mn-ea"/>
              </a:rPr>
              <a:t>nakedpizza</a:t>
            </a:r>
            <a:r>
              <a:rPr lang="en-US" altLang="zh-CN" sz="1600" dirty="0" smtClean="0">
                <a:solidFill>
                  <a:srgbClr xmlns:mc="http://schemas.openxmlformats.org/markup-compatibility/2006" xmlns:a14="http://schemas.microsoft.com/office/drawing/2010/main" val="000000" mc:Ignorable=""/>
                </a:solidFill>
                <a:latin typeface="+mn-ea"/>
              </a:rPr>
              <a:t>”</a:t>
            </a:r>
            <a:r>
              <a:rPr lang="zh-CN" altLang="en-US" sz="1600" dirty="0" smtClean="0">
                <a:solidFill>
                  <a:srgbClr xmlns:mc="http://schemas.openxmlformats.org/markup-compatibility/2006" xmlns:a14="http://schemas.microsoft.com/office/drawing/2010/main" val="000000" mc:Ignorable=""/>
                </a:solidFill>
                <a:latin typeface="+mn-ea"/>
              </a:rPr>
              <a:t>。 </a:t>
            </a:r>
            <a:endParaRPr lang="en-US" altLang="zh-CN" sz="1600" dirty="0" smtClean="0">
              <a:solidFill>
                <a:srgbClr xmlns:mc="http://schemas.openxmlformats.org/markup-compatibility/2006" xmlns:a14="http://schemas.microsoft.com/office/drawing/2010/main" val="000000" mc:Ignorable=""/>
              </a:solidFill>
              <a:latin typeface="+mn-ea"/>
            </a:endParaRPr>
          </a:p>
          <a:p>
            <a:pPr algn="ctr"/>
            <a:endParaRPr lang="zh-CN" altLang="en-US" sz="1600" dirty="0">
              <a:solidFill>
                <a:srgbClr xmlns:mc="http://schemas.openxmlformats.org/markup-compatibility/2006" xmlns:a14="http://schemas.microsoft.com/office/drawing/2010/main" val="000000" mc:Ignorable=""/>
              </a:solidFill>
            </a:endParaRPr>
          </a:p>
        </p:txBody>
      </p:sp>
    </p:spTree>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14313" y="142875"/>
            <a:ext cx="5429250" cy="642938"/>
          </a:xfrm>
        </p:spPr>
        <p:txBody>
          <a:bodyPr/>
          <a:lstStyle/>
          <a:p>
            <a:pPr algn="l" eaLnBrk="1" hangingPunct="1">
              <a:defRPr/>
            </a:pPr>
            <a:r>
              <a:rPr lang="en-US" altLang="zh-CN" sz="2000" b="1" dirty="0" smtClean="0">
                <a:latin typeface="+mn-ea"/>
              </a:rPr>
              <a:t>VANCL</a:t>
            </a:r>
            <a:r>
              <a:rPr lang="zh-CN" altLang="en-US" sz="2000" b="1" dirty="0" smtClean="0">
                <a:latin typeface="+mn-ea"/>
              </a:rPr>
              <a:t>：品牌、活动信息传播多管齐下</a:t>
            </a:r>
          </a:p>
        </p:txBody>
      </p:sp>
      <p:pic>
        <p:nvPicPr>
          <p:cNvPr id="3" name="图片 2" descr="QQ截图未命名.bmp"/>
          <p:cNvPicPr>
            <a:picLocks noChangeAspect="1"/>
          </p:cNvPicPr>
          <p:nvPr/>
        </p:nvPicPr>
        <p:blipFill>
          <a:blip r:embed="rId3"/>
          <a:stretch>
            <a:fillRect/>
          </a:stretch>
        </p:blipFill>
        <p:spPr>
          <a:xfrm>
            <a:off x="251520" y="836712"/>
            <a:ext cx="5873795" cy="2232248"/>
          </a:xfrm>
          <a:prstGeom prst="rect">
            <a:avLst/>
          </a:prstGeom>
        </p:spPr>
      </p:pic>
      <p:sp>
        <p:nvSpPr>
          <p:cNvPr id="5" name="矩形 4"/>
          <p:cNvSpPr/>
          <p:nvPr/>
        </p:nvSpPr>
        <p:spPr>
          <a:xfrm>
            <a:off x="6228184" y="836712"/>
            <a:ext cx="2736304" cy="2232248"/>
          </a:xfrm>
          <a:prstGeom prst="rect">
            <a:avLst/>
          </a:prstGeom>
          <a:noFill/>
          <a:ln>
            <a:solidFill>
              <a:srgbClr xmlns:mc="http://schemas.openxmlformats.org/markup-compatibility/2006" xmlns:a14="http://schemas.microsoft.com/office/drawing/2010/main" val="000000" mc:Ignorabl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ltLang="zh-CN" dirty="0" smtClean="0">
              <a:solidFill>
                <a:srgbClr xmlns:mc="http://schemas.openxmlformats.org/markup-compatibility/2006" xmlns:a14="http://schemas.microsoft.com/office/drawing/2010/main" val="000000" mc:Ignorable=""/>
              </a:solidFill>
              <a:latin typeface="+mn-ea"/>
            </a:endParaRPr>
          </a:p>
          <a:p>
            <a:r>
              <a:rPr lang="zh-CN" altLang="en-US" dirty="0" smtClean="0">
                <a:solidFill>
                  <a:srgbClr xmlns:mc="http://schemas.openxmlformats.org/markup-compatibility/2006" xmlns:a14="http://schemas.microsoft.com/office/drawing/2010/main" val="000000" mc:Ignorable=""/>
                </a:solidFill>
                <a:latin typeface="+mn-ea"/>
              </a:rPr>
              <a:t>凡客诚品作为最早“安家”新浪微博的广告主之一，</a:t>
            </a:r>
            <a:r>
              <a:rPr lang="en-US" altLang="zh-CN" dirty="0" smtClean="0">
                <a:solidFill>
                  <a:srgbClr xmlns:mc="http://schemas.openxmlformats.org/markup-compatibility/2006" xmlns:a14="http://schemas.microsoft.com/office/drawing/2010/main" val="000000" mc:Ignorable=""/>
                </a:solidFill>
                <a:latin typeface="+mn-ea"/>
              </a:rPr>
              <a:t>VANCL</a:t>
            </a:r>
            <a:r>
              <a:rPr lang="zh-CN" altLang="en-US" dirty="0" smtClean="0">
                <a:solidFill>
                  <a:srgbClr xmlns:mc="http://schemas.openxmlformats.org/markup-compatibility/2006" xmlns:a14="http://schemas.microsoft.com/office/drawing/2010/main" val="000000" mc:Ignorable=""/>
                </a:solidFill>
                <a:latin typeface="+mn-ea"/>
              </a:rPr>
              <a:t>多年来培育出来的成熟的电子商务实战技巧成就了其作为广告主</a:t>
            </a:r>
            <a:r>
              <a:rPr lang="en-US" altLang="zh-CN" dirty="0" smtClean="0">
                <a:solidFill>
                  <a:srgbClr xmlns:mc="http://schemas.openxmlformats.org/markup-compatibility/2006" xmlns:a14="http://schemas.microsoft.com/office/drawing/2010/main" val="000000" mc:Ignorable=""/>
                </a:solidFill>
                <a:latin typeface="+mn-ea"/>
              </a:rPr>
              <a:t>"</a:t>
            </a:r>
            <a:r>
              <a:rPr lang="zh-CN" altLang="en-US" dirty="0" smtClean="0">
                <a:solidFill>
                  <a:srgbClr xmlns:mc="http://schemas.openxmlformats.org/markup-compatibility/2006" xmlns:a14="http://schemas.microsoft.com/office/drawing/2010/main" val="000000" mc:Ignorable=""/>
                </a:solidFill>
                <a:latin typeface="+mn-ea"/>
              </a:rPr>
              <a:t>围脖</a:t>
            </a:r>
            <a:r>
              <a:rPr lang="en-US" altLang="zh-CN" dirty="0" smtClean="0">
                <a:solidFill>
                  <a:srgbClr xmlns:mc="http://schemas.openxmlformats.org/markup-compatibility/2006" xmlns:a14="http://schemas.microsoft.com/office/drawing/2010/main" val="000000" mc:Ignorable=""/>
                </a:solidFill>
                <a:latin typeface="+mn-ea"/>
              </a:rPr>
              <a:t>"</a:t>
            </a:r>
            <a:r>
              <a:rPr lang="zh-CN" altLang="en-US" dirty="0" smtClean="0">
                <a:solidFill>
                  <a:srgbClr xmlns:mc="http://schemas.openxmlformats.org/markup-compatibility/2006" xmlns:a14="http://schemas.microsoft.com/office/drawing/2010/main" val="000000" mc:Ignorable=""/>
                </a:solidFill>
                <a:latin typeface="+mn-ea"/>
              </a:rPr>
              <a:t>明星的天然优势。</a:t>
            </a:r>
            <a:endParaRPr lang="en-US" altLang="zh-CN" dirty="0" smtClean="0">
              <a:solidFill>
                <a:srgbClr xmlns:mc="http://schemas.openxmlformats.org/markup-compatibility/2006" xmlns:a14="http://schemas.microsoft.com/office/drawing/2010/main" val="000000" mc:Ignorable=""/>
              </a:solidFill>
              <a:latin typeface="+mn-ea"/>
            </a:endParaRPr>
          </a:p>
          <a:p>
            <a:endParaRPr lang="zh-CN" altLang="en-US" dirty="0">
              <a:solidFill>
                <a:srgbClr xmlns:mc="http://schemas.openxmlformats.org/markup-compatibility/2006" xmlns:a14="http://schemas.microsoft.com/office/drawing/2010/main" val="000000" mc:Ignorable=""/>
              </a:solidFill>
            </a:endParaRPr>
          </a:p>
        </p:txBody>
      </p:sp>
      <p:sp>
        <p:nvSpPr>
          <p:cNvPr id="6" name="矩形 5"/>
          <p:cNvSpPr/>
          <p:nvPr/>
        </p:nvSpPr>
        <p:spPr>
          <a:xfrm>
            <a:off x="251520" y="3212414"/>
            <a:ext cx="8712968" cy="2880320"/>
          </a:xfrm>
          <a:prstGeom prst="rect">
            <a:avLst/>
          </a:prstGeom>
          <a:noFill/>
          <a:ln>
            <a:solidFill>
              <a:srgbClr xmlns:mc="http://schemas.openxmlformats.org/markup-compatibility/2006" xmlns:a14="http://schemas.microsoft.com/office/drawing/2010/main" val="000000" mc:Ignorabl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7313" indent="-87313">
              <a:buFont typeface="Arial" pitchFamily="34" charset="0"/>
              <a:buChar char="•"/>
            </a:pPr>
            <a:r>
              <a:rPr lang="zh-CN" altLang="en-US" dirty="0" smtClean="0">
                <a:solidFill>
                  <a:srgbClr xmlns:mc="http://schemas.openxmlformats.org/markup-compatibility/2006" xmlns:a14="http://schemas.microsoft.com/office/drawing/2010/main" val="000000" mc:Ignorable=""/>
                </a:solidFill>
                <a:latin typeface="+mn-ea"/>
              </a:rPr>
              <a:t>在</a:t>
            </a:r>
            <a:r>
              <a:rPr lang="en-US" altLang="zh-CN" dirty="0" smtClean="0">
                <a:solidFill>
                  <a:srgbClr xmlns:mc="http://schemas.openxmlformats.org/markup-compatibility/2006" xmlns:a14="http://schemas.microsoft.com/office/drawing/2010/main" val="000000" mc:Ignorable=""/>
                </a:solidFill>
                <a:latin typeface="+mn-ea"/>
              </a:rPr>
              <a:t>VANCL</a:t>
            </a:r>
            <a:r>
              <a:rPr lang="zh-CN" altLang="en-US" dirty="0" smtClean="0">
                <a:solidFill>
                  <a:srgbClr xmlns:mc="http://schemas.openxmlformats.org/markup-compatibility/2006" xmlns:a14="http://schemas.microsoft.com/office/drawing/2010/main" val="000000" mc:Ignorable=""/>
                </a:solidFill>
                <a:latin typeface="+mn-ea"/>
              </a:rPr>
              <a:t>的微博页面上，你可以清晰看到这家企业对待互联网营销的老练：</a:t>
            </a:r>
            <a:endParaRPr lang="en-US" altLang="zh-CN" dirty="0" smtClean="0">
              <a:solidFill>
                <a:srgbClr xmlns:mc="http://schemas.openxmlformats.org/markup-compatibility/2006" xmlns:a14="http://schemas.microsoft.com/office/drawing/2010/main" val="000000" mc:Ignorable=""/>
              </a:solidFill>
              <a:latin typeface="+mn-ea"/>
            </a:endParaRPr>
          </a:p>
          <a:p>
            <a:pPr lvl="1">
              <a:buFont typeface="微软雅黑" pitchFamily="34" charset="-122"/>
              <a:buChar char="–"/>
            </a:pPr>
            <a:r>
              <a:rPr lang="zh-CN" altLang="en-US" dirty="0" smtClean="0">
                <a:solidFill>
                  <a:srgbClr xmlns:mc="http://schemas.openxmlformats.org/markup-compatibility/2006" xmlns:a14="http://schemas.microsoft.com/office/drawing/2010/main" val="000000" mc:Ignorable=""/>
                </a:solidFill>
                <a:latin typeface="+mn-ea"/>
              </a:rPr>
              <a:t> 一会联合新浪相关用户赠送</a:t>
            </a:r>
            <a:r>
              <a:rPr lang="en-US" altLang="zh-CN" dirty="0" smtClean="0">
                <a:solidFill>
                  <a:srgbClr xmlns:mc="http://schemas.openxmlformats.org/markup-compatibility/2006" xmlns:a14="http://schemas.microsoft.com/office/drawing/2010/main" val="000000" mc:Ignorable=""/>
                </a:solidFill>
                <a:latin typeface="+mn-ea"/>
              </a:rPr>
              <a:t>VANCL</a:t>
            </a:r>
            <a:r>
              <a:rPr lang="zh-CN" altLang="en-US" dirty="0" smtClean="0">
                <a:solidFill>
                  <a:srgbClr xmlns:mc="http://schemas.openxmlformats.org/markup-compatibility/2006" xmlns:a14="http://schemas.microsoft.com/office/drawing/2010/main" val="000000" mc:Ignorable=""/>
                </a:solidFill>
                <a:latin typeface="+mn-ea"/>
              </a:rPr>
              <a:t>牌围脖</a:t>
            </a:r>
            <a:r>
              <a:rPr lang="en-US" altLang="zh-CN" dirty="0" smtClean="0">
                <a:solidFill>
                  <a:srgbClr xmlns:mc="http://schemas.openxmlformats.org/markup-compatibility/2006" xmlns:a14="http://schemas.microsoft.com/office/drawing/2010/main" val="000000" mc:Ignorable=""/>
                </a:solidFill>
                <a:latin typeface="+mn-ea"/>
              </a:rPr>
              <a:t>;</a:t>
            </a:r>
          </a:p>
          <a:p>
            <a:pPr lvl="1">
              <a:buFont typeface="微软雅黑" pitchFamily="34" charset="-122"/>
              <a:buChar char="–"/>
            </a:pPr>
            <a:r>
              <a:rPr lang="zh-CN" altLang="en-US" dirty="0" smtClean="0">
                <a:solidFill>
                  <a:srgbClr xmlns:mc="http://schemas.openxmlformats.org/markup-compatibility/2006" xmlns:a14="http://schemas.microsoft.com/office/drawing/2010/main" val="000000" mc:Ignorable=""/>
                </a:solidFill>
                <a:latin typeface="+mn-ea"/>
              </a:rPr>
              <a:t> 一会儿推出</a:t>
            </a:r>
            <a:r>
              <a:rPr lang="en-US" altLang="zh-CN" dirty="0" smtClean="0">
                <a:solidFill>
                  <a:srgbClr xmlns:mc="http://schemas.openxmlformats.org/markup-compatibility/2006" xmlns:a14="http://schemas.microsoft.com/office/drawing/2010/main" val="000000" mc:Ignorable=""/>
                </a:solidFill>
                <a:latin typeface="+mn-ea"/>
              </a:rPr>
              <a:t>1</a:t>
            </a:r>
            <a:r>
              <a:rPr lang="zh-CN" altLang="en-US" dirty="0" smtClean="0">
                <a:solidFill>
                  <a:srgbClr xmlns:mc="http://schemas.openxmlformats.org/markup-compatibility/2006" xmlns:a14="http://schemas.microsoft.com/office/drawing/2010/main" val="000000" mc:Ignorable=""/>
                </a:solidFill>
                <a:latin typeface="+mn-ea"/>
              </a:rPr>
              <a:t>元秒杀原价</a:t>
            </a:r>
            <a:r>
              <a:rPr lang="en-US" altLang="zh-CN" dirty="0" smtClean="0">
                <a:solidFill>
                  <a:srgbClr xmlns:mc="http://schemas.openxmlformats.org/markup-compatibility/2006" xmlns:a14="http://schemas.microsoft.com/office/drawing/2010/main" val="000000" mc:Ignorable=""/>
                </a:solidFill>
                <a:latin typeface="+mn-ea"/>
              </a:rPr>
              <a:t>888</a:t>
            </a:r>
            <a:r>
              <a:rPr lang="zh-CN" altLang="en-US" dirty="0" smtClean="0">
                <a:solidFill>
                  <a:srgbClr xmlns:mc="http://schemas.openxmlformats.org/markup-compatibility/2006" xmlns:a14="http://schemas.microsoft.com/office/drawing/2010/main" val="000000" mc:Ignorable=""/>
                </a:solidFill>
                <a:latin typeface="+mn-ea"/>
              </a:rPr>
              <a:t>元衣服的抢购活动来刺激粉丝脆弱的神经</a:t>
            </a:r>
            <a:r>
              <a:rPr lang="en-US" altLang="zh-CN" dirty="0" smtClean="0">
                <a:solidFill>
                  <a:srgbClr xmlns:mc="http://schemas.openxmlformats.org/markup-compatibility/2006" xmlns:a14="http://schemas.microsoft.com/office/drawing/2010/main" val="000000" mc:Ignorable=""/>
                </a:solidFill>
                <a:latin typeface="+mn-ea"/>
              </a:rPr>
              <a:t>;</a:t>
            </a:r>
          </a:p>
          <a:p>
            <a:pPr lvl="1">
              <a:buFont typeface="微软雅黑" pitchFamily="34" charset="-122"/>
              <a:buChar char="–"/>
            </a:pPr>
            <a:r>
              <a:rPr lang="zh-CN" altLang="en-US" dirty="0" smtClean="0">
                <a:solidFill>
                  <a:srgbClr xmlns:mc="http://schemas.openxmlformats.org/markup-compatibility/2006" xmlns:a14="http://schemas.microsoft.com/office/drawing/2010/main" val="000000" mc:Ignorable=""/>
                </a:solidFill>
                <a:latin typeface="+mn-ea"/>
              </a:rPr>
              <a:t> 一会儿又通过赠送礼品的方式，拉来姚晨和徐静蕾等名人就</a:t>
            </a:r>
            <a:r>
              <a:rPr lang="en-US" altLang="zh-CN" dirty="0" smtClean="0">
                <a:solidFill>
                  <a:srgbClr xmlns:mc="http://schemas.openxmlformats.org/markup-compatibility/2006" xmlns:a14="http://schemas.microsoft.com/office/drawing/2010/main" val="000000" mc:Ignorable=""/>
                </a:solidFill>
                <a:latin typeface="+mn-ea"/>
              </a:rPr>
              <a:t>VANCL</a:t>
            </a:r>
            <a:r>
              <a:rPr lang="zh-CN" altLang="en-US" dirty="0" smtClean="0">
                <a:solidFill>
                  <a:srgbClr xmlns:mc="http://schemas.openxmlformats.org/markup-compatibility/2006" xmlns:a14="http://schemas.microsoft.com/office/drawing/2010/main" val="000000" mc:Ignorable=""/>
                </a:solidFill>
                <a:latin typeface="+mn-ea"/>
              </a:rPr>
              <a:t>的产品进行互动。</a:t>
            </a:r>
            <a:endParaRPr lang="en-US" altLang="zh-CN" dirty="0" smtClean="0">
              <a:solidFill>
                <a:srgbClr xmlns:mc="http://schemas.openxmlformats.org/markup-compatibility/2006" xmlns:a14="http://schemas.microsoft.com/office/drawing/2010/main" val="000000" mc:Ignorable=""/>
              </a:solidFill>
              <a:latin typeface="+mn-ea"/>
            </a:endParaRPr>
          </a:p>
          <a:p>
            <a:pPr marL="87313" lvl="1" indent="-87313">
              <a:buFont typeface="Arial" pitchFamily="34" charset="0"/>
              <a:buChar char="•"/>
            </a:pPr>
            <a:r>
              <a:rPr lang="zh-CN" altLang="en-US" dirty="0" smtClean="0">
                <a:solidFill>
                  <a:srgbClr xmlns:mc="http://schemas.openxmlformats.org/markup-compatibility/2006" xmlns:a14="http://schemas.microsoft.com/office/drawing/2010/main" val="000000" mc:Ignorable=""/>
                </a:solidFill>
                <a:latin typeface="+mn-ea"/>
              </a:rPr>
              <a:t>除此以外，你还能看到</a:t>
            </a:r>
            <a:r>
              <a:rPr lang="en-US" altLang="zh-CN" dirty="0" smtClean="0">
                <a:solidFill>
                  <a:srgbClr xmlns:mc="http://schemas.openxmlformats.org/markup-compatibility/2006" xmlns:a14="http://schemas.microsoft.com/office/drawing/2010/main" val="000000" mc:Ignorable=""/>
                </a:solidFill>
                <a:latin typeface="+mn-ea"/>
              </a:rPr>
              <a:t>VANCL</a:t>
            </a:r>
            <a:r>
              <a:rPr lang="zh-CN" altLang="en-US" dirty="0" smtClean="0">
                <a:solidFill>
                  <a:srgbClr xmlns:mc="http://schemas.openxmlformats.org/markup-compatibility/2006" xmlns:a14="http://schemas.microsoft.com/office/drawing/2010/main" val="000000" mc:Ignorable=""/>
                </a:solidFill>
                <a:latin typeface="+mn-ea"/>
              </a:rPr>
              <a:t>畅销服装设计师讲述产品设计的背后故事，看到入职三月的小员工抒发的感性情怀，对于关注话题中检索到的网民对于凡客的疑问，</a:t>
            </a:r>
            <a:r>
              <a:rPr lang="en-US" altLang="zh-CN" dirty="0" smtClean="0">
                <a:solidFill>
                  <a:srgbClr xmlns:mc="http://schemas.openxmlformats.org/markup-compatibility/2006" xmlns:a14="http://schemas.microsoft.com/office/drawing/2010/main" val="000000" mc:Ignorable=""/>
                </a:solidFill>
                <a:latin typeface="+mn-ea"/>
              </a:rPr>
              <a:t>VANCL</a:t>
            </a:r>
            <a:r>
              <a:rPr lang="zh-CN" altLang="en-US" dirty="0" smtClean="0">
                <a:solidFill>
                  <a:srgbClr xmlns:mc="http://schemas.openxmlformats.org/markup-compatibility/2006" xmlns:a14="http://schemas.microsoft.com/office/drawing/2010/main" val="000000" mc:Ignorable=""/>
                </a:solidFill>
                <a:latin typeface="+mn-ea"/>
              </a:rPr>
              <a:t>幕后团队也会在第一时间予以解答。</a:t>
            </a:r>
          </a:p>
        </p:txBody>
      </p:sp>
    </p:spTree>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14313" y="142875"/>
            <a:ext cx="5429250" cy="642938"/>
          </a:xfrm>
        </p:spPr>
        <p:txBody>
          <a:bodyPr/>
          <a:lstStyle/>
          <a:p>
            <a:pPr algn="l" eaLnBrk="1" hangingPunct="1">
              <a:defRPr/>
            </a:pPr>
            <a:r>
              <a:rPr lang="zh-CN" altLang="en-US" sz="2000" b="1" dirty="0" smtClean="0">
                <a:latin typeface="+mn-ea"/>
              </a:rPr>
              <a:t>欧莱雅：互动话题助力媒体风尚大奖赛</a:t>
            </a:r>
          </a:p>
        </p:txBody>
      </p:sp>
      <p:pic>
        <p:nvPicPr>
          <p:cNvPr id="3" name="图片 2" descr="QQ截图未命名1.bmp"/>
          <p:cNvPicPr>
            <a:picLocks noChangeAspect="1"/>
          </p:cNvPicPr>
          <p:nvPr/>
        </p:nvPicPr>
        <p:blipFill>
          <a:blip r:embed="rId3"/>
          <a:stretch>
            <a:fillRect/>
          </a:stretch>
        </p:blipFill>
        <p:spPr>
          <a:xfrm>
            <a:off x="251520" y="908720"/>
            <a:ext cx="5409524" cy="2016224"/>
          </a:xfrm>
          <a:prstGeom prst="rect">
            <a:avLst/>
          </a:prstGeom>
          <a:ln>
            <a:solidFill>
              <a:schemeClr val="bg1">
                <a:lumMod val="75000"/>
              </a:schemeClr>
            </a:solidFill>
          </a:ln>
        </p:spPr>
      </p:pic>
      <p:sp>
        <p:nvSpPr>
          <p:cNvPr id="5" name="矩形 4"/>
          <p:cNvSpPr/>
          <p:nvPr/>
        </p:nvSpPr>
        <p:spPr>
          <a:xfrm>
            <a:off x="5796136" y="894206"/>
            <a:ext cx="3168352" cy="2059204"/>
          </a:xfrm>
          <a:prstGeom prst="rect">
            <a:avLst/>
          </a:prstGeom>
          <a:noFill/>
          <a:ln>
            <a:solidFill>
              <a:srgbClr xmlns:mc="http://schemas.openxmlformats.org/markup-compatibility/2006" xmlns:a14="http://schemas.microsoft.com/office/drawing/2010/main" val="000000" mc:Ignorabl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rgbClr xmlns:mc="http://schemas.openxmlformats.org/markup-compatibility/2006" xmlns:a14="http://schemas.microsoft.com/office/drawing/2010/main" val="000000" mc:Ignorable=""/>
                </a:solidFill>
                <a:latin typeface="+mn-ea"/>
              </a:rPr>
              <a:t>为了配合一年一度的“欧莱雅媒体风尚大奖赛”的深入开展和推广，欧莱雅集团于</a:t>
            </a:r>
            <a:r>
              <a:rPr lang="en-US" altLang="zh-CN" dirty="0" smtClean="0">
                <a:solidFill>
                  <a:srgbClr xmlns:mc="http://schemas.openxmlformats.org/markup-compatibility/2006" xmlns:a14="http://schemas.microsoft.com/office/drawing/2010/main" val="000000" mc:Ignorable=""/>
                </a:solidFill>
                <a:latin typeface="+mn-ea"/>
              </a:rPr>
              <a:t>2009</a:t>
            </a:r>
            <a:r>
              <a:rPr lang="zh-CN" altLang="en-US" dirty="0" smtClean="0">
                <a:solidFill>
                  <a:srgbClr xmlns:mc="http://schemas.openxmlformats.org/markup-compatibility/2006" xmlns:a14="http://schemas.microsoft.com/office/drawing/2010/main" val="000000" mc:Ignorable=""/>
                </a:solidFill>
                <a:latin typeface="+mn-ea"/>
              </a:rPr>
              <a:t>年</a:t>
            </a:r>
            <a:r>
              <a:rPr lang="en-US" altLang="zh-CN" dirty="0" smtClean="0">
                <a:solidFill>
                  <a:srgbClr xmlns:mc="http://schemas.openxmlformats.org/markup-compatibility/2006" xmlns:a14="http://schemas.microsoft.com/office/drawing/2010/main" val="000000" mc:Ignorable=""/>
                </a:solidFill>
                <a:latin typeface="+mn-ea"/>
              </a:rPr>
              <a:t>10</a:t>
            </a:r>
            <a:r>
              <a:rPr lang="zh-CN" altLang="en-US" dirty="0" smtClean="0">
                <a:solidFill>
                  <a:srgbClr xmlns:mc="http://schemas.openxmlformats.org/markup-compatibility/2006" xmlns:a14="http://schemas.microsoft.com/office/drawing/2010/main" val="000000" mc:Ignorable=""/>
                </a:solidFill>
                <a:latin typeface="+mn-ea"/>
              </a:rPr>
              <a:t>月底在新浪上开设官方微博，并以“赛事名称”作为集团的官方微博名称，以引起</a:t>
            </a:r>
            <a:r>
              <a:rPr lang="en-US" altLang="zh-CN" dirty="0" smtClean="0">
                <a:solidFill>
                  <a:srgbClr xmlns:mc="http://schemas.openxmlformats.org/markup-compatibility/2006" xmlns:a14="http://schemas.microsoft.com/office/drawing/2010/main" val="000000" mc:Ignorable=""/>
                </a:solidFill>
                <a:latin typeface="+mn-ea"/>
              </a:rPr>
              <a:t>"</a:t>
            </a:r>
            <a:r>
              <a:rPr lang="zh-CN" altLang="en-US" dirty="0" smtClean="0">
                <a:solidFill>
                  <a:srgbClr xmlns:mc="http://schemas.openxmlformats.org/markup-compatibility/2006" xmlns:a14="http://schemas.microsoft.com/office/drawing/2010/main" val="000000" mc:Ignorable=""/>
                </a:solidFill>
                <a:latin typeface="+mn-ea"/>
              </a:rPr>
              <a:t>脖友们</a:t>
            </a:r>
            <a:r>
              <a:rPr lang="en-US" altLang="zh-CN" dirty="0" smtClean="0">
                <a:solidFill>
                  <a:srgbClr xmlns:mc="http://schemas.openxmlformats.org/markup-compatibility/2006" xmlns:a14="http://schemas.microsoft.com/office/drawing/2010/main" val="000000" mc:Ignorable=""/>
                </a:solidFill>
                <a:latin typeface="+mn-ea"/>
              </a:rPr>
              <a:t>"</a:t>
            </a:r>
            <a:r>
              <a:rPr lang="zh-CN" altLang="en-US" dirty="0" smtClean="0">
                <a:solidFill>
                  <a:srgbClr xmlns:mc="http://schemas.openxmlformats.org/markup-compatibility/2006" xmlns:a14="http://schemas.microsoft.com/office/drawing/2010/main" val="000000" mc:Ignorable=""/>
                </a:solidFill>
                <a:latin typeface="+mn-ea"/>
              </a:rPr>
              <a:t>对于赛事的更多关注。</a:t>
            </a:r>
            <a:endParaRPr lang="zh-CN" altLang="en-US" dirty="0">
              <a:solidFill>
                <a:srgbClr xmlns:mc="http://schemas.openxmlformats.org/markup-compatibility/2006" xmlns:a14="http://schemas.microsoft.com/office/drawing/2010/main" val="000000" mc:Ignorable=""/>
              </a:solidFill>
            </a:endParaRPr>
          </a:p>
        </p:txBody>
      </p:sp>
      <p:sp>
        <p:nvSpPr>
          <p:cNvPr id="6" name="矩形 5"/>
          <p:cNvSpPr/>
          <p:nvPr/>
        </p:nvSpPr>
        <p:spPr>
          <a:xfrm>
            <a:off x="251520" y="3140968"/>
            <a:ext cx="2520280" cy="2952328"/>
          </a:xfrm>
          <a:prstGeom prst="rect">
            <a:avLst/>
          </a:prstGeom>
          <a:noFill/>
          <a:ln>
            <a:solidFill>
              <a:srgbClr xmlns:mc="http://schemas.openxmlformats.org/markup-compatibility/2006" xmlns:a14="http://schemas.microsoft.com/office/drawing/2010/main" val="000000" mc:Ignorabl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rgbClr xmlns:mc="http://schemas.openxmlformats.org/markup-compatibility/2006" xmlns:a14="http://schemas.microsoft.com/office/drawing/2010/main" val="000000" mc:Ignorable=""/>
                </a:solidFill>
                <a:latin typeface="+mn-ea"/>
              </a:rPr>
              <a:t>为了让品牌活动深入人心，欧莱雅不但安排专人进行官方微博的管理和维护，还积极围绕着两年来的媒体风尚大奖赛，不定期地推出有奖互动话题，吸引粉丝们的参与和讨论。 </a:t>
            </a:r>
            <a:endParaRPr lang="zh-CN" altLang="en-US" dirty="0">
              <a:solidFill>
                <a:srgbClr xmlns:mc="http://schemas.openxmlformats.org/markup-compatibility/2006" xmlns:a14="http://schemas.microsoft.com/office/drawing/2010/main" val="000000" mc:Ignorable=""/>
              </a:solidFill>
            </a:endParaRPr>
          </a:p>
        </p:txBody>
      </p:sp>
      <p:sp>
        <p:nvSpPr>
          <p:cNvPr id="7" name="矩形 6"/>
          <p:cNvSpPr/>
          <p:nvPr/>
        </p:nvSpPr>
        <p:spPr>
          <a:xfrm>
            <a:off x="2915816" y="3140968"/>
            <a:ext cx="6048672" cy="2952328"/>
          </a:xfrm>
          <a:prstGeom prst="rect">
            <a:avLst/>
          </a:prstGeom>
          <a:noFill/>
          <a:ln>
            <a:solidFill>
              <a:srgbClr xmlns:mc="http://schemas.openxmlformats.org/markup-compatibility/2006" xmlns:a14="http://schemas.microsoft.com/office/drawing/2010/main" val="000000" mc:Ignorabl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4625" indent="-174625">
              <a:lnSpc>
                <a:spcPts val="2000"/>
              </a:lnSpc>
              <a:buFont typeface="Arial" pitchFamily="34" charset="0"/>
              <a:buChar char="•"/>
            </a:pPr>
            <a:r>
              <a:rPr lang="zh-CN" altLang="en-US" dirty="0" smtClean="0">
                <a:solidFill>
                  <a:srgbClr xmlns:mc="http://schemas.openxmlformats.org/markup-compatibility/2006" xmlns:a14="http://schemas.microsoft.com/office/drawing/2010/main" val="000000" mc:Ignorable=""/>
                </a:solidFill>
                <a:latin typeface="+mn-ea"/>
              </a:rPr>
              <a:t>通过两个多月的微博推广，欧莱雅在两方面获得了收益：</a:t>
            </a:r>
            <a:endParaRPr lang="en-US" altLang="zh-CN" dirty="0" smtClean="0">
              <a:solidFill>
                <a:srgbClr xmlns:mc="http://schemas.openxmlformats.org/markup-compatibility/2006" xmlns:a14="http://schemas.microsoft.com/office/drawing/2010/main" val="000000" mc:Ignorable=""/>
              </a:solidFill>
              <a:latin typeface="+mn-ea"/>
            </a:endParaRPr>
          </a:p>
          <a:p>
            <a:pPr marL="631825" lvl="1" indent="-174625">
              <a:lnSpc>
                <a:spcPts val="2000"/>
              </a:lnSpc>
              <a:buFont typeface="微软雅黑" pitchFamily="34" charset="-122"/>
              <a:buChar char="–"/>
            </a:pPr>
            <a:r>
              <a:rPr lang="zh-CN" altLang="en-US" dirty="0" smtClean="0">
                <a:solidFill>
                  <a:srgbClr xmlns:mc="http://schemas.openxmlformats.org/markup-compatibility/2006" xmlns:a14="http://schemas.microsoft.com/office/drawing/2010/main" val="000000" mc:Ignorable=""/>
                </a:solidFill>
                <a:latin typeface="+mn-ea"/>
              </a:rPr>
              <a:t>一方面，迅速提升了官方微博的人气，聚拢了大批品牌的忠诚“粉丝”，有奖互动环节送出的礼品也让消费者对欧莱雅集团旗下诸系列产品构成和功用有了系统的了解</a:t>
            </a:r>
            <a:r>
              <a:rPr lang="en-US" altLang="zh-CN" dirty="0" smtClean="0">
                <a:solidFill>
                  <a:srgbClr xmlns:mc="http://schemas.openxmlformats.org/markup-compatibility/2006" xmlns:a14="http://schemas.microsoft.com/office/drawing/2010/main" val="000000" mc:Ignorable=""/>
                </a:solidFill>
                <a:latin typeface="+mn-ea"/>
              </a:rPr>
              <a:t>;</a:t>
            </a:r>
          </a:p>
          <a:p>
            <a:pPr marL="631825" lvl="1" indent="-174625">
              <a:lnSpc>
                <a:spcPts val="2000"/>
              </a:lnSpc>
              <a:buFont typeface="微软雅黑" pitchFamily="34" charset="-122"/>
              <a:buChar char="–"/>
            </a:pPr>
            <a:r>
              <a:rPr lang="zh-CN" altLang="en-US" dirty="0" smtClean="0">
                <a:solidFill>
                  <a:srgbClr xmlns:mc="http://schemas.openxmlformats.org/markup-compatibility/2006" xmlns:a14="http://schemas.microsoft.com/office/drawing/2010/main" val="000000" mc:Ignorable=""/>
                </a:solidFill>
                <a:latin typeface="+mn-ea"/>
              </a:rPr>
              <a:t>另一方面，通过回顾</a:t>
            </a:r>
            <a:r>
              <a:rPr lang="en-US" altLang="zh-CN" dirty="0" smtClean="0">
                <a:solidFill>
                  <a:srgbClr xmlns:mc="http://schemas.openxmlformats.org/markup-compatibility/2006" xmlns:a14="http://schemas.microsoft.com/office/drawing/2010/main" val="000000" mc:Ignorable=""/>
                </a:solidFill>
                <a:latin typeface="+mn-ea"/>
              </a:rPr>
              <a:t>2008</a:t>
            </a:r>
            <a:r>
              <a:rPr lang="zh-CN" altLang="en-US" dirty="0" smtClean="0">
                <a:solidFill>
                  <a:srgbClr xmlns:mc="http://schemas.openxmlformats.org/markup-compatibility/2006" xmlns:a14="http://schemas.microsoft.com/office/drawing/2010/main" val="000000" mc:Ignorable=""/>
                </a:solidFill>
                <a:latin typeface="+mn-ea"/>
              </a:rPr>
              <a:t>年的风尚大奖赛，直播</a:t>
            </a:r>
            <a:r>
              <a:rPr lang="en-US" altLang="zh-CN" dirty="0" smtClean="0">
                <a:solidFill>
                  <a:srgbClr xmlns:mc="http://schemas.openxmlformats.org/markup-compatibility/2006" xmlns:a14="http://schemas.microsoft.com/office/drawing/2010/main" val="000000" mc:Ignorable=""/>
                </a:solidFill>
                <a:latin typeface="+mn-ea"/>
              </a:rPr>
              <a:t>2009</a:t>
            </a:r>
            <a:r>
              <a:rPr lang="zh-CN" altLang="en-US" dirty="0" smtClean="0">
                <a:solidFill>
                  <a:srgbClr xmlns:mc="http://schemas.openxmlformats.org/markup-compatibility/2006" xmlns:a14="http://schemas.microsoft.com/office/drawing/2010/main" val="000000" mc:Ignorable=""/>
                </a:solidFill>
                <a:latin typeface="+mn-ea"/>
              </a:rPr>
              <a:t>年的风尚大典，也积极传播了活动本身，网友的每一次相关活动和赛事的讨论，都为企业的品牌做了一次软性传播，品牌的烙印会在体验与关系互动中“发酵”。</a:t>
            </a:r>
            <a:endParaRPr lang="zh-CN" altLang="en-US" dirty="0">
              <a:solidFill>
                <a:srgbClr xmlns:mc="http://schemas.openxmlformats.org/markup-compatibility/2006" xmlns:a14="http://schemas.microsoft.com/office/drawing/2010/main" val="000000" mc:Ignorable=""/>
              </a:solidFill>
            </a:endParaRPr>
          </a:p>
        </p:txBody>
      </p:sp>
    </p:spTree>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6" name="标题 1"/>
          <p:cNvSpPr>
            <a:spLocks noGrp="1"/>
          </p:cNvSpPr>
          <p:nvPr>
            <p:ph type="title"/>
          </p:nvPr>
        </p:nvSpPr>
        <p:spPr>
          <a:xfrm>
            <a:off x="214313" y="142875"/>
            <a:ext cx="5429250" cy="642938"/>
          </a:xfrm>
          <a:noFill/>
          <a:ln w="9525">
            <a:noFill/>
            <a:miter lim="800000"/>
            <a:headEnd/>
            <a:tailEnd/>
          </a:ln>
        </p:spPr>
        <p:txBody>
          <a:bodyPr vert="horz" wrap="square" lIns="91440" tIns="45720" rIns="91440" bIns="45720" numCol="1" anchor="ctr" anchorCtr="0" compatLnSpc="1">
            <a:prstTxWarp prst="textNoShape">
              <a:avLst/>
            </a:prstTxWarp>
          </a:bodyPr>
          <a:lstStyle/>
          <a:p>
            <a:pPr algn="l" eaLnBrk="1" hangingPunct="1">
              <a:defRPr/>
            </a:pPr>
            <a:r>
              <a:rPr lang="zh-CN" altLang="en-US" sz="2000" b="1" dirty="0" smtClean="0">
                <a:latin typeface="+mn-ea"/>
              </a:rPr>
              <a:t>中国移动：互动活动造势无线音乐咪咕汇</a:t>
            </a:r>
          </a:p>
        </p:txBody>
      </p:sp>
      <p:sp>
        <p:nvSpPr>
          <p:cNvPr id="4" name="矩形 3"/>
          <p:cNvSpPr/>
          <p:nvPr/>
        </p:nvSpPr>
        <p:spPr>
          <a:xfrm>
            <a:off x="1547664" y="1556792"/>
            <a:ext cx="2880320" cy="648072"/>
          </a:xfrm>
          <a:prstGeom prst="rect">
            <a:avLst/>
          </a:prstGeom>
          <a:noFill/>
          <a:ln>
            <a:solidFill>
              <a:srgbClr xmlns:mc="http://schemas.openxmlformats.org/markup-compatibility/2006" xmlns:a14="http://schemas.microsoft.com/office/drawing/2010/main" val="000000" mc:Ignorabl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xmlns:mc="http://schemas.openxmlformats.org/markup-compatibility/2006" xmlns:a14="http://schemas.microsoft.com/office/drawing/2010/main" val="000000" mc:Ignorable=""/>
                </a:solidFill>
                <a:latin typeface="+mn-ea"/>
              </a:rPr>
              <a:t>为互动活动进行前期造势</a:t>
            </a:r>
            <a:endParaRPr lang="zh-CN" altLang="en-US" dirty="0"/>
          </a:p>
        </p:txBody>
      </p:sp>
      <p:sp>
        <p:nvSpPr>
          <p:cNvPr id="5" name="TextBox 4"/>
          <p:cNvSpPr txBox="1"/>
          <p:nvPr/>
        </p:nvSpPr>
        <p:spPr>
          <a:xfrm>
            <a:off x="251520" y="1556792"/>
            <a:ext cx="1152128" cy="646331"/>
          </a:xfrm>
          <a:prstGeom prst="rect">
            <a:avLst/>
          </a:prstGeom>
          <a:noFill/>
        </p:spPr>
        <p:txBody>
          <a:bodyPr wrap="square" rtlCol="0">
            <a:spAutoFit/>
          </a:bodyPr>
          <a:lstStyle/>
          <a:p>
            <a:pPr algn="ctr"/>
            <a:r>
              <a:rPr lang="zh-CN" altLang="en-US" b="1" dirty="0" smtClean="0">
                <a:solidFill>
                  <a:srgbClr xmlns:mc="http://schemas.openxmlformats.org/markup-compatibility/2006" xmlns:a14="http://schemas.microsoft.com/office/drawing/2010/main" val="000000" mc:Ignorable=""/>
                </a:solidFill>
                <a:latin typeface="+mn-ea"/>
                <a:ea typeface="+mn-ea"/>
              </a:rPr>
              <a:t>建立微博目的</a:t>
            </a:r>
            <a:endParaRPr lang="zh-CN" altLang="en-US" b="1" dirty="0">
              <a:solidFill>
                <a:srgbClr xmlns:mc="http://schemas.openxmlformats.org/markup-compatibility/2006" xmlns:a14="http://schemas.microsoft.com/office/drawing/2010/main" val="000000" mc:Ignorable=""/>
              </a:solidFill>
              <a:latin typeface="+mn-ea"/>
              <a:ea typeface="+mn-ea"/>
            </a:endParaRPr>
          </a:p>
        </p:txBody>
      </p:sp>
      <p:sp>
        <p:nvSpPr>
          <p:cNvPr id="6" name="TextBox 5"/>
          <p:cNvSpPr txBox="1"/>
          <p:nvPr/>
        </p:nvSpPr>
        <p:spPr>
          <a:xfrm>
            <a:off x="323528" y="3212976"/>
            <a:ext cx="1152128" cy="646331"/>
          </a:xfrm>
          <a:prstGeom prst="rect">
            <a:avLst/>
          </a:prstGeom>
          <a:noFill/>
        </p:spPr>
        <p:txBody>
          <a:bodyPr wrap="square" rtlCol="0">
            <a:spAutoFit/>
          </a:bodyPr>
          <a:lstStyle/>
          <a:p>
            <a:pPr algn="ctr"/>
            <a:r>
              <a:rPr lang="zh-CN" altLang="en-US" b="1" dirty="0" smtClean="0">
                <a:solidFill>
                  <a:srgbClr xmlns:mc="http://schemas.openxmlformats.org/markup-compatibility/2006" xmlns:a14="http://schemas.microsoft.com/office/drawing/2010/main" val="000000" mc:Ignorable=""/>
                </a:solidFill>
                <a:latin typeface="+mn-ea"/>
                <a:ea typeface="+mn-ea"/>
              </a:rPr>
              <a:t>微博活动过程</a:t>
            </a:r>
            <a:endParaRPr lang="zh-CN" altLang="en-US" b="1" dirty="0">
              <a:solidFill>
                <a:srgbClr xmlns:mc="http://schemas.openxmlformats.org/markup-compatibility/2006" xmlns:a14="http://schemas.microsoft.com/office/drawing/2010/main" val="000000" mc:Ignorable=""/>
              </a:solidFill>
              <a:latin typeface="+mn-ea"/>
              <a:ea typeface="+mn-ea"/>
            </a:endParaRPr>
          </a:p>
        </p:txBody>
      </p:sp>
      <p:sp>
        <p:nvSpPr>
          <p:cNvPr id="7" name="矩形 6"/>
          <p:cNvSpPr/>
          <p:nvPr/>
        </p:nvSpPr>
        <p:spPr>
          <a:xfrm>
            <a:off x="1547664" y="2348880"/>
            <a:ext cx="2880320" cy="3024336"/>
          </a:xfrm>
          <a:prstGeom prst="rect">
            <a:avLst/>
          </a:prstGeom>
          <a:noFill/>
          <a:ln>
            <a:solidFill>
              <a:srgbClr xmlns:mc="http://schemas.openxmlformats.org/markup-compatibility/2006" xmlns:a14="http://schemas.microsoft.com/office/drawing/2010/main" val="000000" mc:Ignorabl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TextBox 7"/>
          <p:cNvSpPr txBox="1"/>
          <p:nvPr/>
        </p:nvSpPr>
        <p:spPr>
          <a:xfrm>
            <a:off x="1619672" y="2492896"/>
            <a:ext cx="2736304" cy="369332"/>
          </a:xfrm>
          <a:prstGeom prst="rect">
            <a:avLst/>
          </a:prstGeom>
          <a:noFill/>
        </p:spPr>
        <p:txBody>
          <a:bodyPr wrap="square" rtlCol="0">
            <a:spAutoFit/>
          </a:bodyPr>
          <a:lstStyle/>
          <a:p>
            <a:pPr algn="ctr"/>
            <a:r>
              <a:rPr lang="zh-CN" altLang="en-US" dirty="0" smtClean="0">
                <a:solidFill>
                  <a:srgbClr xmlns:mc="http://schemas.openxmlformats.org/markup-compatibility/2006" xmlns:a14="http://schemas.microsoft.com/office/drawing/2010/main" val="000000" mc:Ignorable=""/>
                </a:solidFill>
                <a:latin typeface="+mn-ea"/>
                <a:ea typeface="+mn-ea"/>
              </a:rPr>
              <a:t>微博抢票活动</a:t>
            </a:r>
            <a:endParaRPr lang="zh-CN" altLang="en-US" dirty="0">
              <a:solidFill>
                <a:srgbClr xmlns:mc="http://schemas.openxmlformats.org/markup-compatibility/2006" xmlns:a14="http://schemas.microsoft.com/office/drawing/2010/main" val="000000" mc:Ignorable=""/>
              </a:solidFill>
              <a:latin typeface="+mn-ea"/>
              <a:ea typeface="+mn-ea"/>
            </a:endParaRPr>
          </a:p>
        </p:txBody>
      </p:sp>
      <p:sp>
        <p:nvSpPr>
          <p:cNvPr id="9" name="TextBox 8"/>
          <p:cNvSpPr txBox="1"/>
          <p:nvPr/>
        </p:nvSpPr>
        <p:spPr>
          <a:xfrm>
            <a:off x="1604596" y="3111940"/>
            <a:ext cx="2736304" cy="369332"/>
          </a:xfrm>
          <a:prstGeom prst="rect">
            <a:avLst/>
          </a:prstGeom>
          <a:noFill/>
        </p:spPr>
        <p:txBody>
          <a:bodyPr wrap="square" rtlCol="0">
            <a:spAutoFit/>
          </a:bodyPr>
          <a:lstStyle/>
          <a:p>
            <a:pPr algn="ctr"/>
            <a:r>
              <a:rPr lang="zh-CN" altLang="en-US" dirty="0" smtClean="0">
                <a:solidFill>
                  <a:srgbClr xmlns:mc="http://schemas.openxmlformats.org/markup-compatibility/2006" xmlns:a14="http://schemas.microsoft.com/office/drawing/2010/main" val="000000" mc:Ignorable=""/>
                </a:solidFill>
                <a:latin typeface="+mn-ea"/>
                <a:ea typeface="+mn-ea"/>
              </a:rPr>
              <a:t>玉米抢票话题</a:t>
            </a:r>
            <a:endParaRPr lang="zh-CN" altLang="en-US" dirty="0">
              <a:solidFill>
                <a:srgbClr xmlns:mc="http://schemas.openxmlformats.org/markup-compatibility/2006" xmlns:a14="http://schemas.microsoft.com/office/drawing/2010/main" val="000000" mc:Ignorable=""/>
              </a:solidFill>
              <a:latin typeface="+mn-ea"/>
              <a:ea typeface="+mn-ea"/>
            </a:endParaRPr>
          </a:p>
        </p:txBody>
      </p:sp>
      <p:cxnSp>
        <p:nvCxnSpPr>
          <p:cNvPr id="11" name="直接箭头连接符 10"/>
          <p:cNvCxnSpPr/>
          <p:nvPr/>
        </p:nvCxnSpPr>
        <p:spPr>
          <a:xfrm rot="5400000">
            <a:off x="2812450" y="2965032"/>
            <a:ext cx="350748" cy="1588"/>
          </a:xfrm>
          <a:prstGeom prst="straightConnector1">
            <a:avLst/>
          </a:prstGeom>
          <a:ln>
            <a:solidFill>
              <a:srgbClr xmlns:mc="http://schemas.openxmlformats.org/markup-compatibility/2006" xmlns:a14="http://schemas.microsoft.com/office/drawing/2010/main" val="000000" mc:Ignorable=""/>
            </a:solidFill>
            <a:tailEnd type="arrow"/>
          </a:ln>
        </p:spPr>
        <p:style>
          <a:lnRef idx="2">
            <a:schemeClr val="dk1"/>
          </a:lnRef>
          <a:fillRef idx="0">
            <a:schemeClr val="dk1"/>
          </a:fillRef>
          <a:effectRef idx="1">
            <a:schemeClr val="dk1"/>
          </a:effectRef>
          <a:fontRef idx="minor">
            <a:schemeClr val="tx1"/>
          </a:fontRef>
        </p:style>
      </p:cxnSp>
      <p:sp>
        <p:nvSpPr>
          <p:cNvPr id="12" name="TextBox 11"/>
          <p:cNvSpPr txBox="1"/>
          <p:nvPr/>
        </p:nvSpPr>
        <p:spPr>
          <a:xfrm>
            <a:off x="1604596" y="3846534"/>
            <a:ext cx="2736304" cy="646331"/>
          </a:xfrm>
          <a:prstGeom prst="rect">
            <a:avLst/>
          </a:prstGeom>
          <a:noFill/>
        </p:spPr>
        <p:txBody>
          <a:bodyPr wrap="square" rtlCol="0">
            <a:spAutoFit/>
          </a:bodyPr>
          <a:lstStyle/>
          <a:p>
            <a:pPr algn="ctr"/>
            <a:r>
              <a:rPr lang="zh-CN" altLang="en-US" dirty="0" smtClean="0">
                <a:solidFill>
                  <a:srgbClr xmlns:mc="http://schemas.openxmlformats.org/markup-compatibility/2006" xmlns:a14="http://schemas.microsoft.com/office/drawing/2010/main" val="000000" mc:Ignorable=""/>
                </a:solidFill>
                <a:latin typeface="+mn-ea"/>
                <a:ea typeface="+mn-ea"/>
              </a:rPr>
              <a:t>李春成得奖大热门、周杰伦与蔡依林同台绯闻炒作</a:t>
            </a:r>
            <a:endParaRPr lang="zh-CN" altLang="en-US" dirty="0">
              <a:solidFill>
                <a:srgbClr xmlns:mc="http://schemas.openxmlformats.org/markup-compatibility/2006" xmlns:a14="http://schemas.microsoft.com/office/drawing/2010/main" val="000000" mc:Ignorable=""/>
              </a:solidFill>
              <a:latin typeface="+mn-ea"/>
              <a:ea typeface="+mn-ea"/>
            </a:endParaRPr>
          </a:p>
        </p:txBody>
      </p:sp>
      <p:cxnSp>
        <p:nvCxnSpPr>
          <p:cNvPr id="13" name="直接箭头连接符 12"/>
          <p:cNvCxnSpPr/>
          <p:nvPr/>
        </p:nvCxnSpPr>
        <p:spPr>
          <a:xfrm rot="5400000">
            <a:off x="2827758" y="3627386"/>
            <a:ext cx="350748" cy="1588"/>
          </a:xfrm>
          <a:prstGeom prst="straightConnector1">
            <a:avLst/>
          </a:prstGeom>
          <a:ln>
            <a:solidFill>
              <a:srgbClr xmlns:mc="http://schemas.openxmlformats.org/markup-compatibility/2006" xmlns:a14="http://schemas.microsoft.com/office/drawing/2010/main" val="000000" mc:Ignorable=""/>
            </a:solidFill>
            <a:tailEnd type="arrow"/>
          </a:ln>
        </p:spPr>
        <p:style>
          <a:lnRef idx="2">
            <a:schemeClr val="dk1"/>
          </a:lnRef>
          <a:fillRef idx="0">
            <a:schemeClr val="dk1"/>
          </a:fillRef>
          <a:effectRef idx="1">
            <a:schemeClr val="dk1"/>
          </a:effectRef>
          <a:fontRef idx="minor">
            <a:schemeClr val="tx1"/>
          </a:fontRef>
        </p:style>
      </p:cxnSp>
      <p:sp>
        <p:nvSpPr>
          <p:cNvPr id="14" name="TextBox 13"/>
          <p:cNvSpPr txBox="1"/>
          <p:nvPr/>
        </p:nvSpPr>
        <p:spPr>
          <a:xfrm>
            <a:off x="1605158" y="4830278"/>
            <a:ext cx="2736304" cy="369332"/>
          </a:xfrm>
          <a:prstGeom prst="rect">
            <a:avLst/>
          </a:prstGeom>
          <a:noFill/>
        </p:spPr>
        <p:txBody>
          <a:bodyPr wrap="square" rtlCol="0">
            <a:spAutoFit/>
          </a:bodyPr>
          <a:lstStyle/>
          <a:p>
            <a:pPr algn="ctr"/>
            <a:r>
              <a:rPr lang="zh-CN" altLang="en-US" dirty="0" smtClean="0">
                <a:solidFill>
                  <a:srgbClr xmlns:mc="http://schemas.openxmlformats.org/markup-compatibility/2006" xmlns:a14="http://schemas.microsoft.com/office/drawing/2010/main" val="000000" mc:Ignorable=""/>
                </a:solidFill>
                <a:latin typeface="+mn-ea"/>
                <a:ea typeface="+mn-ea"/>
              </a:rPr>
              <a:t>李宇春与玉米微博直播</a:t>
            </a:r>
            <a:endParaRPr lang="zh-CN" altLang="en-US" dirty="0">
              <a:solidFill>
                <a:srgbClr xmlns:mc="http://schemas.openxmlformats.org/markup-compatibility/2006" xmlns:a14="http://schemas.microsoft.com/office/drawing/2010/main" val="000000" mc:Ignorable=""/>
              </a:solidFill>
              <a:latin typeface="+mn-ea"/>
              <a:ea typeface="+mn-ea"/>
            </a:endParaRPr>
          </a:p>
        </p:txBody>
      </p:sp>
      <p:cxnSp>
        <p:nvCxnSpPr>
          <p:cNvPr id="15" name="直接箭头连接符 14"/>
          <p:cNvCxnSpPr/>
          <p:nvPr/>
        </p:nvCxnSpPr>
        <p:spPr>
          <a:xfrm rot="5400000">
            <a:off x="2827758" y="4670310"/>
            <a:ext cx="350748" cy="1588"/>
          </a:xfrm>
          <a:prstGeom prst="straightConnector1">
            <a:avLst/>
          </a:prstGeom>
          <a:ln>
            <a:solidFill>
              <a:srgbClr xmlns:mc="http://schemas.openxmlformats.org/markup-compatibility/2006" xmlns:a14="http://schemas.microsoft.com/office/drawing/2010/main" val="000000" mc:Ignorable=""/>
            </a:solidFill>
            <a:tailEnd type="arrow"/>
          </a:ln>
        </p:spPr>
        <p:style>
          <a:lnRef idx="2">
            <a:schemeClr val="dk1"/>
          </a:lnRef>
          <a:fillRef idx="0">
            <a:schemeClr val="dk1"/>
          </a:fillRef>
          <a:effectRef idx="1">
            <a:schemeClr val="dk1"/>
          </a:effectRef>
          <a:fontRef idx="minor">
            <a:schemeClr val="tx1"/>
          </a:fontRef>
        </p:style>
      </p:cxnSp>
      <p:sp>
        <p:nvSpPr>
          <p:cNvPr id="16" name="右箭头标注 15"/>
          <p:cNvSpPr/>
          <p:nvPr/>
        </p:nvSpPr>
        <p:spPr>
          <a:xfrm>
            <a:off x="4572000" y="1556792"/>
            <a:ext cx="1080120" cy="3816424"/>
          </a:xfrm>
          <a:prstGeom prst="rightArrowCallout">
            <a:avLst>
              <a:gd name="adj1" fmla="val 33875"/>
              <a:gd name="adj2" fmla="val 25000"/>
              <a:gd name="adj3" fmla="val 25000"/>
              <a:gd name="adj4" fmla="val 64977"/>
            </a:avLst>
          </a:prstGeom>
          <a:solidFill>
            <a:schemeClr val="tx2">
              <a:lumMod val="40000"/>
              <a:lumOff val="6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rgbClr xmlns:mc="http://schemas.openxmlformats.org/markup-compatibility/2006" xmlns:a14="http://schemas.microsoft.com/office/drawing/2010/main" val="000000" mc:Ignorable=""/>
                </a:solidFill>
                <a:latin typeface="+mn-ea"/>
              </a:rPr>
              <a:t>微博</a:t>
            </a:r>
            <a:endParaRPr lang="en-US" altLang="zh-CN" b="1" dirty="0" smtClean="0">
              <a:solidFill>
                <a:srgbClr xmlns:mc="http://schemas.openxmlformats.org/markup-compatibility/2006" xmlns:a14="http://schemas.microsoft.com/office/drawing/2010/main" val="000000" mc:Ignorable=""/>
              </a:solidFill>
              <a:latin typeface="+mn-ea"/>
            </a:endParaRPr>
          </a:p>
          <a:p>
            <a:pPr algn="ctr"/>
            <a:r>
              <a:rPr lang="zh-CN" altLang="en-US" b="1" dirty="0" smtClean="0">
                <a:solidFill>
                  <a:srgbClr xmlns:mc="http://schemas.openxmlformats.org/markup-compatibility/2006" xmlns:a14="http://schemas.microsoft.com/office/drawing/2010/main" val="000000" mc:Ignorable=""/>
                </a:solidFill>
                <a:latin typeface="+mn-ea"/>
              </a:rPr>
              <a:t>互动</a:t>
            </a:r>
            <a:endParaRPr lang="en-US" altLang="zh-CN" b="1" dirty="0" smtClean="0">
              <a:solidFill>
                <a:srgbClr xmlns:mc="http://schemas.openxmlformats.org/markup-compatibility/2006" xmlns:a14="http://schemas.microsoft.com/office/drawing/2010/main" val="000000" mc:Ignorable=""/>
              </a:solidFill>
              <a:latin typeface="+mn-ea"/>
            </a:endParaRPr>
          </a:p>
          <a:p>
            <a:pPr algn="ctr"/>
            <a:r>
              <a:rPr lang="zh-CN" altLang="en-US" b="1" dirty="0" smtClean="0">
                <a:solidFill>
                  <a:srgbClr xmlns:mc="http://schemas.openxmlformats.org/markup-compatibility/2006" xmlns:a14="http://schemas.microsoft.com/office/drawing/2010/main" val="000000" mc:Ignorable=""/>
                </a:solidFill>
                <a:latin typeface="+mn-ea"/>
              </a:rPr>
              <a:t>效果</a:t>
            </a:r>
          </a:p>
        </p:txBody>
      </p:sp>
      <p:sp>
        <p:nvSpPr>
          <p:cNvPr id="17" name="矩形 16"/>
          <p:cNvSpPr/>
          <p:nvPr/>
        </p:nvSpPr>
        <p:spPr>
          <a:xfrm>
            <a:off x="5724128" y="1556792"/>
            <a:ext cx="3168352" cy="3816424"/>
          </a:xfrm>
          <a:prstGeom prst="rect">
            <a:avLst/>
          </a:prstGeom>
          <a:noFill/>
          <a:ln>
            <a:solidFill>
              <a:srgbClr xmlns:mc="http://schemas.openxmlformats.org/markup-compatibility/2006" xmlns:a14="http://schemas.microsoft.com/office/drawing/2010/main" val="000000" mc:Ignorabl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7313" indent="-87313">
              <a:buFont typeface="Arial" pitchFamily="34" charset="0"/>
              <a:buChar char="•"/>
            </a:pPr>
            <a:r>
              <a:rPr lang="zh-CN" altLang="en-US" dirty="0" smtClean="0">
                <a:solidFill>
                  <a:srgbClr xmlns:mc="http://schemas.openxmlformats.org/markup-compatibility/2006" xmlns:a14="http://schemas.microsoft.com/office/drawing/2010/main" val="000000" mc:Ignorable=""/>
                </a:solidFill>
                <a:latin typeface="+mn-ea"/>
              </a:rPr>
              <a:t>在咪咕汇活动的当天，有幸抢到票的“脖友”不忘用自己的手机以彩信、短信的形式对活动进行的直播，短短两小时里，相关微博达到</a:t>
            </a:r>
            <a:r>
              <a:rPr lang="en-US" altLang="zh-CN" dirty="0" smtClean="0">
                <a:solidFill>
                  <a:srgbClr xmlns:mc="http://schemas.openxmlformats.org/markup-compatibility/2006" xmlns:a14="http://schemas.microsoft.com/office/drawing/2010/main" val="000000" mc:Ignorable=""/>
                </a:solidFill>
                <a:latin typeface="+mn-ea"/>
              </a:rPr>
              <a:t>7782</a:t>
            </a:r>
            <a:r>
              <a:rPr lang="zh-CN" altLang="en-US" dirty="0" smtClean="0">
                <a:solidFill>
                  <a:srgbClr xmlns:mc="http://schemas.openxmlformats.org/markup-compatibility/2006" xmlns:a14="http://schemas.microsoft.com/office/drawing/2010/main" val="000000" mc:Ignorable=""/>
                </a:solidFill>
                <a:latin typeface="+mn-ea"/>
              </a:rPr>
              <a:t>条，从而也使得咪咕汇登上了新浪微博热门话题榜。</a:t>
            </a:r>
            <a:endParaRPr lang="en-US" altLang="zh-CN" dirty="0" smtClean="0">
              <a:solidFill>
                <a:srgbClr xmlns:mc="http://schemas.openxmlformats.org/markup-compatibility/2006" xmlns:a14="http://schemas.microsoft.com/office/drawing/2010/main" val="000000" mc:Ignorable=""/>
              </a:solidFill>
              <a:latin typeface="+mn-ea"/>
            </a:endParaRPr>
          </a:p>
          <a:p>
            <a:pPr marL="87313" indent="-87313">
              <a:buFont typeface="Arial" pitchFamily="34" charset="0"/>
              <a:buChar char="•"/>
            </a:pPr>
            <a:r>
              <a:rPr lang="zh-CN" altLang="en-US" dirty="0" smtClean="0">
                <a:solidFill>
                  <a:srgbClr xmlns:mc="http://schemas.openxmlformats.org/markup-compatibility/2006" xmlns:a14="http://schemas.microsoft.com/office/drawing/2010/main" val="000000" mc:Ignorable=""/>
                </a:solidFill>
                <a:latin typeface="+mn-ea"/>
              </a:rPr>
              <a:t>据新浪官方统计，咪咕汇话题曝光量超过</a:t>
            </a:r>
            <a:r>
              <a:rPr lang="en-US" altLang="zh-CN" dirty="0" smtClean="0">
                <a:solidFill>
                  <a:srgbClr xmlns:mc="http://schemas.openxmlformats.org/markup-compatibility/2006" xmlns:a14="http://schemas.microsoft.com/office/drawing/2010/main" val="000000" mc:Ignorable=""/>
                </a:solidFill>
                <a:latin typeface="+mn-ea"/>
              </a:rPr>
              <a:t>1500</a:t>
            </a:r>
            <a:r>
              <a:rPr lang="zh-CN" altLang="en-US" dirty="0" smtClean="0">
                <a:solidFill>
                  <a:srgbClr xmlns:mc="http://schemas.openxmlformats.org/markup-compatibility/2006" xmlns:a14="http://schemas.microsoft.com/office/drawing/2010/main" val="000000" mc:Ignorable=""/>
                </a:solidFill>
                <a:latin typeface="+mn-ea"/>
              </a:rPr>
              <a:t>万人次，活动参与人数近</a:t>
            </a:r>
            <a:r>
              <a:rPr lang="en-US" altLang="zh-CN" dirty="0" smtClean="0">
                <a:solidFill>
                  <a:srgbClr xmlns:mc="http://schemas.openxmlformats.org/markup-compatibility/2006" xmlns:a14="http://schemas.microsoft.com/office/drawing/2010/main" val="000000" mc:Ignorable=""/>
                </a:solidFill>
                <a:latin typeface="+mn-ea"/>
              </a:rPr>
              <a:t>3</a:t>
            </a:r>
            <a:r>
              <a:rPr lang="zh-CN" altLang="en-US" dirty="0" smtClean="0">
                <a:solidFill>
                  <a:srgbClr xmlns:mc="http://schemas.openxmlformats.org/markup-compatibility/2006" xmlns:a14="http://schemas.microsoft.com/office/drawing/2010/main" val="000000" mc:Ignorable=""/>
                </a:solidFill>
                <a:latin typeface="+mn-ea"/>
              </a:rPr>
              <a:t>万人，单篇活动博文评论峰值</a:t>
            </a:r>
            <a:r>
              <a:rPr lang="en-US" altLang="zh-CN" dirty="0" smtClean="0">
                <a:solidFill>
                  <a:srgbClr xmlns:mc="http://schemas.openxmlformats.org/markup-compatibility/2006" xmlns:a14="http://schemas.microsoft.com/office/drawing/2010/main" val="000000" mc:Ignorable=""/>
                </a:solidFill>
                <a:latin typeface="+mn-ea"/>
              </a:rPr>
              <a:t>4325</a:t>
            </a:r>
            <a:r>
              <a:rPr lang="zh-CN" altLang="en-US" dirty="0" smtClean="0">
                <a:solidFill>
                  <a:srgbClr xmlns:mc="http://schemas.openxmlformats.org/markup-compatibility/2006" xmlns:a14="http://schemas.microsoft.com/office/drawing/2010/main" val="000000" mc:Ignorable=""/>
                </a:solidFill>
                <a:latin typeface="+mn-ea"/>
              </a:rPr>
              <a:t>条</a:t>
            </a:r>
            <a:r>
              <a:rPr lang="en-US" altLang="zh-CN" dirty="0" smtClean="0">
                <a:solidFill>
                  <a:srgbClr xmlns:mc="http://schemas.openxmlformats.org/markup-compatibility/2006" xmlns:a14="http://schemas.microsoft.com/office/drawing/2010/main" val="000000" mc:Ignorable=""/>
                </a:solidFill>
                <a:latin typeface="+mn-ea"/>
              </a:rPr>
              <a:t>;</a:t>
            </a:r>
            <a:r>
              <a:rPr lang="zh-CN" altLang="en-US" dirty="0" smtClean="0">
                <a:solidFill>
                  <a:srgbClr xmlns:mc="http://schemas.openxmlformats.org/markup-compatibility/2006" xmlns:a14="http://schemas.microsoft.com/office/drawing/2010/main" val="000000" mc:Ignorable=""/>
                </a:solidFill>
                <a:latin typeface="+mn-ea"/>
              </a:rPr>
              <a:t>单篇转发峰值</a:t>
            </a:r>
            <a:r>
              <a:rPr lang="en-US" altLang="zh-CN" dirty="0" smtClean="0">
                <a:solidFill>
                  <a:srgbClr xmlns:mc="http://schemas.openxmlformats.org/markup-compatibility/2006" xmlns:a14="http://schemas.microsoft.com/office/drawing/2010/main" val="000000" mc:Ignorable=""/>
                </a:solidFill>
                <a:latin typeface="+mn-ea"/>
              </a:rPr>
              <a:t>3251</a:t>
            </a:r>
            <a:r>
              <a:rPr lang="zh-CN" altLang="en-US" dirty="0" smtClean="0">
                <a:solidFill>
                  <a:srgbClr xmlns:mc="http://schemas.openxmlformats.org/markup-compatibility/2006" xmlns:a14="http://schemas.microsoft.com/office/drawing/2010/main" val="000000" mc:Ignorable=""/>
                </a:solidFill>
                <a:latin typeface="+mn-ea"/>
              </a:rPr>
              <a:t>条，活动效果可见一斑。</a:t>
            </a:r>
            <a:endParaRPr lang="zh-CN" altLang="en-US" dirty="0"/>
          </a:p>
        </p:txBody>
      </p:sp>
    </p:spTree>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a:spLocks noGrp="1"/>
          </p:cNvSpPr>
          <p:nvPr>
            <p:ph type="title"/>
          </p:nvPr>
        </p:nvSpPr>
        <p:spPr>
          <a:xfrm>
            <a:off x="214313" y="142875"/>
            <a:ext cx="5429250" cy="642938"/>
          </a:xfrm>
        </p:spPr>
        <p:txBody>
          <a:bodyPr/>
          <a:lstStyle/>
          <a:p>
            <a:pPr algn="l" eaLnBrk="1" hangingPunct="1">
              <a:defRPr/>
            </a:pPr>
            <a:r>
              <a:rPr lang="zh-CN" altLang="en-US" sz="2000" b="1" dirty="0" smtClean="0">
                <a:latin typeface="+mn-ea"/>
              </a:rPr>
              <a:t>柒牌：与消费者互动，拉近与消费者的距离</a:t>
            </a:r>
            <a:endParaRPr lang="zh-CN" altLang="en-US" sz="2000" b="1" dirty="0" smtClean="0"/>
          </a:p>
        </p:txBody>
      </p:sp>
      <p:pic>
        <p:nvPicPr>
          <p:cNvPr id="3" name="图片 2" descr="QQ截图未命名2.bmp"/>
          <p:cNvPicPr>
            <a:picLocks noChangeAspect="1"/>
          </p:cNvPicPr>
          <p:nvPr/>
        </p:nvPicPr>
        <p:blipFill>
          <a:blip r:embed="rId3"/>
          <a:stretch>
            <a:fillRect/>
          </a:stretch>
        </p:blipFill>
        <p:spPr>
          <a:xfrm>
            <a:off x="251520" y="908720"/>
            <a:ext cx="5978838" cy="2664296"/>
          </a:xfrm>
          <a:prstGeom prst="rect">
            <a:avLst/>
          </a:prstGeom>
          <a:ln>
            <a:solidFill>
              <a:schemeClr val="bg1">
                <a:lumMod val="85000"/>
              </a:schemeClr>
            </a:solidFill>
          </a:ln>
        </p:spPr>
      </p:pic>
      <p:sp>
        <p:nvSpPr>
          <p:cNvPr id="4" name="矩形 3"/>
          <p:cNvSpPr/>
          <p:nvPr/>
        </p:nvSpPr>
        <p:spPr>
          <a:xfrm>
            <a:off x="6372200" y="908720"/>
            <a:ext cx="2592288" cy="2664296"/>
          </a:xfrm>
          <a:prstGeom prst="rect">
            <a:avLst/>
          </a:prstGeom>
          <a:noFill/>
          <a:ln>
            <a:solidFill>
              <a:srgbClr xmlns:mc="http://schemas.openxmlformats.org/markup-compatibility/2006" xmlns:a14="http://schemas.microsoft.com/office/drawing/2010/main" val="000000" mc:Ignorabl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rgbClr xmlns:mc="http://schemas.openxmlformats.org/markup-compatibility/2006" xmlns:a14="http://schemas.microsoft.com/office/drawing/2010/main" val="000000" mc:Ignorable=""/>
                </a:solidFill>
                <a:latin typeface="+mn-ea"/>
              </a:rPr>
              <a:t>柒牌中华立领的微博，更像是一个私人微博界面，与大多数企业微博不同的是，柒牌的微博上并没有太多的有关企业、品牌的商业化信息，更多是以个人化的姿态参与到一些时事和社会热点话题的评论中来。</a:t>
            </a:r>
            <a:endParaRPr lang="zh-CN" altLang="en-US" dirty="0">
              <a:solidFill>
                <a:srgbClr xmlns:mc="http://schemas.openxmlformats.org/markup-compatibility/2006" xmlns:a14="http://schemas.microsoft.com/office/drawing/2010/main" val="000000" mc:Ignorable=""/>
              </a:solidFill>
            </a:endParaRPr>
          </a:p>
        </p:txBody>
      </p:sp>
      <p:sp>
        <p:nvSpPr>
          <p:cNvPr id="5" name="矩形 4"/>
          <p:cNvSpPr/>
          <p:nvPr/>
        </p:nvSpPr>
        <p:spPr>
          <a:xfrm>
            <a:off x="251520" y="3789040"/>
            <a:ext cx="8712968" cy="2448272"/>
          </a:xfrm>
          <a:prstGeom prst="rect">
            <a:avLst/>
          </a:prstGeom>
          <a:noFill/>
          <a:ln>
            <a:solidFill>
              <a:srgbClr xmlns:mc="http://schemas.openxmlformats.org/markup-compatibility/2006" xmlns:a14="http://schemas.microsoft.com/office/drawing/2010/main" val="000000" mc:Ignorabl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7313" indent="-87313">
              <a:buFont typeface="Arial" pitchFamily="34" charset="0"/>
              <a:buChar char="•"/>
            </a:pPr>
            <a:r>
              <a:rPr lang="zh-CN" altLang="en-US" dirty="0" smtClean="0">
                <a:solidFill>
                  <a:srgbClr xmlns:mc="http://schemas.openxmlformats.org/markup-compatibility/2006" xmlns:a14="http://schemas.microsoft.com/office/drawing/2010/main" val="000000" mc:Ignorable=""/>
                </a:solidFill>
                <a:latin typeface="+mn-ea"/>
              </a:rPr>
              <a:t>积极参与品牌之外的互动信息，形成了与消费者实现真正的互动，这对于拉近品牌与消费者的距离，增加企业的亲和力，达成软性的品牌推广更有价值。</a:t>
            </a:r>
            <a:endParaRPr lang="en-US" altLang="zh-CN" dirty="0" smtClean="0">
              <a:solidFill>
                <a:srgbClr xmlns:mc="http://schemas.openxmlformats.org/markup-compatibility/2006" xmlns:a14="http://schemas.microsoft.com/office/drawing/2010/main" val="000000" mc:Ignorable=""/>
              </a:solidFill>
              <a:latin typeface="+mn-ea"/>
            </a:endParaRPr>
          </a:p>
          <a:p>
            <a:pPr marL="87313" indent="-87313">
              <a:buFont typeface="Arial" pitchFamily="34" charset="0"/>
              <a:buChar char="•"/>
            </a:pPr>
            <a:r>
              <a:rPr lang="zh-CN" altLang="en-US" dirty="0" smtClean="0">
                <a:solidFill>
                  <a:srgbClr xmlns:mc="http://schemas.openxmlformats.org/markup-compatibility/2006" xmlns:a14="http://schemas.microsoft.com/office/drawing/2010/main" val="000000" mc:Ignorable=""/>
                </a:solidFill>
                <a:latin typeface="+mn-ea"/>
              </a:rPr>
              <a:t>为配合品牌推广，柒牌也不失时机地将品牌活动和微博平台的传播结合起来，比如说：结合柒牌真爱社区进行互动式的传递，从互动中提炼出品牌文化中的“时尚中华”和“真爱”的理念，在微博与真爱社区同步发布</a:t>
            </a:r>
            <a:r>
              <a:rPr lang="en-US" altLang="zh-CN" dirty="0" smtClean="0">
                <a:solidFill>
                  <a:srgbClr xmlns:mc="http://schemas.openxmlformats.org/markup-compatibility/2006" xmlns:a14="http://schemas.microsoft.com/office/drawing/2010/main" val="000000" mc:Ignorable=""/>
                </a:solidFill>
                <a:latin typeface="+mn-ea"/>
              </a:rPr>
              <a:t>《2010</a:t>
            </a:r>
            <a:r>
              <a:rPr lang="zh-CN" altLang="en-US" dirty="0" smtClean="0">
                <a:solidFill>
                  <a:srgbClr xmlns:mc="http://schemas.openxmlformats.org/markup-compatibility/2006" xmlns:a14="http://schemas.microsoft.com/office/drawing/2010/main" val="000000" mc:Ignorable=""/>
                </a:solidFill>
                <a:latin typeface="+mn-ea"/>
              </a:rPr>
              <a:t>年柒牌非物质文化遗产研究与保护基金评审会</a:t>
            </a:r>
            <a:r>
              <a:rPr lang="en-US" altLang="zh-CN" dirty="0" smtClean="0">
                <a:solidFill>
                  <a:srgbClr xmlns:mc="http://schemas.openxmlformats.org/markup-compatibility/2006" xmlns:a14="http://schemas.microsoft.com/office/drawing/2010/main" val="000000" mc:Ignorable=""/>
                </a:solidFill>
                <a:latin typeface="+mn-ea"/>
              </a:rPr>
              <a:t>》</a:t>
            </a:r>
            <a:r>
              <a:rPr lang="zh-CN" altLang="en-US" dirty="0" smtClean="0">
                <a:solidFill>
                  <a:srgbClr xmlns:mc="http://schemas.openxmlformats.org/markup-compatibility/2006" xmlns:a14="http://schemas.microsoft.com/office/drawing/2010/main" val="000000" mc:Ignorable=""/>
                </a:solidFill>
                <a:latin typeface="+mn-ea"/>
              </a:rPr>
              <a:t>专题、</a:t>
            </a:r>
            <a:r>
              <a:rPr lang="en-US" altLang="zh-CN" dirty="0" smtClean="0">
                <a:solidFill>
                  <a:srgbClr xmlns:mc="http://schemas.openxmlformats.org/markup-compatibility/2006" xmlns:a14="http://schemas.microsoft.com/office/drawing/2010/main" val="000000" mc:Ignorable=""/>
                </a:solidFill>
                <a:latin typeface="+mn-ea"/>
              </a:rPr>
              <a:t>《</a:t>
            </a:r>
            <a:r>
              <a:rPr lang="zh-CN" altLang="en-US" dirty="0" smtClean="0">
                <a:solidFill>
                  <a:srgbClr xmlns:mc="http://schemas.openxmlformats.org/markup-compatibility/2006" xmlns:a14="http://schemas.microsoft.com/office/drawing/2010/main" val="000000" mc:Ignorable=""/>
                </a:solidFill>
                <a:latin typeface="+mn-ea"/>
              </a:rPr>
              <a:t>盘点：</a:t>
            </a:r>
            <a:r>
              <a:rPr lang="en-US" altLang="zh-CN" dirty="0" smtClean="0">
                <a:solidFill>
                  <a:srgbClr xmlns:mc="http://schemas.openxmlformats.org/markup-compatibility/2006" xmlns:a14="http://schemas.microsoft.com/office/drawing/2010/main" val="000000" mc:Ignorable=""/>
                </a:solidFill>
                <a:latin typeface="+mn-ea"/>
              </a:rPr>
              <a:t>2009</a:t>
            </a:r>
            <a:r>
              <a:rPr lang="zh-CN" altLang="en-US" dirty="0" smtClean="0">
                <a:solidFill>
                  <a:srgbClr xmlns:mc="http://schemas.openxmlformats.org/markup-compatibility/2006" xmlns:a14="http://schemas.microsoft.com/office/drawing/2010/main" val="000000" mc:Ignorable=""/>
                </a:solidFill>
                <a:latin typeface="+mn-ea"/>
              </a:rPr>
              <a:t>年十大真爱事件</a:t>
            </a:r>
            <a:r>
              <a:rPr lang="en-US" altLang="zh-CN" dirty="0" smtClean="0">
                <a:solidFill>
                  <a:srgbClr xmlns:mc="http://schemas.openxmlformats.org/markup-compatibility/2006" xmlns:a14="http://schemas.microsoft.com/office/drawing/2010/main" val="000000" mc:Ignorable=""/>
                </a:solidFill>
                <a:latin typeface="+mn-ea"/>
              </a:rPr>
              <a:t>》</a:t>
            </a:r>
            <a:r>
              <a:rPr lang="zh-CN" altLang="en-US" dirty="0" smtClean="0">
                <a:solidFill>
                  <a:srgbClr xmlns:mc="http://schemas.openxmlformats.org/markup-compatibility/2006" xmlns:a14="http://schemas.microsoft.com/office/drawing/2010/main" val="000000" mc:Ignorable=""/>
                </a:solidFill>
                <a:latin typeface="+mn-ea"/>
              </a:rPr>
              <a:t>专题等。</a:t>
            </a:r>
            <a:endParaRPr lang="en-US" altLang="zh-CN" dirty="0" smtClean="0">
              <a:solidFill>
                <a:srgbClr xmlns:mc="http://schemas.openxmlformats.org/markup-compatibility/2006" xmlns:a14="http://schemas.microsoft.com/office/drawing/2010/main" val="000000" mc:Ignorable=""/>
              </a:solidFill>
              <a:latin typeface="+mn-ea"/>
            </a:endParaRPr>
          </a:p>
          <a:p>
            <a:pPr marL="87313" indent="-87313">
              <a:buFont typeface="Arial" pitchFamily="34" charset="0"/>
              <a:buChar char="•"/>
            </a:pPr>
            <a:r>
              <a:rPr lang="zh-CN" altLang="en-US" dirty="0" smtClean="0">
                <a:solidFill>
                  <a:srgbClr xmlns:mc="http://schemas.openxmlformats.org/markup-compatibility/2006" xmlns:a14="http://schemas.microsoft.com/office/drawing/2010/main" val="000000" mc:Ignorable=""/>
                </a:solidFill>
                <a:latin typeface="+mn-ea"/>
              </a:rPr>
              <a:t>柒牌开设企业微博还有一个最重要的意义就是帮助企业进行品牌形象监测，通过</a:t>
            </a:r>
            <a:r>
              <a:rPr lang="en-US" altLang="zh-CN" dirty="0" smtClean="0">
                <a:solidFill>
                  <a:srgbClr xmlns:mc="http://schemas.openxmlformats.org/markup-compatibility/2006" xmlns:a14="http://schemas.microsoft.com/office/drawing/2010/main" val="000000" mc:Ignorable=""/>
                </a:solidFill>
                <a:latin typeface="+mn-ea"/>
              </a:rPr>
              <a:t>"</a:t>
            </a:r>
            <a:r>
              <a:rPr lang="zh-CN" altLang="en-US" dirty="0" smtClean="0">
                <a:solidFill>
                  <a:srgbClr xmlns:mc="http://schemas.openxmlformats.org/markup-compatibility/2006" xmlns:a14="http://schemas.microsoft.com/office/drawing/2010/main" val="000000" mc:Ignorable=""/>
                </a:solidFill>
                <a:latin typeface="+mn-ea"/>
              </a:rPr>
              <a:t>关注话题</a:t>
            </a:r>
            <a:r>
              <a:rPr lang="en-US" altLang="zh-CN" dirty="0" smtClean="0">
                <a:solidFill>
                  <a:srgbClr xmlns:mc="http://schemas.openxmlformats.org/markup-compatibility/2006" xmlns:a14="http://schemas.microsoft.com/office/drawing/2010/main" val="000000" mc:Ignorable=""/>
                </a:solidFill>
                <a:latin typeface="+mn-ea"/>
              </a:rPr>
              <a:t>"</a:t>
            </a:r>
            <a:r>
              <a:rPr lang="zh-CN" altLang="en-US" dirty="0" smtClean="0">
                <a:solidFill>
                  <a:srgbClr xmlns:mc="http://schemas.openxmlformats.org/markup-compatibility/2006" xmlns:a14="http://schemas.microsoft.com/office/drawing/2010/main" val="000000" mc:Ignorable=""/>
                </a:solidFill>
                <a:latin typeface="+mn-ea"/>
              </a:rPr>
              <a:t>追踪消费者对品牌的最新评价，获取市场动态乃至公关危机的先兆。</a:t>
            </a:r>
          </a:p>
        </p:txBody>
      </p:sp>
    </p:spTree>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14312" y="142875"/>
            <a:ext cx="8750176" cy="642938"/>
          </a:xfrm>
        </p:spPr>
        <p:txBody>
          <a:bodyPr/>
          <a:lstStyle/>
          <a:p>
            <a:pPr algn="l" eaLnBrk="1" hangingPunct="1">
              <a:defRPr/>
            </a:pPr>
            <a:r>
              <a:rPr lang="zh-CN" altLang="en-US" sz="2000" b="1" dirty="0" smtClean="0">
                <a:latin typeface="+mn-ea"/>
              </a:rPr>
              <a:t>东航凌燕：以代表公司形象的空姐，打造品牌的知名度和美誉度</a:t>
            </a:r>
            <a:endParaRPr lang="zh-CN" altLang="en-US" sz="2000" b="1" dirty="0" smtClean="0"/>
          </a:p>
        </p:txBody>
      </p:sp>
      <p:sp>
        <p:nvSpPr>
          <p:cNvPr id="6" name="矩形 5"/>
          <p:cNvSpPr/>
          <p:nvPr/>
        </p:nvSpPr>
        <p:spPr>
          <a:xfrm>
            <a:off x="6156176" y="836712"/>
            <a:ext cx="2808312" cy="2376264"/>
          </a:xfrm>
          <a:prstGeom prst="rect">
            <a:avLst/>
          </a:prstGeom>
          <a:noFill/>
          <a:ln>
            <a:solidFill>
              <a:srgbClr xmlns:mc="http://schemas.openxmlformats.org/markup-compatibility/2006" xmlns:a14="http://schemas.microsoft.com/office/drawing/2010/main" val="000000" mc:Ignorabl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5725" indent="-85725">
              <a:buFont typeface="Arial" pitchFamily="34" charset="0"/>
              <a:buChar char="•"/>
            </a:pPr>
            <a:r>
              <a:rPr lang="zh-CN" altLang="en-US" sz="1400" dirty="0" smtClean="0">
                <a:solidFill>
                  <a:srgbClr xmlns:mc="http://schemas.openxmlformats.org/markup-compatibility/2006" xmlns:a14="http://schemas.microsoft.com/office/drawing/2010/main" val="000000" mc:Ignorable=""/>
                </a:solidFill>
                <a:latin typeface="+mn-ea"/>
              </a:rPr>
              <a:t>东航凌燕召集了符合东航形象和服务质量的空姐，在微博上均用真实姓名前冠以“凌燕”为统一形象。</a:t>
            </a:r>
            <a:endParaRPr lang="en-US" altLang="zh-CN" sz="1400" dirty="0" smtClean="0">
              <a:solidFill>
                <a:srgbClr xmlns:mc="http://schemas.openxmlformats.org/markup-compatibility/2006" xmlns:a14="http://schemas.microsoft.com/office/drawing/2010/main" val="000000" mc:Ignorable=""/>
              </a:solidFill>
              <a:latin typeface="+mn-ea"/>
            </a:endParaRPr>
          </a:p>
          <a:p>
            <a:pPr marL="85725" indent="-85725">
              <a:buFont typeface="Arial" pitchFamily="34" charset="0"/>
              <a:buChar char="•"/>
            </a:pPr>
            <a:r>
              <a:rPr lang="zh-CN" altLang="en-US" sz="1400" dirty="0" smtClean="0">
                <a:solidFill>
                  <a:srgbClr xmlns:mc="http://schemas.openxmlformats.org/markup-compatibility/2006" xmlns:a14="http://schemas.microsoft.com/office/drawing/2010/main" val="000000" mc:Ignorable=""/>
                </a:solidFill>
                <a:latin typeface="+mn-ea"/>
              </a:rPr>
              <a:t>东航凌燕拉进东航与乘客之间的距离，让乘客近距离的感受企业人性化的一面</a:t>
            </a:r>
            <a:endParaRPr lang="en-US" altLang="zh-CN" sz="1400" dirty="0" smtClean="0">
              <a:solidFill>
                <a:srgbClr xmlns:mc="http://schemas.openxmlformats.org/markup-compatibility/2006" xmlns:a14="http://schemas.microsoft.com/office/drawing/2010/main" val="000000" mc:Ignorable=""/>
              </a:solidFill>
              <a:latin typeface="+mn-ea"/>
            </a:endParaRPr>
          </a:p>
          <a:p>
            <a:pPr marL="85725" indent="-85725">
              <a:buFont typeface="Arial" pitchFamily="34" charset="0"/>
              <a:buChar char="•"/>
            </a:pPr>
            <a:r>
              <a:rPr lang="zh-CN" altLang="en-US" sz="1400" dirty="0" smtClean="0">
                <a:solidFill>
                  <a:srgbClr xmlns:mc="http://schemas.openxmlformats.org/markup-compatibility/2006" xmlns:a14="http://schemas.microsoft.com/office/drawing/2010/main" val="000000" mc:Ignorable=""/>
                </a:solidFill>
                <a:latin typeface="+mn-ea"/>
              </a:rPr>
              <a:t>在新浪微博，这个凌燕微博团队事实上在引导关于东航的一些舆论。</a:t>
            </a:r>
          </a:p>
        </p:txBody>
      </p:sp>
      <p:sp>
        <p:nvSpPr>
          <p:cNvPr id="8" name="矩形 7"/>
          <p:cNvSpPr/>
          <p:nvPr/>
        </p:nvSpPr>
        <p:spPr>
          <a:xfrm>
            <a:off x="137304" y="3429000"/>
            <a:ext cx="5904000" cy="50405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2"/>
                </a:solidFill>
              </a:rPr>
              <a:t>微博主要内容</a:t>
            </a:r>
            <a:endParaRPr lang="zh-CN" altLang="en-US" b="1" dirty="0">
              <a:solidFill>
                <a:schemeClr val="tx2"/>
              </a:solidFill>
            </a:endParaRPr>
          </a:p>
        </p:txBody>
      </p:sp>
      <p:sp>
        <p:nvSpPr>
          <p:cNvPr id="9" name="矩形 8"/>
          <p:cNvSpPr/>
          <p:nvPr/>
        </p:nvSpPr>
        <p:spPr>
          <a:xfrm>
            <a:off x="6134848" y="3429000"/>
            <a:ext cx="2808000" cy="50405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2"/>
                </a:solidFill>
              </a:rPr>
              <a:t>微博运营特点</a:t>
            </a:r>
            <a:endParaRPr lang="zh-CN" altLang="en-US" b="1" dirty="0">
              <a:solidFill>
                <a:schemeClr val="tx2"/>
              </a:solidFill>
            </a:endParaRPr>
          </a:p>
        </p:txBody>
      </p:sp>
      <p:sp>
        <p:nvSpPr>
          <p:cNvPr id="10" name="矩形 9"/>
          <p:cNvSpPr/>
          <p:nvPr/>
        </p:nvSpPr>
        <p:spPr>
          <a:xfrm>
            <a:off x="136648" y="4005064"/>
            <a:ext cx="5904000" cy="2160240"/>
          </a:xfrm>
          <a:prstGeom prst="rect">
            <a:avLst/>
          </a:prstGeom>
          <a:noFill/>
          <a:ln>
            <a:solidFill>
              <a:srgbClr xmlns:mc="http://schemas.openxmlformats.org/markup-compatibility/2006" xmlns:a14="http://schemas.microsoft.com/office/drawing/2010/main" val="000000" mc:Ignorabl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5725" indent="-85725">
              <a:buFont typeface="Arial" pitchFamily="34" charset="0"/>
              <a:buChar char="•"/>
            </a:pPr>
            <a:r>
              <a:rPr lang="zh-CN" altLang="en-US" sz="1600" dirty="0" smtClean="0">
                <a:solidFill>
                  <a:srgbClr xmlns:mc="http://schemas.openxmlformats.org/markup-compatibility/2006" xmlns:a14="http://schemas.microsoft.com/office/drawing/2010/main" val="000000" mc:Ignorable=""/>
                </a:solidFill>
                <a:latin typeface="+mn-ea"/>
              </a:rPr>
              <a:t>微博的主要内容多是空姐们在世界各地拍摄的风景照片，或者平时旅客们看不到的飞机驾驶舱等；</a:t>
            </a:r>
            <a:endParaRPr lang="en-US" altLang="zh-CN" sz="1600" dirty="0" smtClean="0">
              <a:solidFill>
                <a:srgbClr xmlns:mc="http://schemas.openxmlformats.org/markup-compatibility/2006" xmlns:a14="http://schemas.microsoft.com/office/drawing/2010/main" val="000000" mc:Ignorable=""/>
              </a:solidFill>
              <a:latin typeface="+mn-ea"/>
            </a:endParaRPr>
          </a:p>
          <a:p>
            <a:pPr marL="85725" indent="-85725">
              <a:buFont typeface="Arial" pitchFamily="34" charset="0"/>
              <a:buChar char="•"/>
            </a:pPr>
            <a:r>
              <a:rPr lang="zh-CN" altLang="en-US" sz="1600" dirty="0" smtClean="0">
                <a:solidFill>
                  <a:srgbClr xmlns:mc="http://schemas.openxmlformats.org/markup-compatibility/2006" xmlns:a14="http://schemas.microsoft.com/office/drawing/2010/main" val="000000" mc:Ignorable=""/>
                </a:solidFill>
                <a:latin typeface="+mn-ea"/>
              </a:rPr>
              <a:t>还有飞机上精致的糕点和食品展示，东航内部的企业文化宣传展示以及机票优惠价格信息等内容；</a:t>
            </a:r>
            <a:endParaRPr lang="en-US" altLang="zh-CN" sz="1600" dirty="0" smtClean="0">
              <a:solidFill>
                <a:srgbClr xmlns:mc="http://schemas.openxmlformats.org/markup-compatibility/2006" xmlns:a14="http://schemas.microsoft.com/office/drawing/2010/main" val="000000" mc:Ignorable=""/>
              </a:solidFill>
              <a:latin typeface="+mn-ea"/>
            </a:endParaRPr>
          </a:p>
          <a:p>
            <a:pPr marL="85725" indent="-85725">
              <a:buFont typeface="Arial" pitchFamily="34" charset="0"/>
              <a:buChar char="•"/>
            </a:pPr>
            <a:r>
              <a:rPr lang="zh-CN" altLang="en-US" sz="1600" dirty="0" smtClean="0">
                <a:solidFill>
                  <a:srgbClr xmlns:mc="http://schemas.openxmlformats.org/markup-compatibility/2006" xmlns:a14="http://schemas.microsoft.com/office/drawing/2010/main" val="000000" mc:Ignorable=""/>
                </a:solidFill>
                <a:latin typeface="+mn-ea"/>
              </a:rPr>
              <a:t>在文字宣传之外，东航凌燕还开展了各种活动，比如“凌燕带你游世博”幸运者征集活动，吸引了网友的广泛参与，一周内凌燕各“微博”累积评论和转发数量超过万条，成为新浪“微博”热门话题之一。</a:t>
            </a:r>
            <a:endParaRPr lang="zh-CN" altLang="en-US" sz="1600" dirty="0">
              <a:solidFill>
                <a:srgbClr xmlns:mc="http://schemas.openxmlformats.org/markup-compatibility/2006" xmlns:a14="http://schemas.microsoft.com/office/drawing/2010/main" val="000000" mc:Ignorable=""/>
              </a:solidFill>
              <a:latin typeface="+mn-ea"/>
            </a:endParaRPr>
          </a:p>
        </p:txBody>
      </p:sp>
      <p:sp>
        <p:nvSpPr>
          <p:cNvPr id="11" name="矩形 10"/>
          <p:cNvSpPr/>
          <p:nvPr/>
        </p:nvSpPr>
        <p:spPr>
          <a:xfrm>
            <a:off x="6149136" y="4005064"/>
            <a:ext cx="2808000" cy="2160240"/>
          </a:xfrm>
          <a:prstGeom prst="rect">
            <a:avLst/>
          </a:prstGeom>
          <a:noFill/>
          <a:ln>
            <a:solidFill>
              <a:srgbClr xmlns:mc="http://schemas.openxmlformats.org/markup-compatibility/2006" xmlns:a14="http://schemas.microsoft.com/office/drawing/2010/main" val="000000" mc:Ignorabl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5725" indent="-85725">
              <a:buFont typeface="Arial" pitchFamily="34" charset="0"/>
              <a:buChar char="•"/>
            </a:pPr>
            <a:r>
              <a:rPr lang="zh-CN" altLang="en-US" sz="1600" dirty="0" smtClean="0">
                <a:solidFill>
                  <a:srgbClr xmlns:mc="http://schemas.openxmlformats.org/markup-compatibility/2006" xmlns:a14="http://schemas.microsoft.com/office/drawing/2010/main" val="000000" mc:Ignorable=""/>
                </a:solidFill>
                <a:latin typeface="+mn-ea"/>
              </a:rPr>
              <a:t>以能代表公司形象的空姐团队作为微博的用户</a:t>
            </a:r>
            <a:endParaRPr lang="en-US" altLang="zh-CN" sz="1600" dirty="0" smtClean="0">
              <a:solidFill>
                <a:srgbClr xmlns:mc="http://schemas.openxmlformats.org/markup-compatibility/2006" xmlns:a14="http://schemas.microsoft.com/office/drawing/2010/main" val="000000" mc:Ignorable=""/>
              </a:solidFill>
              <a:latin typeface="+mn-ea"/>
            </a:endParaRPr>
          </a:p>
          <a:p>
            <a:pPr marL="85725" indent="-85725">
              <a:buFont typeface="Arial" pitchFamily="34" charset="0"/>
              <a:buChar char="•"/>
            </a:pPr>
            <a:r>
              <a:rPr lang="zh-CN" altLang="en-US" sz="1600" dirty="0" smtClean="0">
                <a:solidFill>
                  <a:srgbClr xmlns:mc="http://schemas.openxmlformats.org/markup-compatibility/2006" xmlns:a14="http://schemas.microsoft.com/office/drawing/2010/main" val="000000" mc:Ignorable=""/>
                </a:solidFill>
                <a:latin typeface="+mn-ea"/>
              </a:rPr>
              <a:t>微博整体风格朴实有亲和力，符合大多数人对于航空服务业的口味</a:t>
            </a:r>
            <a:endParaRPr lang="en-US" altLang="zh-CN" sz="1600" dirty="0" smtClean="0">
              <a:solidFill>
                <a:srgbClr xmlns:mc="http://schemas.openxmlformats.org/markup-compatibility/2006" xmlns:a14="http://schemas.microsoft.com/office/drawing/2010/main" val="000000" mc:Ignorable=""/>
              </a:solidFill>
              <a:latin typeface="+mn-ea"/>
            </a:endParaRPr>
          </a:p>
          <a:p>
            <a:pPr marL="85725" indent="-85725">
              <a:buFont typeface="Arial" pitchFamily="34" charset="0"/>
              <a:buChar char="•"/>
            </a:pPr>
            <a:r>
              <a:rPr lang="zh-CN" altLang="en-US" sz="1600" dirty="0" smtClean="0">
                <a:solidFill>
                  <a:srgbClr xmlns:mc="http://schemas.openxmlformats.org/markup-compatibility/2006" xmlns:a14="http://schemas.microsoft.com/office/drawing/2010/main" val="000000" mc:Ignorable=""/>
                </a:solidFill>
                <a:latin typeface="+mn-ea"/>
              </a:rPr>
              <a:t>通过微博的宣传，打造了东航品牌的知名度和美誉度</a:t>
            </a:r>
            <a:endParaRPr lang="zh-CN" altLang="en-US" sz="1600" dirty="0">
              <a:solidFill>
                <a:srgbClr xmlns:mc="http://schemas.openxmlformats.org/markup-compatibility/2006" xmlns:a14="http://schemas.microsoft.com/office/drawing/2010/main" val="000000" mc:Ignorable=""/>
              </a:solidFill>
              <a:latin typeface="+mn-ea"/>
            </a:endParaRPr>
          </a:p>
        </p:txBody>
      </p:sp>
      <p:pic>
        <p:nvPicPr>
          <p:cNvPr id="2050" name="Picture 2"/>
          <p:cNvPicPr>
            <a:picLocks noChangeAspect="1" noChangeArrowheads="1"/>
          </p:cNvPicPr>
          <p:nvPr/>
        </p:nvPicPr>
        <p:blipFill>
          <a:blip r:embed="rId3"/>
          <a:srcRect l="18600" t="34020" r="35332" b="40466"/>
          <a:stretch>
            <a:fillRect/>
          </a:stretch>
        </p:blipFill>
        <p:spPr bwMode="auto">
          <a:xfrm>
            <a:off x="150936" y="836712"/>
            <a:ext cx="5904000" cy="2396905"/>
          </a:xfrm>
          <a:prstGeom prst="rect">
            <a:avLst/>
          </a:prstGeom>
          <a:noFill/>
          <a:ln w="9525">
            <a:solidFill>
              <a:schemeClr val="bg1">
                <a:lumMod val="75000"/>
              </a:schemeClr>
            </a:solid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14312" y="142875"/>
            <a:ext cx="8750175" cy="642938"/>
          </a:xfrm>
        </p:spPr>
        <p:txBody>
          <a:bodyPr/>
          <a:lstStyle/>
          <a:p>
            <a:pPr algn="l" eaLnBrk="1" hangingPunct="1">
              <a:defRPr/>
            </a:pPr>
            <a:r>
              <a:rPr lang="zh-CN" altLang="en-US" sz="2000" b="1" dirty="0" smtClean="0">
                <a:latin typeface="+mn-ea"/>
              </a:rPr>
              <a:t>我爱打折：善假于物</a:t>
            </a:r>
            <a:r>
              <a:rPr lang="en-US" altLang="zh-CN" sz="2000" b="1" dirty="0" smtClean="0">
                <a:latin typeface="+mn-ea"/>
              </a:rPr>
              <a:t>——</a:t>
            </a:r>
            <a:r>
              <a:rPr lang="zh-CN" altLang="en-US" sz="2000" b="1" dirty="0" smtClean="0">
                <a:latin typeface="+mn-ea"/>
              </a:rPr>
              <a:t>三无品牌的营销案例参考</a:t>
            </a:r>
            <a:endParaRPr lang="zh-CN" altLang="en-US" sz="2000" b="1" dirty="0" smtClean="0"/>
          </a:p>
        </p:txBody>
      </p:sp>
      <p:sp>
        <p:nvSpPr>
          <p:cNvPr id="6" name="矩形 5"/>
          <p:cNvSpPr/>
          <p:nvPr/>
        </p:nvSpPr>
        <p:spPr>
          <a:xfrm>
            <a:off x="6156176" y="836712"/>
            <a:ext cx="2808312" cy="2376264"/>
          </a:xfrm>
          <a:prstGeom prst="rect">
            <a:avLst/>
          </a:prstGeom>
          <a:noFill/>
          <a:ln>
            <a:solidFill>
              <a:srgbClr xmlns:mc="http://schemas.openxmlformats.org/markup-compatibility/2006" xmlns:a14="http://schemas.microsoft.com/office/drawing/2010/main" val="000000" mc:Ignorabl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rgbClr xmlns:mc="http://schemas.openxmlformats.org/markup-compatibility/2006" xmlns:a14="http://schemas.microsoft.com/office/drawing/2010/main" val="000000" mc:Ignorable=""/>
                </a:solidFill>
                <a:latin typeface="+mn-ea"/>
              </a:rPr>
              <a:t>新浪微博账号“我爱打折”是在</a:t>
            </a:r>
            <a:r>
              <a:rPr lang="en-US" altLang="zh-CN" dirty="0" smtClean="0">
                <a:solidFill>
                  <a:srgbClr xmlns:mc="http://schemas.openxmlformats.org/markup-compatibility/2006" xmlns:a14="http://schemas.microsoft.com/office/drawing/2010/main" val="000000" mc:Ignorable=""/>
                </a:solidFill>
                <a:latin typeface="+mn-ea"/>
              </a:rPr>
              <a:t>2009</a:t>
            </a:r>
            <a:r>
              <a:rPr lang="zh-CN" altLang="en-US" dirty="0" smtClean="0">
                <a:solidFill>
                  <a:srgbClr xmlns:mc="http://schemas.openxmlformats.org/markup-compatibility/2006" xmlns:a14="http://schemas.microsoft.com/office/drawing/2010/main" val="000000" mc:Ignorable=""/>
                </a:solidFill>
                <a:latin typeface="+mn-ea"/>
              </a:rPr>
              <a:t>年</a:t>
            </a:r>
            <a:r>
              <a:rPr lang="en-US" altLang="zh-CN" dirty="0" smtClean="0">
                <a:solidFill>
                  <a:srgbClr xmlns:mc="http://schemas.openxmlformats.org/markup-compatibility/2006" xmlns:a14="http://schemas.microsoft.com/office/drawing/2010/main" val="000000" mc:Ignorable=""/>
                </a:solidFill>
                <a:latin typeface="+mn-ea"/>
              </a:rPr>
              <a:t>8</a:t>
            </a:r>
            <a:r>
              <a:rPr lang="zh-CN" altLang="en-US" dirty="0" smtClean="0">
                <a:solidFill>
                  <a:srgbClr xmlns:mc="http://schemas.openxmlformats.org/markup-compatibility/2006" xmlns:a14="http://schemas.microsoft.com/office/drawing/2010/main" val="000000" mc:Ignorable=""/>
                </a:solidFill>
                <a:latin typeface="+mn-ea"/>
              </a:rPr>
              <a:t>月</a:t>
            </a:r>
            <a:r>
              <a:rPr lang="en-US" altLang="zh-CN" dirty="0" smtClean="0">
                <a:solidFill>
                  <a:srgbClr xmlns:mc="http://schemas.openxmlformats.org/markup-compatibility/2006" xmlns:a14="http://schemas.microsoft.com/office/drawing/2010/main" val="000000" mc:Ignorable=""/>
                </a:solidFill>
                <a:latin typeface="+mn-ea"/>
              </a:rPr>
              <a:t>31</a:t>
            </a:r>
            <a:r>
              <a:rPr lang="zh-CN" altLang="en-US" dirty="0" smtClean="0">
                <a:solidFill>
                  <a:srgbClr xmlns:mc="http://schemas.openxmlformats.org/markup-compatibility/2006" xmlns:a14="http://schemas.microsoft.com/office/drawing/2010/main" val="000000" mc:Ignorable=""/>
                </a:solidFill>
                <a:latin typeface="+mn-ea"/>
              </a:rPr>
              <a:t>号开通的，前身是</a:t>
            </a:r>
            <a:r>
              <a:rPr lang="en-US" altLang="zh-CN" dirty="0" smtClean="0">
                <a:solidFill>
                  <a:srgbClr xmlns:mc="http://schemas.openxmlformats.org/markup-compatibility/2006" xmlns:a14="http://schemas.microsoft.com/office/drawing/2010/main" val="000000" mc:Ignorable=""/>
                </a:solidFill>
                <a:latin typeface="+mn-ea"/>
              </a:rPr>
              <a:t>55BBS</a:t>
            </a:r>
            <a:r>
              <a:rPr lang="zh-CN" altLang="en-US" dirty="0" smtClean="0">
                <a:solidFill>
                  <a:srgbClr xmlns:mc="http://schemas.openxmlformats.org/markup-compatibility/2006" xmlns:a14="http://schemas.microsoft.com/office/drawing/2010/main" val="000000" mc:Ignorable=""/>
                </a:solidFill>
                <a:latin typeface="+mn-ea"/>
              </a:rPr>
              <a:t>的官方微博账号，在</a:t>
            </a:r>
            <a:r>
              <a:rPr lang="en-US" altLang="zh-CN" dirty="0" smtClean="0">
                <a:solidFill>
                  <a:srgbClr xmlns:mc="http://schemas.openxmlformats.org/markup-compatibility/2006" xmlns:a14="http://schemas.microsoft.com/office/drawing/2010/main" val="000000" mc:Ignorable=""/>
                </a:solidFill>
                <a:latin typeface="+mn-ea"/>
              </a:rPr>
              <a:t>09</a:t>
            </a:r>
            <a:r>
              <a:rPr lang="zh-CN" altLang="en-US" dirty="0" smtClean="0">
                <a:solidFill>
                  <a:srgbClr xmlns:mc="http://schemas.openxmlformats.org/markup-compatibility/2006" xmlns:a14="http://schemas.microsoft.com/office/drawing/2010/main" val="000000" mc:Ignorable=""/>
                </a:solidFill>
                <a:latin typeface="+mn-ea"/>
              </a:rPr>
              <a:t>年</a:t>
            </a:r>
            <a:r>
              <a:rPr lang="en-US" altLang="zh-CN" dirty="0" smtClean="0">
                <a:solidFill>
                  <a:srgbClr xmlns:mc="http://schemas.openxmlformats.org/markup-compatibility/2006" xmlns:a14="http://schemas.microsoft.com/office/drawing/2010/main" val="000000" mc:Ignorable=""/>
                </a:solidFill>
                <a:latin typeface="+mn-ea"/>
              </a:rPr>
              <a:t>11</a:t>
            </a:r>
            <a:r>
              <a:rPr lang="zh-CN" altLang="en-US" dirty="0" smtClean="0">
                <a:solidFill>
                  <a:srgbClr xmlns:mc="http://schemas.openxmlformats.org/markup-compatibility/2006" xmlns:a14="http://schemas.microsoft.com/office/drawing/2010/main" val="000000" mc:Ignorable=""/>
                </a:solidFill>
                <a:latin typeface="+mn-ea"/>
              </a:rPr>
              <a:t>月</a:t>
            </a:r>
            <a:r>
              <a:rPr lang="en-US" altLang="zh-CN" dirty="0" smtClean="0">
                <a:solidFill>
                  <a:srgbClr xmlns:mc="http://schemas.openxmlformats.org/markup-compatibility/2006" xmlns:a14="http://schemas.microsoft.com/office/drawing/2010/main" val="000000" mc:Ignorable=""/>
                </a:solidFill>
                <a:latin typeface="+mn-ea"/>
              </a:rPr>
              <a:t>18</a:t>
            </a:r>
            <a:r>
              <a:rPr lang="zh-CN" altLang="en-US" dirty="0" smtClean="0">
                <a:solidFill>
                  <a:srgbClr xmlns:mc="http://schemas.openxmlformats.org/markup-compatibility/2006" xmlns:a14="http://schemas.microsoft.com/office/drawing/2010/main" val="000000" mc:Ignorable=""/>
                </a:solidFill>
                <a:latin typeface="+mn-ea"/>
              </a:rPr>
              <a:t>该账号转为乐啊（</a:t>
            </a:r>
            <a:r>
              <a:rPr lang="en-US" altLang="zh-CN" dirty="0" smtClean="0">
                <a:solidFill>
                  <a:srgbClr xmlns:mc="http://schemas.openxmlformats.org/markup-compatibility/2006" xmlns:a14="http://schemas.microsoft.com/office/drawing/2010/main" val="000000" mc:Ignorable=""/>
                </a:solidFill>
                <a:latin typeface="+mn-ea"/>
              </a:rPr>
              <a:t>www.looa.com)</a:t>
            </a:r>
            <a:r>
              <a:rPr lang="zh-CN" altLang="en-US" dirty="0" smtClean="0">
                <a:solidFill>
                  <a:srgbClr xmlns:mc="http://schemas.openxmlformats.org/markup-compatibility/2006" xmlns:a14="http://schemas.microsoft.com/office/drawing/2010/main" val="000000" mc:Ignorable=""/>
                </a:solidFill>
                <a:latin typeface="+mn-ea"/>
              </a:rPr>
              <a:t>官方微博账号。 。</a:t>
            </a:r>
          </a:p>
        </p:txBody>
      </p:sp>
      <p:sp>
        <p:nvSpPr>
          <p:cNvPr id="8" name="矩形 7"/>
          <p:cNvSpPr/>
          <p:nvPr/>
        </p:nvSpPr>
        <p:spPr>
          <a:xfrm>
            <a:off x="114304" y="3429000"/>
            <a:ext cx="1865408" cy="43204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2"/>
                </a:solidFill>
              </a:rPr>
              <a:t>初始情况</a:t>
            </a:r>
            <a:endParaRPr lang="zh-CN" altLang="en-US" b="1" dirty="0">
              <a:solidFill>
                <a:schemeClr val="tx2"/>
              </a:solidFill>
            </a:endParaRPr>
          </a:p>
        </p:txBody>
      </p:sp>
      <p:sp>
        <p:nvSpPr>
          <p:cNvPr id="9" name="矩形 8"/>
          <p:cNvSpPr/>
          <p:nvPr/>
        </p:nvSpPr>
        <p:spPr>
          <a:xfrm>
            <a:off x="2123728" y="3429000"/>
            <a:ext cx="6819120" cy="43204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tx2"/>
                </a:solidFill>
              </a:rPr>
              <a:t>成功经验借鉴</a:t>
            </a:r>
          </a:p>
        </p:txBody>
      </p:sp>
      <p:sp>
        <p:nvSpPr>
          <p:cNvPr id="10" name="矩形 9"/>
          <p:cNvSpPr/>
          <p:nvPr/>
        </p:nvSpPr>
        <p:spPr>
          <a:xfrm>
            <a:off x="108072" y="3933056"/>
            <a:ext cx="1871640" cy="2232248"/>
          </a:xfrm>
          <a:prstGeom prst="rect">
            <a:avLst/>
          </a:prstGeom>
          <a:noFill/>
          <a:ln>
            <a:solidFill>
              <a:srgbClr xmlns:mc="http://schemas.openxmlformats.org/markup-compatibility/2006" xmlns:a14="http://schemas.microsoft.com/office/drawing/2010/main" val="000000" mc:Ignorabl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5725" indent="-85725">
              <a:buFont typeface="Arial" pitchFamily="34" charset="0"/>
              <a:buChar char="•"/>
            </a:pPr>
            <a:r>
              <a:rPr lang="zh-CN" altLang="en-US" sz="1400" dirty="0" smtClean="0">
                <a:solidFill>
                  <a:srgbClr xmlns:mc="http://schemas.openxmlformats.org/markup-compatibility/2006" xmlns:a14="http://schemas.microsoft.com/office/drawing/2010/main" val="000000" mc:Ignorable=""/>
                </a:solidFill>
                <a:latin typeface="+mn-ea"/>
              </a:rPr>
              <a:t>对于一个新进的互联网品牌，前期工作最大的障碍是粉丝数</a:t>
            </a:r>
            <a:r>
              <a:rPr lang="en-US" altLang="zh-CN" sz="1400" dirty="0" smtClean="0">
                <a:solidFill>
                  <a:srgbClr xmlns:mc="http://schemas.openxmlformats.org/markup-compatibility/2006" xmlns:a14="http://schemas.microsoft.com/office/drawing/2010/main" val="000000" mc:Ignorable=""/>
                </a:solidFill>
                <a:latin typeface="+mn-ea"/>
              </a:rPr>
              <a:t>-</a:t>
            </a:r>
            <a:r>
              <a:rPr lang="zh-CN" altLang="en-US" sz="1400" dirty="0" smtClean="0">
                <a:solidFill>
                  <a:srgbClr xmlns:mc="http://schemas.openxmlformats.org/markup-compatibility/2006" xmlns:a14="http://schemas.microsoft.com/office/drawing/2010/main" val="000000" mc:Ignorable=""/>
                </a:solidFill>
                <a:latin typeface="+mn-ea"/>
              </a:rPr>
              <a:t>关注度。乐啊不是淘宝，也不是凡客，没有品牌，没有口碑，没有用户，作为一个“三无”是很难展开营销工作的。</a:t>
            </a:r>
            <a:endParaRPr lang="zh-CN" altLang="en-US" sz="1400" dirty="0">
              <a:solidFill>
                <a:srgbClr xmlns:mc="http://schemas.openxmlformats.org/markup-compatibility/2006" xmlns:a14="http://schemas.microsoft.com/office/drawing/2010/main" val="000000" mc:Ignorable=""/>
              </a:solidFill>
              <a:latin typeface="+mn-ea"/>
            </a:endParaRPr>
          </a:p>
        </p:txBody>
      </p:sp>
      <p:sp>
        <p:nvSpPr>
          <p:cNvPr id="11" name="矩形 10"/>
          <p:cNvSpPr/>
          <p:nvPr/>
        </p:nvSpPr>
        <p:spPr>
          <a:xfrm>
            <a:off x="2123728" y="3933056"/>
            <a:ext cx="6833408" cy="2232248"/>
          </a:xfrm>
          <a:prstGeom prst="rect">
            <a:avLst/>
          </a:prstGeom>
          <a:noFill/>
          <a:ln>
            <a:solidFill>
              <a:srgbClr xmlns:mc="http://schemas.openxmlformats.org/markup-compatibility/2006" xmlns:a14="http://schemas.microsoft.com/office/drawing/2010/main" val="000000" mc:Ignorabl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5725" indent="-85725">
              <a:buFont typeface="Arial" pitchFamily="34" charset="0"/>
              <a:buChar char="•"/>
            </a:pPr>
            <a:r>
              <a:rPr lang="zh-CN" altLang="en-US" sz="1600" b="1" dirty="0" smtClean="0">
                <a:solidFill>
                  <a:srgbClr xmlns:mc="http://schemas.openxmlformats.org/markup-compatibility/2006" xmlns:a14="http://schemas.microsoft.com/office/drawing/2010/main" val="000000" mc:Ignorable=""/>
                </a:solidFill>
                <a:latin typeface="+mn-ea"/>
              </a:rPr>
              <a:t>善于利用外部资源</a:t>
            </a:r>
            <a:r>
              <a:rPr lang="zh-CN" altLang="en-US" sz="1600" dirty="0" smtClean="0">
                <a:solidFill>
                  <a:srgbClr xmlns:mc="http://schemas.openxmlformats.org/markup-compatibility/2006" xmlns:a14="http://schemas.microsoft.com/office/drawing/2010/main" val="000000" mc:Ignorable=""/>
                </a:solidFill>
                <a:latin typeface="+mn-ea"/>
              </a:rPr>
              <a:t>：借助“我爱打折”的金子招牌以及</a:t>
            </a:r>
            <a:r>
              <a:rPr lang="en-US" altLang="zh-CN" sz="1600" dirty="0" smtClean="0">
                <a:solidFill>
                  <a:srgbClr xmlns:mc="http://schemas.openxmlformats.org/markup-compatibility/2006" xmlns:a14="http://schemas.microsoft.com/office/drawing/2010/main" val="000000" mc:Ignorable=""/>
                </a:solidFill>
                <a:latin typeface="+mn-ea"/>
              </a:rPr>
              <a:t>55bbs</a:t>
            </a:r>
            <a:r>
              <a:rPr lang="zh-CN" altLang="en-US" sz="1600" dirty="0" smtClean="0">
                <a:solidFill>
                  <a:srgbClr xmlns:mc="http://schemas.openxmlformats.org/markup-compatibility/2006" xmlns:a14="http://schemas.microsoft.com/office/drawing/2010/main" val="000000" mc:Ignorable=""/>
                </a:solidFill>
                <a:latin typeface="+mn-ea"/>
              </a:rPr>
              <a:t>积累的人气和用户展开营销；</a:t>
            </a:r>
            <a:endParaRPr lang="en-US" altLang="zh-CN" sz="1600" dirty="0" smtClean="0">
              <a:solidFill>
                <a:srgbClr xmlns:mc="http://schemas.openxmlformats.org/markup-compatibility/2006" xmlns:a14="http://schemas.microsoft.com/office/drawing/2010/main" val="000000" mc:Ignorable=""/>
              </a:solidFill>
              <a:latin typeface="+mn-ea"/>
            </a:endParaRPr>
          </a:p>
          <a:p>
            <a:pPr marL="85725" indent="-85725">
              <a:buFont typeface="Arial" pitchFamily="34" charset="0"/>
              <a:buChar char="•"/>
            </a:pPr>
            <a:r>
              <a:rPr lang="zh-CN" altLang="en-US" sz="1600" b="1" dirty="0" smtClean="0">
                <a:solidFill>
                  <a:srgbClr xmlns:mc="http://schemas.openxmlformats.org/markup-compatibility/2006" xmlns:a14="http://schemas.microsoft.com/office/drawing/2010/main" val="000000" mc:Ignorable=""/>
                </a:solidFill>
                <a:latin typeface="+mn-ea"/>
              </a:rPr>
              <a:t>充分利用有限资源</a:t>
            </a:r>
            <a:r>
              <a:rPr lang="zh-CN" altLang="en-US" sz="1600" dirty="0" smtClean="0">
                <a:solidFill>
                  <a:srgbClr xmlns:mc="http://schemas.openxmlformats.org/markup-compatibility/2006" xmlns:a14="http://schemas.microsoft.com/office/drawing/2010/main" val="000000" mc:Ignorable=""/>
                </a:solidFill>
                <a:latin typeface="+mn-ea"/>
              </a:rPr>
              <a:t>：面对既无卖家也无买家的情况，充分利用自己的内容</a:t>
            </a:r>
            <a:r>
              <a:rPr lang="en-US" altLang="zh-CN" sz="1600" dirty="0" smtClean="0">
                <a:solidFill>
                  <a:srgbClr xmlns:mc="http://schemas.openxmlformats.org/markup-compatibility/2006" xmlns:a14="http://schemas.microsoft.com/office/drawing/2010/main" val="000000" mc:Ignorable=""/>
                </a:solidFill>
                <a:latin typeface="+mn-ea"/>
              </a:rPr>
              <a:t>——</a:t>
            </a:r>
            <a:r>
              <a:rPr lang="zh-CN" altLang="en-US" sz="1600" dirty="0" smtClean="0">
                <a:solidFill>
                  <a:srgbClr xmlns:mc="http://schemas.openxmlformats.org/markup-compatibility/2006" xmlns:a14="http://schemas.microsoft.com/office/drawing/2010/main" val="000000" mc:Ignorable=""/>
                </a:solidFill>
                <a:latin typeface="+mn-ea"/>
              </a:rPr>
              <a:t>打折促销信息，作为突破口，把打折深深烙在用户心里；</a:t>
            </a:r>
            <a:endParaRPr lang="en-US" altLang="zh-CN" sz="1600" dirty="0" smtClean="0">
              <a:solidFill>
                <a:srgbClr xmlns:mc="http://schemas.openxmlformats.org/markup-compatibility/2006" xmlns:a14="http://schemas.microsoft.com/office/drawing/2010/main" val="000000" mc:Ignorable=""/>
              </a:solidFill>
              <a:latin typeface="+mn-ea"/>
            </a:endParaRPr>
          </a:p>
          <a:p>
            <a:pPr marL="85725" indent="-85725">
              <a:buFont typeface="Arial" pitchFamily="34" charset="0"/>
              <a:buChar char="•"/>
            </a:pPr>
            <a:r>
              <a:rPr lang="zh-CN" altLang="en-US" sz="1600" b="1" dirty="0" smtClean="0">
                <a:solidFill>
                  <a:srgbClr xmlns:mc="http://schemas.openxmlformats.org/markup-compatibility/2006" xmlns:a14="http://schemas.microsoft.com/office/drawing/2010/main" val="000000" mc:Ignorable=""/>
                </a:solidFill>
                <a:latin typeface="+mn-ea"/>
              </a:rPr>
              <a:t>专注做事</a:t>
            </a:r>
            <a:r>
              <a:rPr lang="zh-CN" altLang="en-US" sz="1600" dirty="0" smtClean="0">
                <a:solidFill>
                  <a:srgbClr xmlns:mc="http://schemas.openxmlformats.org/markup-compatibility/2006" xmlns:a14="http://schemas.microsoft.com/office/drawing/2010/main" val="000000" mc:Ignorable=""/>
                </a:solidFill>
                <a:latin typeface="+mn-ea"/>
              </a:rPr>
              <a:t>：专注的为用户提供最新最实惠的打折促销信息，专注服务的质量，专注用户的需求和喜好；</a:t>
            </a:r>
            <a:endParaRPr lang="en-US" altLang="zh-CN" sz="1600" dirty="0" smtClean="0">
              <a:solidFill>
                <a:srgbClr xmlns:mc="http://schemas.openxmlformats.org/markup-compatibility/2006" xmlns:a14="http://schemas.microsoft.com/office/drawing/2010/main" val="000000" mc:Ignorable=""/>
              </a:solidFill>
              <a:latin typeface="+mn-ea"/>
            </a:endParaRPr>
          </a:p>
          <a:p>
            <a:pPr marL="85725" indent="-85725">
              <a:buFont typeface="Arial" pitchFamily="34" charset="0"/>
              <a:buChar char="•"/>
            </a:pPr>
            <a:r>
              <a:rPr lang="zh-CN" altLang="en-US" sz="1600" b="1" dirty="0" smtClean="0">
                <a:solidFill>
                  <a:srgbClr xmlns:mc="http://schemas.openxmlformats.org/markup-compatibility/2006" xmlns:a14="http://schemas.microsoft.com/office/drawing/2010/main" val="000000" mc:Ignorable=""/>
                </a:solidFill>
                <a:latin typeface="+mn-ea"/>
              </a:rPr>
              <a:t>注重用户关系和用户感情的培养</a:t>
            </a:r>
            <a:r>
              <a:rPr lang="zh-CN" altLang="en-US" sz="1600" dirty="0" smtClean="0">
                <a:solidFill>
                  <a:srgbClr xmlns:mc="http://schemas.openxmlformats.org/markup-compatibility/2006" xmlns:a14="http://schemas.microsoft.com/office/drawing/2010/main" val="000000" mc:Ignorable=""/>
                </a:solidFill>
                <a:latin typeface="+mn-ea"/>
              </a:rPr>
              <a:t>：很注重与用户之间的互动，每一条微博内容都是带着 “对话”的口吻，因此让看到信息的用户忍不住去看</a:t>
            </a:r>
            <a:endParaRPr lang="zh-CN" altLang="en-US" sz="1600" dirty="0">
              <a:solidFill>
                <a:srgbClr xmlns:mc="http://schemas.openxmlformats.org/markup-compatibility/2006" xmlns:a14="http://schemas.microsoft.com/office/drawing/2010/main" val="000000" mc:Ignorable=""/>
              </a:solidFill>
              <a:latin typeface="+mn-ea"/>
            </a:endParaRPr>
          </a:p>
        </p:txBody>
      </p:sp>
      <p:pic>
        <p:nvPicPr>
          <p:cNvPr id="3074" name="Picture 2"/>
          <p:cNvPicPr>
            <a:picLocks noChangeAspect="1" noChangeArrowheads="1"/>
          </p:cNvPicPr>
          <p:nvPr/>
        </p:nvPicPr>
        <p:blipFill>
          <a:blip r:embed="rId3"/>
          <a:srcRect l="19191" t="34020" r="35332" b="38576"/>
          <a:stretch>
            <a:fillRect/>
          </a:stretch>
        </p:blipFill>
        <p:spPr bwMode="auto">
          <a:xfrm>
            <a:off x="121792" y="851000"/>
            <a:ext cx="5890368" cy="2361976"/>
          </a:xfrm>
          <a:prstGeom prst="rect">
            <a:avLst/>
          </a:prstGeom>
          <a:noFill/>
          <a:ln w="9525">
            <a:solidFill>
              <a:schemeClr val="bg1">
                <a:lumMod val="75000"/>
              </a:schemeClr>
            </a:solid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p:cNvSpPr>
          <p:nvPr>
            <p:ph type="title"/>
          </p:nvPr>
        </p:nvSpPr>
        <p:spPr>
          <a:xfrm>
            <a:off x="214313" y="142875"/>
            <a:ext cx="5429250" cy="642938"/>
          </a:xfrm>
        </p:spPr>
        <p:txBody>
          <a:bodyPr/>
          <a:lstStyle/>
          <a:p>
            <a:pPr algn="l" eaLnBrk="1" hangingPunct="1"/>
            <a:r>
              <a:rPr lang="zh-CN" altLang="en-US" sz="2000" b="1" smtClean="0"/>
              <a:t>目录</a:t>
            </a:r>
          </a:p>
        </p:txBody>
      </p:sp>
      <p:sp>
        <p:nvSpPr>
          <p:cNvPr id="11" name="Text Box 7"/>
          <p:cNvSpPr txBox="1">
            <a:spLocks noChangeArrowheads="1"/>
          </p:cNvSpPr>
          <p:nvPr/>
        </p:nvSpPr>
        <p:spPr bwMode="auto">
          <a:xfrm>
            <a:off x="1785938" y="1412776"/>
            <a:ext cx="6215062" cy="2862322"/>
          </a:xfrm>
          <a:prstGeom prst="rect">
            <a:avLst/>
          </a:prstGeom>
          <a:noFill/>
          <a:ln w="9525">
            <a:noFill/>
            <a:miter lim="800000"/>
            <a:headEnd/>
            <a:tailEnd/>
          </a:ln>
        </p:spPr>
        <p:txBody>
          <a:bodyPr>
            <a:spAutoFit/>
          </a:bodyPr>
          <a:lstStyle/>
          <a:p>
            <a:pPr marL="185738" indent="-185738">
              <a:spcBef>
                <a:spcPct val="25000"/>
              </a:spcBef>
              <a:spcAft>
                <a:spcPct val="25000"/>
              </a:spcAft>
              <a:buFont typeface="Wingdings" pitchFamily="2" charset="2"/>
              <a:buChar char="Ø"/>
              <a:defRPr/>
            </a:pPr>
            <a:r>
              <a:rPr lang="zh-CN" altLang="en-US" sz="2400" b="1" dirty="0" smtClean="0">
                <a:solidFill>
                  <a:srgbClr xmlns:mc="http://schemas.openxmlformats.org/markup-compatibility/2006" xmlns:a14="http://schemas.microsoft.com/office/drawing/2010/main" val="000000" mc:Ignorable=""/>
                </a:solidFill>
                <a:latin typeface="+mn-ea"/>
                <a:ea typeface="+mn-ea"/>
              </a:rPr>
              <a:t> 微博发展现状分析</a:t>
            </a:r>
            <a:endParaRPr lang="en-US" altLang="zh-CN" sz="2400" b="1" dirty="0" smtClean="0">
              <a:solidFill>
                <a:srgbClr xmlns:mc="http://schemas.openxmlformats.org/markup-compatibility/2006" xmlns:a14="http://schemas.microsoft.com/office/drawing/2010/main" val="000000" mc:Ignorable=""/>
              </a:solidFill>
              <a:latin typeface="+mn-ea"/>
              <a:ea typeface="+mn-ea"/>
            </a:endParaRPr>
          </a:p>
          <a:p>
            <a:pPr lvl="1">
              <a:spcBef>
                <a:spcPts val="600"/>
              </a:spcBef>
              <a:spcAft>
                <a:spcPts val="600"/>
              </a:spcAft>
              <a:buFont typeface="Wingdings" pitchFamily="2" charset="2"/>
              <a:buChar char="u"/>
              <a:defRPr/>
            </a:pPr>
            <a:r>
              <a:rPr lang="zh-CN" altLang="en-US" b="1" dirty="0" smtClean="0">
                <a:solidFill>
                  <a:srgbClr xmlns:mc="http://schemas.openxmlformats.org/markup-compatibility/2006" xmlns:a14="http://schemas.microsoft.com/office/drawing/2010/main" val="000000" mc:Ignorable=""/>
                </a:solidFill>
                <a:latin typeface="微软雅黑"/>
                <a:ea typeface="微软雅黑"/>
              </a:rPr>
              <a:t> 微博概述</a:t>
            </a:r>
            <a:endParaRPr lang="en-US" altLang="zh-CN" b="1" dirty="0" smtClean="0">
              <a:solidFill>
                <a:srgbClr xmlns:mc="http://schemas.openxmlformats.org/markup-compatibility/2006" xmlns:a14="http://schemas.microsoft.com/office/drawing/2010/main" val="000000" mc:Ignorable=""/>
              </a:solidFill>
              <a:latin typeface="微软雅黑"/>
              <a:ea typeface="微软雅黑"/>
            </a:endParaRPr>
          </a:p>
          <a:p>
            <a:pPr lvl="1">
              <a:spcBef>
                <a:spcPts val="600"/>
              </a:spcBef>
              <a:spcAft>
                <a:spcPts val="600"/>
              </a:spcAft>
              <a:buFont typeface="Wingdings" pitchFamily="2" charset="2"/>
              <a:buChar char="u"/>
              <a:defRPr/>
            </a:pPr>
            <a:r>
              <a:rPr lang="en-US" altLang="zh-CN" b="1" dirty="0" smtClean="0">
                <a:solidFill>
                  <a:srgbClr xmlns:mc="http://schemas.openxmlformats.org/markup-compatibility/2006" xmlns:a14="http://schemas.microsoft.com/office/drawing/2010/main" val="000000" mc:Ignorable=""/>
                </a:solidFill>
                <a:latin typeface="微软雅黑"/>
                <a:ea typeface="微软雅黑"/>
              </a:rPr>
              <a:t> </a:t>
            </a:r>
            <a:r>
              <a:rPr lang="zh-CN" altLang="en-US" b="1" dirty="0" smtClean="0">
                <a:solidFill>
                  <a:srgbClr xmlns:mc="http://schemas.openxmlformats.org/markup-compatibility/2006" xmlns:a14="http://schemas.microsoft.com/office/drawing/2010/main" val="000000" mc:Ignorable=""/>
                </a:solidFill>
                <a:latin typeface="微软雅黑"/>
                <a:ea typeface="微软雅黑"/>
              </a:rPr>
              <a:t>微博的三大特性</a:t>
            </a:r>
            <a:endParaRPr lang="en-US" altLang="zh-CN" b="1" dirty="0" smtClean="0">
              <a:solidFill>
                <a:srgbClr xmlns:mc="http://schemas.openxmlformats.org/markup-compatibility/2006" xmlns:a14="http://schemas.microsoft.com/office/drawing/2010/main" val="000000" mc:Ignorable=""/>
              </a:solidFill>
              <a:latin typeface="微软雅黑"/>
              <a:ea typeface="微软雅黑"/>
            </a:endParaRPr>
          </a:p>
          <a:p>
            <a:pPr lvl="1">
              <a:spcBef>
                <a:spcPts val="600"/>
              </a:spcBef>
              <a:spcAft>
                <a:spcPts val="600"/>
              </a:spcAft>
              <a:buFont typeface="Wingdings" pitchFamily="2" charset="2"/>
              <a:buChar char="u"/>
              <a:defRPr/>
            </a:pPr>
            <a:r>
              <a:rPr lang="en-US" altLang="zh-CN" b="1" dirty="0" smtClean="0">
                <a:solidFill>
                  <a:srgbClr xmlns:mc="http://schemas.openxmlformats.org/markup-compatibility/2006" xmlns:a14="http://schemas.microsoft.com/office/drawing/2010/main" val="000000" mc:Ignorable=""/>
                </a:solidFill>
                <a:latin typeface="微软雅黑"/>
                <a:ea typeface="微软雅黑"/>
              </a:rPr>
              <a:t>Twitter</a:t>
            </a:r>
            <a:r>
              <a:rPr lang="zh-CN" altLang="en-US" b="1" dirty="0" smtClean="0">
                <a:solidFill>
                  <a:srgbClr xmlns:mc="http://schemas.openxmlformats.org/markup-compatibility/2006" xmlns:a14="http://schemas.microsoft.com/office/drawing/2010/main" val="000000" mc:Ignorable=""/>
                </a:solidFill>
                <a:latin typeface="微软雅黑"/>
                <a:ea typeface="微软雅黑"/>
              </a:rPr>
              <a:t>营销价值及效果分析</a:t>
            </a:r>
          </a:p>
          <a:p>
            <a:pPr>
              <a:spcBef>
                <a:spcPct val="25000"/>
              </a:spcBef>
              <a:spcAft>
                <a:spcPct val="25000"/>
              </a:spcAft>
              <a:buFont typeface="Wingdings" pitchFamily="2" charset="2"/>
              <a:buChar char="Ø"/>
              <a:defRPr/>
            </a:pPr>
            <a:r>
              <a:rPr lang="zh-CN" altLang="en-US" sz="2400" b="1" dirty="0" smtClean="0">
                <a:solidFill>
                  <a:srgbClr xmlns:mc="http://schemas.openxmlformats.org/markup-compatibility/2006" xmlns:a14="http://schemas.microsoft.com/office/drawing/2010/main" val="B6B6B6" mc:Ignorable=""/>
                </a:solidFill>
                <a:latin typeface="+mn-ea"/>
                <a:ea typeface="+mn-ea"/>
              </a:rPr>
              <a:t> 微博营销分析</a:t>
            </a:r>
            <a:endParaRPr lang="en-US" altLang="zh-CN" sz="2400" b="1" dirty="0" smtClean="0">
              <a:solidFill>
                <a:srgbClr xmlns:mc="http://schemas.openxmlformats.org/markup-compatibility/2006" xmlns:a14="http://schemas.microsoft.com/office/drawing/2010/main" val="B6B6B6" mc:Ignorable=""/>
              </a:solidFill>
              <a:latin typeface="+mn-ea"/>
              <a:ea typeface="+mn-ea"/>
            </a:endParaRPr>
          </a:p>
          <a:p>
            <a:pPr>
              <a:spcBef>
                <a:spcPct val="25000"/>
              </a:spcBef>
              <a:spcAft>
                <a:spcPct val="25000"/>
              </a:spcAft>
              <a:buFont typeface="Wingdings" pitchFamily="2" charset="2"/>
              <a:buChar char="Ø"/>
              <a:defRPr/>
            </a:pPr>
            <a:r>
              <a:rPr lang="zh-CN" altLang="en-US" sz="2400" b="1" dirty="0" smtClean="0">
                <a:solidFill>
                  <a:srgbClr xmlns:mc="http://schemas.openxmlformats.org/markup-compatibility/2006" xmlns:a14="http://schemas.microsoft.com/office/drawing/2010/main" val="B6B6B6" mc:Ignorable=""/>
                </a:solidFill>
                <a:latin typeface="+mn-ea"/>
                <a:ea typeface="+mn-ea"/>
              </a:rPr>
              <a:t> 微博营销案例解析</a:t>
            </a:r>
            <a:endParaRPr lang="en-US" altLang="zh-CN" sz="2400" b="1" dirty="0" smtClean="0">
              <a:solidFill>
                <a:srgbClr xmlns:mc="http://schemas.openxmlformats.org/markup-compatibility/2006" xmlns:a14="http://schemas.microsoft.com/office/drawing/2010/main" val="B6B6B6" mc:Ignorable=""/>
              </a:solidFill>
              <a:latin typeface="+mn-ea"/>
              <a:ea typeface="+mn-ea"/>
            </a:endParaRPr>
          </a:p>
        </p:txBody>
      </p:sp>
      <p:pic>
        <p:nvPicPr>
          <p:cNvPr id="4100" name="Picture 6" descr="Hein16"/>
          <p:cNvPicPr>
            <a:picLocks noChangeAspect="1" noChangeArrowheads="1"/>
          </p:cNvPicPr>
          <p:nvPr/>
        </p:nvPicPr>
        <p:blipFill>
          <a:blip r:embed="rId3">
            <a:clrChange>
              <a:clrFrom>
                <a:srgbClr xmlns:mc="http://schemas.openxmlformats.org/markup-compatibility/2006" xmlns:a14="http://schemas.microsoft.com/office/drawing/2010/main" val="FFFFFF" mc:Ignorable=""/>
              </a:clrFrom>
              <a:clrTo>
                <a:srgbClr xmlns:mc="http://schemas.openxmlformats.org/markup-compatibility/2006" xmlns:a14="http://schemas.microsoft.com/office/drawing/2010/main" val="FFFFFF" mc:Ignorable="">
                  <a:alpha val="0"/>
                </a:srgbClr>
              </a:clrTo>
            </a:clrChange>
          </a:blip>
          <a:srcRect/>
          <a:stretch>
            <a:fillRect/>
          </a:stretch>
        </p:blipFill>
        <p:spPr bwMode="auto">
          <a:xfrm>
            <a:off x="714375" y="1428750"/>
            <a:ext cx="1071563" cy="1146175"/>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14313" y="142875"/>
            <a:ext cx="5429250" cy="642938"/>
          </a:xfrm>
        </p:spPr>
        <p:txBody>
          <a:bodyPr/>
          <a:lstStyle/>
          <a:p>
            <a:pPr algn="l" eaLnBrk="1" hangingPunct="1">
              <a:defRPr/>
            </a:pPr>
            <a:r>
              <a:rPr lang="zh-CN" altLang="en-US" sz="2000" b="1" dirty="0" smtClean="0">
                <a:latin typeface="+mn-ea"/>
              </a:rPr>
              <a:t>特仑苏：公关代理，收集民调，提升体验</a:t>
            </a:r>
            <a:endParaRPr lang="zh-CN" altLang="en-US" sz="2000" b="1" dirty="0" smtClean="0"/>
          </a:p>
        </p:txBody>
      </p:sp>
      <p:pic>
        <p:nvPicPr>
          <p:cNvPr id="1026" name="Picture 2"/>
          <p:cNvPicPr>
            <a:picLocks noChangeAspect="1" noChangeArrowheads="1"/>
          </p:cNvPicPr>
          <p:nvPr/>
        </p:nvPicPr>
        <p:blipFill>
          <a:blip r:embed="rId3"/>
          <a:srcRect l="18600" t="28935" r="35332" b="43660"/>
          <a:stretch>
            <a:fillRect/>
          </a:stretch>
        </p:blipFill>
        <p:spPr bwMode="auto">
          <a:xfrm>
            <a:off x="107504" y="836712"/>
            <a:ext cx="5904656" cy="2376264"/>
          </a:xfrm>
          <a:prstGeom prst="rect">
            <a:avLst/>
          </a:prstGeom>
          <a:noFill/>
          <a:ln w="9525">
            <a:solidFill>
              <a:schemeClr val="bg1">
                <a:lumMod val="75000"/>
              </a:schemeClr>
            </a:solidFill>
            <a:miter lim="800000"/>
            <a:headEnd/>
            <a:tailEnd/>
          </a:ln>
        </p:spPr>
      </p:pic>
      <p:sp>
        <p:nvSpPr>
          <p:cNvPr id="6" name="矩形 5"/>
          <p:cNvSpPr/>
          <p:nvPr/>
        </p:nvSpPr>
        <p:spPr>
          <a:xfrm>
            <a:off x="6156176" y="836712"/>
            <a:ext cx="2808312" cy="2376264"/>
          </a:xfrm>
          <a:prstGeom prst="rect">
            <a:avLst/>
          </a:prstGeom>
          <a:noFill/>
          <a:ln>
            <a:solidFill>
              <a:srgbClr xmlns:mc="http://schemas.openxmlformats.org/markup-compatibility/2006" xmlns:a14="http://schemas.microsoft.com/office/drawing/2010/main" val="000000" mc:Ignorabl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rgbClr xmlns:mc="http://schemas.openxmlformats.org/markup-compatibility/2006" xmlns:a14="http://schemas.microsoft.com/office/drawing/2010/main" val="000000" mc:Ignorable=""/>
                </a:solidFill>
                <a:latin typeface="+mn-ea"/>
              </a:rPr>
              <a:t>特仑苏于</a:t>
            </a:r>
            <a:r>
              <a:rPr lang="en-US" altLang="zh-CN" dirty="0" smtClean="0">
                <a:solidFill>
                  <a:srgbClr xmlns:mc="http://schemas.openxmlformats.org/markup-compatibility/2006" xmlns:a14="http://schemas.microsoft.com/office/drawing/2010/main" val="000000" mc:Ignorable=""/>
                </a:solidFill>
                <a:latin typeface="+mn-ea"/>
              </a:rPr>
              <a:t>2010</a:t>
            </a:r>
            <a:r>
              <a:rPr lang="zh-CN" altLang="en-US" dirty="0" smtClean="0">
                <a:solidFill>
                  <a:srgbClr xmlns:mc="http://schemas.openxmlformats.org/markup-compatibility/2006" xmlns:a14="http://schemas.microsoft.com/office/drawing/2010/main" val="000000" mc:Ignorable=""/>
                </a:solidFill>
                <a:latin typeface="+mn-ea"/>
              </a:rPr>
              <a:t>年</a:t>
            </a:r>
            <a:r>
              <a:rPr lang="en-US" altLang="zh-CN" dirty="0" smtClean="0">
                <a:solidFill>
                  <a:srgbClr xmlns:mc="http://schemas.openxmlformats.org/markup-compatibility/2006" xmlns:a14="http://schemas.microsoft.com/office/drawing/2010/main" val="000000" mc:Ignorable=""/>
                </a:solidFill>
                <a:latin typeface="+mn-ea"/>
              </a:rPr>
              <a:t>2</a:t>
            </a:r>
            <a:r>
              <a:rPr lang="zh-CN" altLang="en-US" dirty="0" smtClean="0">
                <a:solidFill>
                  <a:srgbClr xmlns:mc="http://schemas.openxmlformats.org/markup-compatibility/2006" xmlns:a14="http://schemas.microsoft.com/office/drawing/2010/main" val="000000" mc:Ignorable=""/>
                </a:solidFill>
                <a:latin typeface="+mn-ea"/>
              </a:rPr>
              <a:t>月开始在新浪微博开设官方帐号，与有些企业是由内部员工（通常来自市场部门）进行维护不同，特仑苏官方微博的运营，由公关公司</a:t>
            </a:r>
            <a:r>
              <a:rPr lang="en-US" altLang="zh-CN" dirty="0" err="1" smtClean="0">
                <a:solidFill>
                  <a:srgbClr xmlns:mc="http://schemas.openxmlformats.org/markup-compatibility/2006" xmlns:a14="http://schemas.microsoft.com/office/drawing/2010/main" val="000000" mc:Ignorable=""/>
                </a:solidFill>
                <a:latin typeface="+mn-ea"/>
              </a:rPr>
              <a:t>Bossepr</a:t>
            </a:r>
            <a:r>
              <a:rPr lang="zh-CN" altLang="en-US" dirty="0" smtClean="0">
                <a:solidFill>
                  <a:srgbClr xmlns:mc="http://schemas.openxmlformats.org/markup-compatibility/2006" xmlns:a14="http://schemas.microsoft.com/office/drawing/2010/main" val="000000" mc:Ignorable=""/>
                </a:solidFill>
                <a:latin typeface="+mn-ea"/>
              </a:rPr>
              <a:t>来代理，而具体的日常工作，则只需一人。</a:t>
            </a:r>
          </a:p>
        </p:txBody>
      </p:sp>
      <p:sp>
        <p:nvSpPr>
          <p:cNvPr id="8" name="矩形 7"/>
          <p:cNvSpPr/>
          <p:nvPr/>
        </p:nvSpPr>
        <p:spPr>
          <a:xfrm>
            <a:off x="114304" y="3429000"/>
            <a:ext cx="5904000" cy="72008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solidFill>
                  <a:schemeClr val="tx2"/>
                </a:solidFill>
              </a:rPr>
              <a:t>运营微博目的</a:t>
            </a:r>
            <a:endParaRPr lang="zh-CN" altLang="en-US" sz="2000" b="1" dirty="0">
              <a:solidFill>
                <a:schemeClr val="tx2"/>
              </a:solidFill>
            </a:endParaRPr>
          </a:p>
        </p:txBody>
      </p:sp>
      <p:sp>
        <p:nvSpPr>
          <p:cNvPr id="9" name="矩形 8"/>
          <p:cNvSpPr/>
          <p:nvPr/>
        </p:nvSpPr>
        <p:spPr>
          <a:xfrm>
            <a:off x="6134848" y="3429000"/>
            <a:ext cx="2808000" cy="72008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solidFill>
                  <a:schemeClr val="tx2"/>
                </a:solidFill>
              </a:rPr>
              <a:t>实现途径</a:t>
            </a:r>
            <a:endParaRPr lang="zh-CN" altLang="en-US" sz="2000" b="1" dirty="0">
              <a:solidFill>
                <a:schemeClr val="tx2"/>
              </a:solidFill>
            </a:endParaRPr>
          </a:p>
        </p:txBody>
      </p:sp>
      <p:sp>
        <p:nvSpPr>
          <p:cNvPr id="10" name="矩形 9"/>
          <p:cNvSpPr/>
          <p:nvPr/>
        </p:nvSpPr>
        <p:spPr>
          <a:xfrm>
            <a:off x="108072" y="4221088"/>
            <a:ext cx="5904000" cy="1944216"/>
          </a:xfrm>
          <a:prstGeom prst="rect">
            <a:avLst/>
          </a:prstGeom>
          <a:noFill/>
          <a:ln>
            <a:solidFill>
              <a:srgbClr xmlns:mc="http://schemas.openxmlformats.org/markup-compatibility/2006" xmlns:a14="http://schemas.microsoft.com/office/drawing/2010/main" val="000000" mc:Ignorabl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5725" indent="-85725">
              <a:buFont typeface="Arial" pitchFamily="34" charset="0"/>
              <a:buChar char="•"/>
            </a:pPr>
            <a:r>
              <a:rPr lang="zh-CN" altLang="en-US" sz="2000" dirty="0" smtClean="0">
                <a:solidFill>
                  <a:srgbClr xmlns:mc="http://schemas.openxmlformats.org/markup-compatibility/2006" xmlns:a14="http://schemas.microsoft.com/office/drawing/2010/main" val="000000" mc:Ignorable=""/>
                </a:solidFill>
                <a:latin typeface="+mn-ea"/>
              </a:rPr>
              <a:t>与特仑苏的直接消费群体和“非直接消费群体”建立面对面的沟通平台，收集最真实的消费者‘民调’ ”</a:t>
            </a:r>
            <a:endParaRPr lang="en-US" altLang="zh-CN" sz="2000" dirty="0" smtClean="0">
              <a:solidFill>
                <a:srgbClr xmlns:mc="http://schemas.openxmlformats.org/markup-compatibility/2006" xmlns:a14="http://schemas.microsoft.com/office/drawing/2010/main" val="000000" mc:Ignorable=""/>
              </a:solidFill>
              <a:latin typeface="+mn-ea"/>
            </a:endParaRPr>
          </a:p>
          <a:p>
            <a:pPr marL="85725" indent="-85725">
              <a:buFont typeface="Arial" pitchFamily="34" charset="0"/>
              <a:buChar char="•"/>
            </a:pPr>
            <a:r>
              <a:rPr lang="zh-CN" altLang="en-US" sz="2000" dirty="0" smtClean="0">
                <a:solidFill>
                  <a:srgbClr xmlns:mc="http://schemas.openxmlformats.org/markup-compatibility/2006" xmlns:a14="http://schemas.microsoft.com/office/drawing/2010/main" val="000000" mc:Ignorable=""/>
                </a:solidFill>
                <a:latin typeface="+mn-ea"/>
              </a:rPr>
              <a:t>通过“爱猜特仑苏”等一系列活动的展开，进一步提升特仑苏的品牌体验。”</a:t>
            </a:r>
            <a:endParaRPr lang="zh-CN" altLang="en-US" sz="2000" dirty="0">
              <a:solidFill>
                <a:srgbClr xmlns:mc="http://schemas.openxmlformats.org/markup-compatibility/2006" xmlns:a14="http://schemas.microsoft.com/office/drawing/2010/main" val="000000" mc:Ignorable=""/>
              </a:solidFill>
              <a:latin typeface="+mn-ea"/>
            </a:endParaRPr>
          </a:p>
        </p:txBody>
      </p:sp>
      <p:sp>
        <p:nvSpPr>
          <p:cNvPr id="11" name="矩形 10"/>
          <p:cNvSpPr/>
          <p:nvPr/>
        </p:nvSpPr>
        <p:spPr>
          <a:xfrm>
            <a:off x="6149136" y="4221088"/>
            <a:ext cx="2808000" cy="1944216"/>
          </a:xfrm>
          <a:prstGeom prst="rect">
            <a:avLst/>
          </a:prstGeom>
          <a:noFill/>
          <a:ln>
            <a:solidFill>
              <a:srgbClr xmlns:mc="http://schemas.openxmlformats.org/markup-compatibility/2006" xmlns:a14="http://schemas.microsoft.com/office/drawing/2010/main" val="000000" mc:Ignorabl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5725" indent="-85725">
              <a:buFont typeface="Arial" pitchFamily="34" charset="0"/>
              <a:buChar char="•"/>
            </a:pPr>
            <a:r>
              <a:rPr lang="zh-CN" altLang="en-US" sz="2000" dirty="0" smtClean="0">
                <a:solidFill>
                  <a:srgbClr xmlns:mc="http://schemas.openxmlformats.org/markup-compatibility/2006" xmlns:a14="http://schemas.microsoft.com/office/drawing/2010/main" val="000000" mc:Ignorable=""/>
                </a:solidFill>
                <a:latin typeface="+mn-ea"/>
              </a:rPr>
              <a:t>富有人情味的交流沟通；</a:t>
            </a:r>
            <a:endParaRPr lang="en-US" altLang="zh-CN" sz="2000" dirty="0" smtClean="0">
              <a:solidFill>
                <a:srgbClr xmlns:mc="http://schemas.openxmlformats.org/markup-compatibility/2006" xmlns:a14="http://schemas.microsoft.com/office/drawing/2010/main" val="000000" mc:Ignorable=""/>
              </a:solidFill>
              <a:latin typeface="+mn-ea"/>
            </a:endParaRPr>
          </a:p>
          <a:p>
            <a:pPr marL="85725" indent="-85725">
              <a:buFont typeface="Arial" pitchFamily="34" charset="0"/>
              <a:buChar char="•"/>
            </a:pPr>
            <a:r>
              <a:rPr lang="zh-CN" altLang="en-US" sz="2000" dirty="0" smtClean="0">
                <a:solidFill>
                  <a:srgbClr xmlns:mc="http://schemas.openxmlformats.org/markup-compatibility/2006" xmlns:a14="http://schemas.microsoft.com/office/drawing/2010/main" val="000000" mc:Ignorable=""/>
                </a:solidFill>
                <a:latin typeface="+mn-ea"/>
              </a:rPr>
              <a:t>一些有着浓烈特仑苏印记互动活动的设计”。</a:t>
            </a:r>
            <a:endParaRPr lang="zh-CN" altLang="en-US" sz="2000" dirty="0">
              <a:solidFill>
                <a:srgbClr xmlns:mc="http://schemas.openxmlformats.org/markup-compatibility/2006" xmlns:a14="http://schemas.microsoft.com/office/drawing/2010/main" val="000000" mc:Ignorable=""/>
              </a:solidFill>
              <a:latin typeface="+mn-ea"/>
            </a:endParaRPr>
          </a:p>
        </p:txBody>
      </p:sp>
    </p:spTree>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14313" y="142875"/>
            <a:ext cx="5429250" cy="642938"/>
          </a:xfrm>
        </p:spPr>
        <p:txBody>
          <a:bodyPr/>
          <a:lstStyle/>
          <a:p>
            <a:pPr algn="l" eaLnBrk="1" hangingPunct="1">
              <a:defRPr/>
            </a:pPr>
            <a:r>
              <a:rPr lang="zh-CN" altLang="en-US" sz="2000" b="1" dirty="0" smtClean="0">
                <a:latin typeface="+mn-ea"/>
              </a:rPr>
              <a:t>特仑苏：发布微博的内容分类</a:t>
            </a:r>
            <a:endParaRPr lang="zh-CN" altLang="en-US" sz="2000" b="1" dirty="0" smtClean="0"/>
          </a:p>
        </p:txBody>
      </p:sp>
      <p:sp>
        <p:nvSpPr>
          <p:cNvPr id="27" name="Rectangle 2"/>
          <p:cNvSpPr>
            <a:spLocks noChangeArrowheads="1"/>
          </p:cNvSpPr>
          <p:nvPr/>
        </p:nvSpPr>
        <p:spPr bwMode="auto">
          <a:xfrm>
            <a:off x="323528" y="1052736"/>
            <a:ext cx="1352550" cy="730175"/>
          </a:xfrm>
          <a:prstGeom prst="rect">
            <a:avLst/>
          </a:prstGeom>
          <a:solidFill>
            <a:schemeClr val="tx2">
              <a:lumMod val="40000"/>
              <a:lumOff val="60000"/>
            </a:schemeClr>
          </a:solidFill>
          <a:ln w="6350">
            <a:noFill/>
            <a:miter lim="800000"/>
            <a:headEnd/>
            <a:tailEnd/>
          </a:ln>
          <a:effectLst>
            <a:outerShdw dist="35921" dir="2700000" algn="ctr" rotWithShape="0">
              <a:srgbClr xmlns:mc="http://schemas.openxmlformats.org/markup-compatibility/2006" xmlns:a14="http://schemas.microsoft.com/office/drawing/2010/main" val="808080" mc:Ignorable=""/>
            </a:outerShdw>
          </a:effectLst>
        </p:spPr>
        <p:txBody>
          <a:bodyPr lIns="0" tIns="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chemeClr val="bg1"/>
                </a:solidFill>
                <a:effectLst/>
                <a:uLnTx/>
                <a:uFillTx/>
                <a:latin typeface="+mn-ea"/>
                <a:ea typeface="+mn-ea"/>
              </a:rPr>
              <a:t>内容一</a:t>
            </a:r>
          </a:p>
        </p:txBody>
      </p:sp>
      <p:sp>
        <p:nvSpPr>
          <p:cNvPr id="28" name="Rectangle 3"/>
          <p:cNvSpPr>
            <a:spLocks noChangeArrowheads="1"/>
          </p:cNvSpPr>
          <p:nvPr/>
        </p:nvSpPr>
        <p:spPr bwMode="auto">
          <a:xfrm>
            <a:off x="323528" y="1881678"/>
            <a:ext cx="1352550" cy="730175"/>
          </a:xfrm>
          <a:prstGeom prst="rect">
            <a:avLst/>
          </a:prstGeom>
          <a:solidFill>
            <a:schemeClr val="tx2">
              <a:lumMod val="40000"/>
              <a:lumOff val="60000"/>
            </a:schemeClr>
          </a:solidFill>
          <a:ln w="6350">
            <a:noFill/>
            <a:miter lim="800000"/>
            <a:headEnd/>
            <a:tailEnd/>
          </a:ln>
          <a:effectLst>
            <a:outerShdw dist="35921" dir="2700000" algn="ctr" rotWithShape="0">
              <a:srgbClr xmlns:mc="http://schemas.openxmlformats.org/markup-compatibility/2006" xmlns:a14="http://schemas.microsoft.com/office/drawing/2010/main" val="808080" mc:Ignorable=""/>
            </a:outerShdw>
          </a:effectLst>
        </p:spPr>
        <p:txBody>
          <a:bodyPr lIns="0" tIns="0" rIns="0" bIns="0" anchor="ctr">
            <a:noAutofit/>
          </a:bodyPr>
          <a:lstStyle/>
          <a:p>
            <a:pPr algn="ctr" fontAlgn="auto">
              <a:spcBef>
                <a:spcPts val="0"/>
              </a:spcBef>
              <a:spcAft>
                <a:spcPts val="0"/>
              </a:spcAft>
              <a:defRPr/>
            </a:pPr>
            <a:r>
              <a:rPr lang="zh-CN" altLang="en-US" sz="2000" b="1" kern="0" dirty="0">
                <a:solidFill>
                  <a:schemeClr val="bg1"/>
                </a:solidFill>
                <a:latin typeface="+mn-ea"/>
                <a:ea typeface="+mn-ea"/>
              </a:rPr>
              <a:t>内容二</a:t>
            </a:r>
          </a:p>
        </p:txBody>
      </p:sp>
      <p:sp>
        <p:nvSpPr>
          <p:cNvPr id="29" name="Rectangle 4"/>
          <p:cNvSpPr>
            <a:spLocks noChangeArrowheads="1"/>
          </p:cNvSpPr>
          <p:nvPr/>
        </p:nvSpPr>
        <p:spPr bwMode="auto">
          <a:xfrm>
            <a:off x="323528" y="2708920"/>
            <a:ext cx="1352550" cy="730175"/>
          </a:xfrm>
          <a:prstGeom prst="rect">
            <a:avLst/>
          </a:prstGeom>
          <a:solidFill>
            <a:schemeClr val="tx2">
              <a:lumMod val="40000"/>
              <a:lumOff val="60000"/>
            </a:schemeClr>
          </a:solidFill>
          <a:ln w="6350">
            <a:noFill/>
            <a:miter lim="800000"/>
            <a:headEnd/>
            <a:tailEnd/>
          </a:ln>
          <a:effectLst>
            <a:outerShdw dist="35921" dir="2700000" algn="ctr" rotWithShape="0">
              <a:srgbClr xmlns:mc="http://schemas.openxmlformats.org/markup-compatibility/2006" xmlns:a14="http://schemas.microsoft.com/office/drawing/2010/main" val="808080" mc:Ignorable=""/>
            </a:outerShdw>
          </a:effectLst>
        </p:spPr>
        <p:txBody>
          <a:bodyPr lIns="0" tIns="0" rIns="0" bIns="0" anchor="ctr">
            <a:noAutofit/>
          </a:bodyPr>
          <a:lstStyle/>
          <a:p>
            <a:pPr marR="0" lvl="0" indent="0" algn="ctr" fontAlgn="auto">
              <a:lnSpc>
                <a:spcPct val="100000"/>
              </a:lnSpc>
              <a:spcBef>
                <a:spcPts val="0"/>
              </a:spcBef>
              <a:spcAft>
                <a:spcPts val="0"/>
              </a:spcAft>
              <a:buClrTx/>
              <a:buSzTx/>
              <a:buFontTx/>
              <a:buNone/>
              <a:tabLst/>
              <a:defRPr/>
            </a:pPr>
            <a:r>
              <a:rPr lang="zh-CN" altLang="en-US" sz="2000" b="1" kern="0" dirty="0">
                <a:solidFill>
                  <a:schemeClr val="bg1"/>
                </a:solidFill>
                <a:latin typeface="+mn-ea"/>
                <a:ea typeface="+mn-ea"/>
              </a:rPr>
              <a:t>内容三</a:t>
            </a:r>
            <a:r>
              <a:rPr lang="zh-CN" altLang="en-US" sz="2000" b="1" kern="0" dirty="0">
                <a:solidFill>
                  <a:schemeClr val="bg1"/>
                </a:solidFill>
              </a:rPr>
              <a:t>  </a:t>
            </a:r>
          </a:p>
        </p:txBody>
      </p:sp>
      <p:sp>
        <p:nvSpPr>
          <p:cNvPr id="30" name="Rectangle 5"/>
          <p:cNvSpPr>
            <a:spLocks noChangeArrowheads="1"/>
          </p:cNvSpPr>
          <p:nvPr/>
        </p:nvSpPr>
        <p:spPr bwMode="auto">
          <a:xfrm>
            <a:off x="323528" y="3539563"/>
            <a:ext cx="1352550" cy="730175"/>
          </a:xfrm>
          <a:prstGeom prst="rect">
            <a:avLst/>
          </a:prstGeom>
          <a:solidFill>
            <a:schemeClr val="tx2">
              <a:lumMod val="40000"/>
              <a:lumOff val="60000"/>
            </a:schemeClr>
          </a:solidFill>
          <a:ln w="6350">
            <a:noFill/>
            <a:miter lim="800000"/>
            <a:headEnd/>
            <a:tailEnd/>
          </a:ln>
          <a:effectLst>
            <a:outerShdw dist="35921" dir="2700000" algn="ctr" rotWithShape="0">
              <a:srgbClr xmlns:mc="http://schemas.openxmlformats.org/markup-compatibility/2006" xmlns:a14="http://schemas.microsoft.com/office/drawing/2010/main" val="808080" mc:Ignorable=""/>
            </a:outerShdw>
          </a:effectLst>
        </p:spPr>
        <p:txBody>
          <a:bodyPr lIns="0" tIns="0" rIns="0" bIns="0" anchor="ctr">
            <a:noAutofit/>
          </a:bodyPr>
          <a:lstStyle/>
          <a:p>
            <a:pPr algn="ctr" fontAlgn="auto">
              <a:spcBef>
                <a:spcPts val="0"/>
              </a:spcBef>
              <a:spcAft>
                <a:spcPts val="0"/>
              </a:spcAft>
              <a:defRPr/>
            </a:pPr>
            <a:r>
              <a:rPr lang="zh-CN" altLang="en-US" sz="2000" b="1" kern="0" dirty="0">
                <a:solidFill>
                  <a:schemeClr val="bg1"/>
                </a:solidFill>
                <a:latin typeface="+mn-ea"/>
                <a:ea typeface="+mn-ea"/>
              </a:rPr>
              <a:t>内容四</a:t>
            </a:r>
          </a:p>
        </p:txBody>
      </p:sp>
      <p:sp>
        <p:nvSpPr>
          <p:cNvPr id="31" name="Rectangle 6"/>
          <p:cNvSpPr>
            <a:spLocks noChangeArrowheads="1"/>
          </p:cNvSpPr>
          <p:nvPr/>
        </p:nvSpPr>
        <p:spPr bwMode="auto">
          <a:xfrm>
            <a:off x="323528" y="4368505"/>
            <a:ext cx="1352550" cy="730175"/>
          </a:xfrm>
          <a:prstGeom prst="rect">
            <a:avLst/>
          </a:prstGeom>
          <a:solidFill>
            <a:schemeClr val="tx2">
              <a:lumMod val="40000"/>
              <a:lumOff val="60000"/>
            </a:schemeClr>
          </a:solidFill>
          <a:ln w="6350">
            <a:noFill/>
            <a:miter lim="800000"/>
            <a:headEnd/>
            <a:tailEnd/>
          </a:ln>
          <a:effectLst>
            <a:outerShdw dist="35921" dir="2700000" algn="ctr" rotWithShape="0">
              <a:srgbClr xmlns:mc="http://schemas.openxmlformats.org/markup-compatibility/2006" xmlns:a14="http://schemas.microsoft.com/office/drawing/2010/main" val="808080" mc:Ignorable=""/>
            </a:outerShdw>
          </a:effectLst>
        </p:spPr>
        <p:txBody>
          <a:bodyPr lIns="0" tIns="0" rIns="0" bIns="0" anchor="ctr">
            <a:noAutofit/>
          </a:bodyPr>
          <a:lstStyle/>
          <a:p>
            <a:pPr algn="ctr" fontAlgn="auto">
              <a:spcBef>
                <a:spcPts val="0"/>
              </a:spcBef>
              <a:spcAft>
                <a:spcPts val="0"/>
              </a:spcAft>
              <a:defRPr/>
            </a:pPr>
            <a:r>
              <a:rPr lang="zh-CN" altLang="en-US" sz="2000" b="1" kern="0" dirty="0">
                <a:solidFill>
                  <a:schemeClr val="bg1"/>
                </a:solidFill>
                <a:latin typeface="+mn-ea"/>
                <a:ea typeface="+mn-ea"/>
              </a:rPr>
              <a:t>内容五</a:t>
            </a:r>
          </a:p>
        </p:txBody>
      </p:sp>
      <p:sp>
        <p:nvSpPr>
          <p:cNvPr id="32" name="Rectangle 8"/>
          <p:cNvSpPr>
            <a:spLocks noChangeArrowheads="1"/>
          </p:cNvSpPr>
          <p:nvPr/>
        </p:nvSpPr>
        <p:spPr bwMode="auto">
          <a:xfrm>
            <a:off x="1798316" y="1052736"/>
            <a:ext cx="7053262" cy="730175"/>
          </a:xfrm>
          <a:prstGeom prst="rect">
            <a:avLst/>
          </a:prstGeom>
          <a:noFill/>
          <a:ln w="6350">
            <a:solidFill>
              <a:srgbClr xmlns:mc="http://schemas.openxmlformats.org/markup-compatibility/2006" xmlns:a14="http://schemas.microsoft.com/office/drawing/2010/main" val="000000" mc:Ignorable=""/>
            </a:solidFill>
            <a:miter lim="800000"/>
            <a:headEnd/>
            <a:tailEnd/>
          </a:ln>
          <a:effectLst/>
        </p:spPr>
        <p:txBody>
          <a:bodyPr lIns="0" tIns="0" rIns="0" bIns="0" anchor="ctr">
            <a:noAutofit/>
          </a:bodyPr>
          <a:lstStyle/>
          <a:p>
            <a:r>
              <a:rPr lang="zh-CN" altLang="en-US" kern="0" dirty="0">
                <a:solidFill>
                  <a:sysClr val="windowText" lastClr="000000"/>
                </a:solidFill>
                <a:latin typeface="+mn-ea"/>
                <a:ea typeface="+mn-ea"/>
              </a:rPr>
              <a:t>转发或评论与品牌相关话题：与品牌直接相关的，通常是包含品牌关键字的微博信息。</a:t>
            </a:r>
          </a:p>
        </p:txBody>
      </p:sp>
      <p:sp>
        <p:nvSpPr>
          <p:cNvPr id="35" name="Rectangle 11"/>
          <p:cNvSpPr>
            <a:spLocks noChangeArrowheads="1"/>
          </p:cNvSpPr>
          <p:nvPr/>
        </p:nvSpPr>
        <p:spPr bwMode="auto">
          <a:xfrm>
            <a:off x="1798316" y="1881678"/>
            <a:ext cx="7053262" cy="730175"/>
          </a:xfrm>
          <a:prstGeom prst="rect">
            <a:avLst/>
          </a:prstGeom>
          <a:noFill/>
          <a:ln w="6350">
            <a:solidFill>
              <a:srgbClr xmlns:mc="http://schemas.openxmlformats.org/markup-compatibility/2006" xmlns:a14="http://schemas.microsoft.com/office/drawing/2010/main" val="000000" mc:Ignorable=""/>
            </a:solidFill>
            <a:miter lim="800000"/>
            <a:headEnd/>
            <a:tailEnd/>
          </a:ln>
          <a:effectLst/>
        </p:spPr>
        <p:txBody>
          <a:bodyPr lIns="0" tIns="0" rIns="0" bIns="0" anchor="ctr">
            <a:noAutofit/>
          </a:bodyPr>
          <a:lstStyle/>
          <a:p>
            <a:pPr lvl="0"/>
            <a:r>
              <a:rPr lang="zh-CN" altLang="en-US" kern="0" dirty="0">
                <a:solidFill>
                  <a:sysClr val="windowText" lastClr="000000"/>
                </a:solidFill>
                <a:latin typeface="+mn-ea"/>
                <a:ea typeface="+mn-ea"/>
              </a:rPr>
              <a:t>转发或评论与品牌无关话题：与品牌并不直接相关，多为当前社会</a:t>
            </a:r>
            <a:r>
              <a:rPr lang="zh-CN" altLang="en-US" kern="0" dirty="0" smtClean="0">
                <a:solidFill>
                  <a:sysClr val="windowText" lastClr="000000"/>
                </a:solidFill>
                <a:latin typeface="+mn-ea"/>
                <a:ea typeface="+mn-ea"/>
              </a:rPr>
              <a:t>热点。</a:t>
            </a:r>
            <a:endParaRPr lang="zh-CN" altLang="en-US" kern="0" dirty="0">
              <a:solidFill>
                <a:sysClr val="windowText" lastClr="000000"/>
              </a:solidFill>
              <a:latin typeface="+mn-ea"/>
              <a:ea typeface="+mn-ea"/>
            </a:endParaRPr>
          </a:p>
        </p:txBody>
      </p:sp>
      <p:sp>
        <p:nvSpPr>
          <p:cNvPr id="38" name="Rectangle 14"/>
          <p:cNvSpPr>
            <a:spLocks noChangeArrowheads="1"/>
          </p:cNvSpPr>
          <p:nvPr/>
        </p:nvSpPr>
        <p:spPr bwMode="auto">
          <a:xfrm>
            <a:off x="1798316" y="2710621"/>
            <a:ext cx="7053262" cy="730175"/>
          </a:xfrm>
          <a:prstGeom prst="rect">
            <a:avLst/>
          </a:prstGeom>
          <a:noFill/>
          <a:ln w="6350">
            <a:solidFill>
              <a:srgbClr xmlns:mc="http://schemas.openxmlformats.org/markup-compatibility/2006" xmlns:a14="http://schemas.microsoft.com/office/drawing/2010/main" val="000000" mc:Ignorable=""/>
            </a:solidFill>
            <a:miter lim="800000"/>
            <a:headEnd/>
            <a:tailEnd/>
          </a:ln>
          <a:effectLst/>
        </p:spPr>
        <p:txBody>
          <a:bodyPr lIns="0" tIns="0" rIns="0" bIns="0" anchor="ctr">
            <a:noAutofit/>
          </a:bodyPr>
          <a:lstStyle/>
          <a:p>
            <a:r>
              <a:rPr lang="zh-CN" altLang="en-US" kern="0" dirty="0">
                <a:solidFill>
                  <a:sysClr val="windowText" lastClr="000000"/>
                </a:solidFill>
                <a:latin typeface="+mn-ea"/>
                <a:ea typeface="+mn-ea"/>
              </a:rPr>
              <a:t>有奖互动活动：特点是有一定趣味性，可参与，有奖品。</a:t>
            </a:r>
          </a:p>
        </p:txBody>
      </p:sp>
      <p:sp>
        <p:nvSpPr>
          <p:cNvPr id="41" name="Rectangle 17"/>
          <p:cNvSpPr>
            <a:spLocks noChangeArrowheads="1"/>
          </p:cNvSpPr>
          <p:nvPr/>
        </p:nvSpPr>
        <p:spPr bwMode="auto">
          <a:xfrm>
            <a:off x="1798316" y="3539563"/>
            <a:ext cx="7053262" cy="730175"/>
          </a:xfrm>
          <a:prstGeom prst="rect">
            <a:avLst/>
          </a:prstGeom>
          <a:noFill/>
          <a:ln w="6350">
            <a:solidFill>
              <a:srgbClr xmlns:mc="http://schemas.openxmlformats.org/markup-compatibility/2006" xmlns:a14="http://schemas.microsoft.com/office/drawing/2010/main" val="000000" mc:Ignorable=""/>
            </a:solidFill>
            <a:miter lim="800000"/>
            <a:headEnd/>
            <a:tailEnd/>
          </a:ln>
          <a:effectLst/>
        </p:spPr>
        <p:txBody>
          <a:bodyPr lIns="0" tIns="0" rIns="0" bIns="0" anchor="ctr">
            <a:noAutofit/>
          </a:bodyPr>
          <a:lstStyle/>
          <a:p>
            <a:r>
              <a:rPr lang="zh-CN" altLang="en-US" kern="0" dirty="0">
                <a:solidFill>
                  <a:sysClr val="windowText" lastClr="000000"/>
                </a:solidFill>
                <a:latin typeface="+mn-ea"/>
                <a:ea typeface="+mn-ea"/>
              </a:rPr>
              <a:t>发布相关线下活动：与品牌直接相关的线下活动信息，通常包含品牌</a:t>
            </a:r>
            <a:r>
              <a:rPr lang="zh-CN" altLang="en-US" kern="0" dirty="0" smtClean="0">
                <a:solidFill>
                  <a:sysClr val="windowText" lastClr="000000"/>
                </a:solidFill>
                <a:latin typeface="+mn-ea"/>
                <a:ea typeface="+mn-ea"/>
              </a:rPr>
              <a:t>关键字。</a:t>
            </a:r>
            <a:endParaRPr lang="zh-CN" altLang="en-US" kern="0" dirty="0">
              <a:solidFill>
                <a:sysClr val="windowText" lastClr="000000"/>
              </a:solidFill>
              <a:latin typeface="+mn-ea"/>
              <a:ea typeface="+mn-ea"/>
            </a:endParaRPr>
          </a:p>
        </p:txBody>
      </p:sp>
      <p:sp>
        <p:nvSpPr>
          <p:cNvPr id="44" name="Rectangle 20"/>
          <p:cNvSpPr>
            <a:spLocks noChangeArrowheads="1"/>
          </p:cNvSpPr>
          <p:nvPr/>
        </p:nvSpPr>
        <p:spPr bwMode="auto">
          <a:xfrm>
            <a:off x="1798316" y="4368505"/>
            <a:ext cx="7053262" cy="730175"/>
          </a:xfrm>
          <a:prstGeom prst="rect">
            <a:avLst/>
          </a:prstGeom>
          <a:noFill/>
          <a:ln w="6350">
            <a:solidFill>
              <a:srgbClr xmlns:mc="http://schemas.openxmlformats.org/markup-compatibility/2006" xmlns:a14="http://schemas.microsoft.com/office/drawing/2010/main" val="000000" mc:Ignorable=""/>
            </a:solidFill>
            <a:miter lim="800000"/>
            <a:headEnd/>
            <a:tailEnd/>
          </a:ln>
          <a:effectLst/>
        </p:spPr>
        <p:txBody>
          <a:bodyPr lIns="0" tIns="0" rIns="0" bIns="0" anchor="ctr">
            <a:noAutofit/>
          </a:bodyPr>
          <a:lstStyle/>
          <a:p>
            <a:r>
              <a:rPr lang="zh-CN" altLang="en-US" kern="0" dirty="0">
                <a:solidFill>
                  <a:sysClr val="windowText" lastClr="000000"/>
                </a:solidFill>
                <a:latin typeface="+mn-ea"/>
                <a:ea typeface="+mn-ea"/>
              </a:rPr>
              <a:t>对话：到目前为止，主要是通过转发或回复，主动接触提及特仑苏的微博用户，并产生进一步对话的可能。</a:t>
            </a:r>
          </a:p>
        </p:txBody>
      </p:sp>
      <p:sp>
        <p:nvSpPr>
          <p:cNvPr id="47" name="Rectangle 6"/>
          <p:cNvSpPr>
            <a:spLocks noChangeArrowheads="1"/>
          </p:cNvSpPr>
          <p:nvPr/>
        </p:nvSpPr>
        <p:spPr bwMode="auto">
          <a:xfrm>
            <a:off x="323528" y="5219105"/>
            <a:ext cx="1352550" cy="730175"/>
          </a:xfrm>
          <a:prstGeom prst="rect">
            <a:avLst/>
          </a:prstGeom>
          <a:solidFill>
            <a:schemeClr val="tx2">
              <a:lumMod val="40000"/>
              <a:lumOff val="60000"/>
            </a:schemeClr>
          </a:solidFill>
          <a:ln w="6350">
            <a:noFill/>
            <a:miter lim="800000"/>
            <a:headEnd/>
            <a:tailEnd/>
          </a:ln>
          <a:effectLst>
            <a:outerShdw dist="35921" dir="2700000" algn="ctr" rotWithShape="0">
              <a:srgbClr xmlns:mc="http://schemas.openxmlformats.org/markup-compatibility/2006" xmlns:a14="http://schemas.microsoft.com/office/drawing/2010/main" val="808080" mc:Ignorable=""/>
            </a:outerShdw>
          </a:effectLst>
        </p:spPr>
        <p:txBody>
          <a:bodyPr lIns="0" tIns="0" rIns="0" bIns="0" anchor="ctr">
            <a:noAutofit/>
          </a:bodyPr>
          <a:lstStyle/>
          <a:p>
            <a:pPr algn="ctr" fontAlgn="auto">
              <a:spcBef>
                <a:spcPts val="0"/>
              </a:spcBef>
              <a:spcAft>
                <a:spcPts val="0"/>
              </a:spcAft>
              <a:defRPr/>
            </a:pPr>
            <a:r>
              <a:rPr lang="zh-CN" altLang="en-US" sz="2000" b="1" kern="0" dirty="0">
                <a:solidFill>
                  <a:schemeClr val="bg1"/>
                </a:solidFill>
                <a:latin typeface="+mn-ea"/>
                <a:ea typeface="+mn-ea"/>
              </a:rPr>
              <a:t>内容六</a:t>
            </a:r>
          </a:p>
        </p:txBody>
      </p:sp>
      <p:sp>
        <p:nvSpPr>
          <p:cNvPr id="48" name="Rectangle 20"/>
          <p:cNvSpPr>
            <a:spLocks noChangeArrowheads="1"/>
          </p:cNvSpPr>
          <p:nvPr/>
        </p:nvSpPr>
        <p:spPr bwMode="auto">
          <a:xfrm>
            <a:off x="1798316" y="5219105"/>
            <a:ext cx="7053262" cy="730175"/>
          </a:xfrm>
          <a:prstGeom prst="rect">
            <a:avLst/>
          </a:prstGeom>
          <a:noFill/>
          <a:ln w="6350">
            <a:solidFill>
              <a:srgbClr xmlns:mc="http://schemas.openxmlformats.org/markup-compatibility/2006" xmlns:a14="http://schemas.microsoft.com/office/drawing/2010/main" val="000000" mc:Ignorable=""/>
            </a:solidFill>
            <a:miter lim="800000"/>
            <a:headEnd/>
            <a:tailEnd/>
          </a:ln>
          <a:effectLst/>
        </p:spPr>
        <p:txBody>
          <a:bodyPr lIns="0" tIns="0" rIns="0" bIns="0" anchor="ctr">
            <a:noAutofit/>
          </a:bodyPr>
          <a:lstStyle/>
          <a:p>
            <a:r>
              <a:rPr lang="zh-CN" altLang="en-US" kern="0" dirty="0">
                <a:solidFill>
                  <a:sysClr val="windowText" lastClr="000000"/>
                </a:solidFill>
                <a:latin typeface="+mn-ea"/>
                <a:ea typeface="+mn-ea"/>
              </a:rPr>
              <a:t>无关主题：与品牌不直接相关的信息，不排除某些看似无关的内容，其实是有意针对目标受众喜好而设计</a:t>
            </a:r>
            <a:r>
              <a:rPr lang="zh-CN" altLang="en-US" kern="0" dirty="0" smtClean="0">
                <a:solidFill>
                  <a:sysClr val="windowText" lastClr="000000"/>
                </a:solidFill>
                <a:latin typeface="+mn-ea"/>
                <a:ea typeface="+mn-ea"/>
              </a:rPr>
              <a:t>的。</a:t>
            </a:r>
            <a:endParaRPr lang="zh-CN" altLang="en-US" kern="0" dirty="0">
              <a:solidFill>
                <a:sysClr val="windowText" lastClr="000000"/>
              </a:solidFill>
              <a:latin typeface="+mn-ea"/>
              <a:ea typeface="+mn-ea"/>
            </a:endParaRPr>
          </a:p>
        </p:txBody>
      </p:sp>
    </p:spTree>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14312" y="142875"/>
            <a:ext cx="8606159" cy="642938"/>
          </a:xfrm>
        </p:spPr>
        <p:txBody>
          <a:bodyPr/>
          <a:lstStyle/>
          <a:p>
            <a:pPr algn="l" eaLnBrk="1" hangingPunct="1">
              <a:defRPr/>
            </a:pPr>
            <a:r>
              <a:rPr lang="zh-CN" altLang="en-US" sz="2000" b="1" dirty="0" smtClean="0">
                <a:latin typeface="+mn-ea"/>
              </a:rPr>
              <a:t>特仑苏：发布微博的内容效果分析，有奖活动是效果最好的渠道</a:t>
            </a:r>
            <a:endParaRPr lang="zh-CN" altLang="en-US" sz="2000" b="1" dirty="0" smtClean="0"/>
          </a:p>
        </p:txBody>
      </p:sp>
      <p:pic>
        <p:nvPicPr>
          <p:cNvPr id="5" name="图片 4" descr="tb_1.png"/>
          <p:cNvPicPr>
            <a:picLocks noChangeAspect="1"/>
          </p:cNvPicPr>
          <p:nvPr/>
        </p:nvPicPr>
        <p:blipFill>
          <a:blip r:embed="rId2"/>
          <a:stretch>
            <a:fillRect/>
          </a:stretch>
        </p:blipFill>
        <p:spPr>
          <a:xfrm>
            <a:off x="251520" y="908720"/>
            <a:ext cx="8207188" cy="2232248"/>
          </a:xfrm>
          <a:prstGeom prst="rect">
            <a:avLst/>
          </a:prstGeom>
        </p:spPr>
      </p:pic>
      <p:sp>
        <p:nvSpPr>
          <p:cNvPr id="6" name="矩形 5"/>
          <p:cNvSpPr/>
          <p:nvPr/>
        </p:nvSpPr>
        <p:spPr>
          <a:xfrm>
            <a:off x="180080" y="1772816"/>
            <a:ext cx="8424936" cy="288032"/>
          </a:xfrm>
          <a:prstGeom prst="rect">
            <a:avLst/>
          </a:prstGeom>
          <a:noFill/>
          <a:ln>
            <a:solidFill>
              <a:srgbClr xmlns:mc="http://schemas.openxmlformats.org/markup-compatibility/2006" xmlns:a14="http://schemas.microsoft.com/office/drawing/2010/main" val="FF0000" mc:Ignorabl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23528" y="3284984"/>
            <a:ext cx="8064896" cy="2808312"/>
          </a:xfrm>
          <a:prstGeom prst="rect">
            <a:avLst/>
          </a:prstGeom>
          <a:noFill/>
          <a:ln>
            <a:solidFill>
              <a:srgbClr xmlns:mc="http://schemas.openxmlformats.org/markup-compatibility/2006" xmlns:a14="http://schemas.microsoft.com/office/drawing/2010/main" val="000000" mc:Ignorabl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5725" indent="-85725">
              <a:buFont typeface="Arial" pitchFamily="34" charset="0"/>
              <a:buChar char="•"/>
            </a:pPr>
            <a:r>
              <a:rPr lang="zh-CN" altLang="en-US" sz="1600" dirty="0" smtClean="0">
                <a:solidFill>
                  <a:srgbClr xmlns:mc="http://schemas.openxmlformats.org/markup-compatibility/2006" xmlns:a14="http://schemas.microsoft.com/office/drawing/2010/main" val="000000" mc:Ignorable=""/>
                </a:solidFill>
                <a:latin typeface="+mn-ea"/>
              </a:rPr>
              <a:t>其中“有奖活动（爱猜特仑苏）”数量不多，只占全部微博数的</a:t>
            </a:r>
            <a:r>
              <a:rPr lang="en-US" altLang="zh-CN" sz="1600" dirty="0" smtClean="0">
                <a:solidFill>
                  <a:srgbClr xmlns:mc="http://schemas.openxmlformats.org/markup-compatibility/2006" xmlns:a14="http://schemas.microsoft.com/office/drawing/2010/main" val="000000" mc:Ignorable=""/>
                </a:solidFill>
                <a:latin typeface="+mn-ea"/>
              </a:rPr>
              <a:t>12%</a:t>
            </a:r>
            <a:r>
              <a:rPr lang="zh-CN" altLang="en-US" sz="1600" dirty="0" smtClean="0">
                <a:solidFill>
                  <a:srgbClr xmlns:mc="http://schemas.openxmlformats.org/markup-compatibility/2006" xmlns:a14="http://schemas.microsoft.com/office/drawing/2010/main" val="000000" mc:Ignorable=""/>
                </a:solidFill>
                <a:latin typeface="+mn-ea"/>
              </a:rPr>
              <a:t>，所获得的转发和评论数却分别占</a:t>
            </a:r>
            <a:r>
              <a:rPr lang="en-US" altLang="zh-CN" sz="1600" dirty="0" smtClean="0">
                <a:solidFill>
                  <a:srgbClr xmlns:mc="http://schemas.openxmlformats.org/markup-compatibility/2006" xmlns:a14="http://schemas.microsoft.com/office/drawing/2010/main" val="000000" mc:Ignorable=""/>
                </a:solidFill>
                <a:latin typeface="+mn-ea"/>
              </a:rPr>
              <a:t>78%</a:t>
            </a:r>
            <a:r>
              <a:rPr lang="zh-CN" altLang="en-US" sz="1600" dirty="0" smtClean="0">
                <a:solidFill>
                  <a:srgbClr xmlns:mc="http://schemas.openxmlformats.org/markup-compatibility/2006" xmlns:a14="http://schemas.microsoft.com/office/drawing/2010/main" val="000000" mc:Ignorable=""/>
                </a:solidFill>
                <a:latin typeface="+mn-ea"/>
              </a:rPr>
              <a:t>和</a:t>
            </a:r>
            <a:r>
              <a:rPr lang="en-US" altLang="zh-CN" sz="1600" dirty="0" smtClean="0">
                <a:solidFill>
                  <a:srgbClr xmlns:mc="http://schemas.openxmlformats.org/markup-compatibility/2006" xmlns:a14="http://schemas.microsoft.com/office/drawing/2010/main" val="000000" mc:Ignorable=""/>
                </a:solidFill>
                <a:latin typeface="+mn-ea"/>
              </a:rPr>
              <a:t>82%</a:t>
            </a:r>
            <a:r>
              <a:rPr lang="zh-CN" altLang="en-US" sz="1600" dirty="0" smtClean="0">
                <a:solidFill>
                  <a:srgbClr xmlns:mc="http://schemas.openxmlformats.org/markup-compatibility/2006" xmlns:a14="http://schemas.microsoft.com/office/drawing/2010/main" val="000000" mc:Ignorable=""/>
                </a:solidFill>
                <a:latin typeface="+mn-ea"/>
              </a:rPr>
              <a:t>，同时虽然没有直接的数据能够证明，但完全可以假设，因为得到大量的转发，粉丝数一定也会因此而增加。从数值上看，举办有奖活动显然是效果最好的渠道，但要考虑如下因素：</a:t>
            </a:r>
            <a:endParaRPr lang="en-US" altLang="zh-CN" sz="1600" dirty="0" smtClean="0">
              <a:solidFill>
                <a:srgbClr xmlns:mc="http://schemas.openxmlformats.org/markup-compatibility/2006" xmlns:a14="http://schemas.microsoft.com/office/drawing/2010/main" val="000000" mc:Ignorable=""/>
              </a:solidFill>
              <a:latin typeface="+mn-ea"/>
            </a:endParaRPr>
          </a:p>
          <a:p>
            <a:pPr marL="628650" lvl="1" indent="-171450">
              <a:buFont typeface="微软雅黑" pitchFamily="34" charset="-122"/>
              <a:buChar char="−"/>
            </a:pPr>
            <a:r>
              <a:rPr lang="zh-CN" altLang="en-US" sz="1600" dirty="0" smtClean="0">
                <a:solidFill>
                  <a:srgbClr xmlns:mc="http://schemas.openxmlformats.org/markup-compatibility/2006" xmlns:a14="http://schemas.microsoft.com/office/drawing/2010/main" val="000000" mc:Ignorable=""/>
                </a:solidFill>
                <a:latin typeface="+mn-ea"/>
              </a:rPr>
              <a:t>需要花更多钱 </a:t>
            </a:r>
            <a:r>
              <a:rPr lang="en-US" altLang="zh-CN" sz="1600" dirty="0" smtClean="0">
                <a:solidFill>
                  <a:srgbClr xmlns:mc="http://schemas.openxmlformats.org/markup-compatibility/2006" xmlns:a14="http://schemas.microsoft.com/office/drawing/2010/main" val="000000" mc:Ignorable=""/>
                </a:solidFill>
                <a:latin typeface="+mn-ea"/>
              </a:rPr>
              <a:t>– </a:t>
            </a:r>
            <a:r>
              <a:rPr lang="zh-CN" altLang="en-US" sz="1600" dirty="0" smtClean="0">
                <a:solidFill>
                  <a:srgbClr xmlns:mc="http://schemas.openxmlformats.org/markup-compatibility/2006" xmlns:a14="http://schemas.microsoft.com/office/drawing/2010/main" val="000000" mc:Ignorable=""/>
                </a:solidFill>
                <a:latin typeface="+mn-ea"/>
              </a:rPr>
              <a:t>相对于其它几乎免费的类型而言，有奖活动通常意味着需要立刻掏出真金白银。 </a:t>
            </a:r>
          </a:p>
          <a:p>
            <a:pPr marL="628650" lvl="1" indent="-171450">
              <a:buFont typeface="微软雅黑" pitchFamily="34" charset="-122"/>
              <a:buChar char="−"/>
            </a:pPr>
            <a:r>
              <a:rPr lang="zh-CN" altLang="en-US" sz="1600" dirty="0" smtClean="0">
                <a:solidFill>
                  <a:srgbClr xmlns:mc="http://schemas.openxmlformats.org/markup-compatibility/2006" xmlns:a14="http://schemas.microsoft.com/office/drawing/2010/main" val="000000" mc:Ignorable=""/>
                </a:solidFill>
                <a:latin typeface="+mn-ea"/>
              </a:rPr>
              <a:t>需要花更多时间 </a:t>
            </a:r>
            <a:r>
              <a:rPr lang="en-US" altLang="zh-CN" sz="1600" dirty="0" smtClean="0">
                <a:solidFill>
                  <a:srgbClr xmlns:mc="http://schemas.openxmlformats.org/markup-compatibility/2006" xmlns:a14="http://schemas.microsoft.com/office/drawing/2010/main" val="000000" mc:Ignorable=""/>
                </a:solidFill>
                <a:latin typeface="+mn-ea"/>
              </a:rPr>
              <a:t>– </a:t>
            </a:r>
            <a:r>
              <a:rPr lang="zh-CN" altLang="en-US" sz="1600" dirty="0" smtClean="0">
                <a:solidFill>
                  <a:srgbClr xmlns:mc="http://schemas.openxmlformats.org/markup-compatibility/2006" xmlns:a14="http://schemas.microsoft.com/office/drawing/2010/main" val="000000" mc:Ignorable=""/>
                </a:solidFill>
                <a:latin typeface="+mn-ea"/>
              </a:rPr>
              <a:t>制订规则，统计并发放奖品，都需要花比发布一两条微博多得多的时间，而这部分工作暂时还没有专用的工具，只能依靠手工劳动，更加降低了效率。 </a:t>
            </a:r>
          </a:p>
          <a:p>
            <a:pPr marL="628650" lvl="1" indent="-171450">
              <a:buFont typeface="微软雅黑" pitchFamily="34" charset="-122"/>
              <a:buChar char="−"/>
            </a:pPr>
            <a:r>
              <a:rPr lang="zh-CN" altLang="en-US" sz="1600" dirty="0" smtClean="0">
                <a:solidFill>
                  <a:srgbClr xmlns:mc="http://schemas.openxmlformats.org/markup-compatibility/2006" xmlns:a14="http://schemas.microsoft.com/office/drawing/2010/main" val="000000" mc:Ignorable=""/>
                </a:solidFill>
                <a:latin typeface="+mn-ea"/>
              </a:rPr>
              <a:t>奖品的激励可能导致带来类似虚假流量的“虚假关注”和“虚假评论</a:t>
            </a:r>
            <a:r>
              <a:rPr lang="en-US" altLang="zh-CN" sz="1600" dirty="0" smtClean="0">
                <a:solidFill>
                  <a:srgbClr xmlns:mc="http://schemas.openxmlformats.org/markup-compatibility/2006" xmlns:a14="http://schemas.microsoft.com/office/drawing/2010/main" val="000000" mc:Ignorable=""/>
                </a:solidFill>
                <a:latin typeface="+mn-ea"/>
              </a:rPr>
              <a:t>/</a:t>
            </a:r>
            <a:r>
              <a:rPr lang="zh-CN" altLang="en-US" sz="1600" dirty="0" smtClean="0">
                <a:solidFill>
                  <a:srgbClr xmlns:mc="http://schemas.openxmlformats.org/markup-compatibility/2006" xmlns:a14="http://schemas.microsoft.com/office/drawing/2010/main" val="000000" mc:Ignorable=""/>
                </a:solidFill>
                <a:latin typeface="+mn-ea"/>
              </a:rPr>
              <a:t>转发”。 </a:t>
            </a:r>
          </a:p>
        </p:txBody>
      </p:sp>
    </p:spTree>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14313" y="142875"/>
            <a:ext cx="5429250" cy="642938"/>
          </a:xfrm>
        </p:spPr>
        <p:txBody>
          <a:bodyPr/>
          <a:lstStyle/>
          <a:p>
            <a:pPr algn="l" eaLnBrk="1" hangingPunct="1">
              <a:defRPr/>
            </a:pPr>
            <a:r>
              <a:rPr lang="zh-CN" altLang="en-US" sz="2000" b="1" dirty="0" smtClean="0"/>
              <a:t>后宫优雅事件</a:t>
            </a:r>
            <a:r>
              <a:rPr lang="en-US" altLang="zh-CN" sz="2000" b="1" dirty="0" smtClean="0"/>
              <a:t>——</a:t>
            </a:r>
            <a:r>
              <a:rPr lang="zh-CN" altLang="en-US" sz="2000" b="1" dirty="0" smtClean="0"/>
              <a:t>事件概述</a:t>
            </a:r>
          </a:p>
        </p:txBody>
      </p:sp>
      <p:pic>
        <p:nvPicPr>
          <p:cNvPr id="5" name="Picture 3" descr="后宫优雅"/>
          <p:cNvPicPr>
            <a:picLocks noChangeAspect="1" noChangeArrowheads="1"/>
          </p:cNvPicPr>
          <p:nvPr/>
        </p:nvPicPr>
        <p:blipFill>
          <a:blip r:embed="rId2"/>
          <a:srcRect b="3203"/>
          <a:stretch>
            <a:fillRect/>
          </a:stretch>
        </p:blipFill>
        <p:spPr bwMode="auto">
          <a:xfrm>
            <a:off x="251520" y="794985"/>
            <a:ext cx="2952328" cy="2850040"/>
          </a:xfrm>
          <a:prstGeom prst="rect">
            <a:avLst/>
          </a:prstGeom>
          <a:noFill/>
          <a:ln>
            <a:solidFill>
              <a:schemeClr val="bg1">
                <a:lumMod val="75000"/>
              </a:schemeClr>
            </a:solidFill>
          </a:ln>
        </p:spPr>
      </p:pic>
      <p:sp>
        <p:nvSpPr>
          <p:cNvPr id="6" name="矩形 5"/>
          <p:cNvSpPr/>
          <p:nvPr/>
        </p:nvSpPr>
        <p:spPr>
          <a:xfrm>
            <a:off x="3347864" y="794984"/>
            <a:ext cx="5616624" cy="2850040"/>
          </a:xfrm>
          <a:prstGeom prst="rect">
            <a:avLst/>
          </a:prstGeom>
          <a:noFill/>
          <a:ln>
            <a:solidFill>
              <a:srgbClr xmlns:mc="http://schemas.openxmlformats.org/markup-compatibility/2006" xmlns:a14="http://schemas.microsoft.com/office/drawing/2010/main" val="000000" mc:Ignorabl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5725" indent="-85725">
              <a:buFont typeface="Arial" pitchFamily="34" charset="0"/>
              <a:buChar char="•"/>
            </a:pPr>
            <a:r>
              <a:rPr lang="zh-CN" altLang="en-US" dirty="0" smtClean="0">
                <a:solidFill>
                  <a:srgbClr xmlns:mc="http://schemas.openxmlformats.org/markup-compatibility/2006" xmlns:a14="http://schemas.microsoft.com/office/drawing/2010/main" val="000000" mc:Ignorable=""/>
                </a:solidFill>
                <a:latin typeface="+mn-ea"/>
              </a:rPr>
              <a:t>营销策划人从</a:t>
            </a:r>
            <a:r>
              <a:rPr lang="en-US" altLang="zh-CN" dirty="0" smtClean="0">
                <a:solidFill>
                  <a:srgbClr xmlns:mc="http://schemas.openxmlformats.org/markup-compatibility/2006" xmlns:a14="http://schemas.microsoft.com/office/drawing/2010/main" val="000000" mc:Ignorable=""/>
                </a:solidFill>
                <a:latin typeface="+mn-ea"/>
              </a:rPr>
              <a:t>2009</a:t>
            </a:r>
            <a:r>
              <a:rPr lang="zh-CN" altLang="en-US" dirty="0" smtClean="0">
                <a:solidFill>
                  <a:srgbClr xmlns:mc="http://schemas.openxmlformats.org/markup-compatibility/2006" xmlns:a14="http://schemas.microsoft.com/office/drawing/2010/main" val="000000" mc:Ignorable=""/>
                </a:solidFill>
                <a:latin typeface="+mn-ea"/>
              </a:rPr>
              <a:t>年</a:t>
            </a:r>
            <a:r>
              <a:rPr lang="en-US" altLang="zh-CN" dirty="0" smtClean="0">
                <a:solidFill>
                  <a:srgbClr xmlns:mc="http://schemas.openxmlformats.org/markup-compatibility/2006" xmlns:a14="http://schemas.microsoft.com/office/drawing/2010/main" val="000000" mc:Ignorable=""/>
                </a:solidFill>
                <a:latin typeface="+mn-ea"/>
              </a:rPr>
              <a:t>12</a:t>
            </a:r>
            <a:r>
              <a:rPr lang="zh-CN" altLang="en-US" dirty="0" smtClean="0">
                <a:solidFill>
                  <a:srgbClr xmlns:mc="http://schemas.openxmlformats.org/markup-compatibility/2006" xmlns:a14="http://schemas.microsoft.com/office/drawing/2010/main" val="000000" mc:Ignorable=""/>
                </a:solidFill>
                <a:latin typeface="+mn-ea"/>
              </a:rPr>
              <a:t>月就开始计划利用互联网来打造这个具有较高知名度的“网络红人”</a:t>
            </a:r>
            <a:r>
              <a:rPr lang="en-US" altLang="zh-CN" dirty="0" smtClean="0">
                <a:solidFill>
                  <a:srgbClr xmlns:mc="http://schemas.openxmlformats.org/markup-compatibility/2006" xmlns:a14="http://schemas.microsoft.com/office/drawing/2010/main" val="000000" mc:Ignorable=""/>
                </a:solidFill>
                <a:latin typeface="+mn-ea"/>
              </a:rPr>
              <a:t>——“</a:t>
            </a:r>
            <a:r>
              <a:rPr lang="zh-CN" altLang="en-US" dirty="0" smtClean="0">
                <a:solidFill>
                  <a:srgbClr xmlns:mc="http://schemas.openxmlformats.org/markup-compatibility/2006" xmlns:a14="http://schemas.microsoft.com/office/drawing/2010/main" val="000000" mc:Ignorable=""/>
                </a:solidFill>
                <a:latin typeface="+mn-ea"/>
              </a:rPr>
              <a:t>后宫优雅”。</a:t>
            </a:r>
            <a:endParaRPr lang="en-US" altLang="zh-CN" dirty="0" smtClean="0">
              <a:solidFill>
                <a:srgbClr xmlns:mc="http://schemas.openxmlformats.org/markup-compatibility/2006" xmlns:a14="http://schemas.microsoft.com/office/drawing/2010/main" val="000000" mc:Ignorable=""/>
              </a:solidFill>
              <a:latin typeface="+mn-ea"/>
            </a:endParaRPr>
          </a:p>
          <a:p>
            <a:pPr marL="85725" indent="-85725">
              <a:buFont typeface="Arial" pitchFamily="34" charset="0"/>
              <a:buChar char="•"/>
            </a:pPr>
            <a:r>
              <a:rPr lang="zh-CN" altLang="en-US" dirty="0" smtClean="0">
                <a:solidFill>
                  <a:srgbClr xmlns:mc="http://schemas.openxmlformats.org/markup-compatibility/2006" xmlns:a14="http://schemas.microsoft.com/office/drawing/2010/main" val="000000" mc:Ignorable=""/>
                </a:solidFill>
                <a:latin typeface="+mn-ea"/>
              </a:rPr>
              <a:t>这个案例的营销平台选择的是“新浪微博”，这是一个</a:t>
            </a:r>
            <a:r>
              <a:rPr lang="en-US" altLang="zh-CN" dirty="0" smtClean="0">
                <a:solidFill>
                  <a:srgbClr xmlns:mc="http://schemas.openxmlformats.org/markup-compatibility/2006" xmlns:a14="http://schemas.microsoft.com/office/drawing/2010/main" val="000000" mc:Ignorable=""/>
                </a:solidFill>
                <a:latin typeface="+mn-ea"/>
              </a:rPr>
              <a:t>2009</a:t>
            </a:r>
            <a:r>
              <a:rPr lang="zh-CN" altLang="en-US" dirty="0" smtClean="0">
                <a:solidFill>
                  <a:srgbClr xmlns:mc="http://schemas.openxmlformats.org/markup-compatibility/2006" xmlns:a14="http://schemas.microsoft.com/office/drawing/2010/main" val="000000" mc:Ignorable=""/>
                </a:solidFill>
                <a:latin typeface="+mn-ea"/>
              </a:rPr>
              <a:t>年后半年开始逐渐热闹起来的社会化网络平台，注册用户约有几十万，有不少“名人”入驻。</a:t>
            </a:r>
            <a:endParaRPr lang="en-US" altLang="zh-CN" dirty="0" smtClean="0">
              <a:solidFill>
                <a:srgbClr xmlns:mc="http://schemas.openxmlformats.org/markup-compatibility/2006" xmlns:a14="http://schemas.microsoft.com/office/drawing/2010/main" val="000000" mc:Ignorable=""/>
              </a:solidFill>
              <a:latin typeface="+mn-ea"/>
            </a:endParaRPr>
          </a:p>
          <a:p>
            <a:pPr marL="85725" indent="-85725">
              <a:buFont typeface="Arial" pitchFamily="34" charset="0"/>
              <a:buChar char="•"/>
            </a:pPr>
            <a:r>
              <a:rPr lang="zh-CN" altLang="en-US" dirty="0" smtClean="0">
                <a:solidFill>
                  <a:srgbClr xmlns:mc="http://schemas.openxmlformats.org/markup-compatibility/2006" xmlns:a14="http://schemas.microsoft.com/office/drawing/2010/main" val="000000" mc:Ignorable=""/>
                </a:solidFill>
                <a:latin typeface="+mn-ea"/>
              </a:rPr>
              <a:t>由于网络的虚拟性和匿名性，注册的微博用户背后的身份往往无从知晓，于是做好几方面准备之后就可以开始进行事件营销。</a:t>
            </a:r>
          </a:p>
        </p:txBody>
      </p:sp>
      <p:sp>
        <p:nvSpPr>
          <p:cNvPr id="7" name="矩形 6"/>
          <p:cNvSpPr/>
          <p:nvPr/>
        </p:nvSpPr>
        <p:spPr>
          <a:xfrm>
            <a:off x="251520" y="3861048"/>
            <a:ext cx="8712968" cy="2333400"/>
          </a:xfrm>
          <a:prstGeom prst="rect">
            <a:avLst/>
          </a:prstGeom>
          <a:noFill/>
          <a:ln>
            <a:solidFill>
              <a:srgbClr xmlns:mc="http://schemas.openxmlformats.org/markup-compatibility/2006" xmlns:a14="http://schemas.microsoft.com/office/drawing/2010/main" val="000000" mc:Ignorabl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5725" indent="-85725">
              <a:buFont typeface="Arial" pitchFamily="34" charset="0"/>
              <a:buChar char="•"/>
            </a:pPr>
            <a:r>
              <a:rPr lang="zh-CN" altLang="en-US" dirty="0" smtClean="0">
                <a:solidFill>
                  <a:srgbClr xmlns:mc="http://schemas.openxmlformats.org/markup-compatibility/2006" xmlns:a14="http://schemas.microsoft.com/office/drawing/2010/main" val="000000" mc:Ignorable=""/>
                </a:solidFill>
                <a:latin typeface="+mn-ea"/>
              </a:rPr>
              <a:t>事先的准备工作包括，寻找一个虚拟的“网络美女”，并预备几十张左右的自拍照片，然后寻找一个写作团队，能够持续地写出有趣的段子。准备好这一切后，就可以开微博帐号进行炒作。</a:t>
            </a:r>
            <a:endParaRPr lang="en-US" altLang="zh-CN" dirty="0" smtClean="0">
              <a:solidFill>
                <a:srgbClr xmlns:mc="http://schemas.openxmlformats.org/markup-compatibility/2006" xmlns:a14="http://schemas.microsoft.com/office/drawing/2010/main" val="000000" mc:Ignorable=""/>
              </a:solidFill>
              <a:latin typeface="+mn-ea"/>
            </a:endParaRPr>
          </a:p>
          <a:p>
            <a:pPr marL="85725" indent="-85725">
              <a:buFont typeface="Arial" pitchFamily="34" charset="0"/>
              <a:buChar char="•"/>
            </a:pPr>
            <a:r>
              <a:rPr lang="zh-CN" altLang="en-US" dirty="0" smtClean="0">
                <a:solidFill>
                  <a:srgbClr xmlns:mc="http://schemas.openxmlformats.org/markup-compatibility/2006" xmlns:a14="http://schemas.microsoft.com/office/drawing/2010/main" val="000000" mc:Ignorable=""/>
                </a:solidFill>
                <a:latin typeface="+mn-ea"/>
              </a:rPr>
              <a:t>微博前期的炒作主要以“美女”、“炫富”、“明星八卦”为着重点，总而言之就是“找骂贴”。典型的症状包括，自称来自“新加坡”，“后宫三千，独我优雅”。号称有私人飞机，认识很多明星，和阿娇去日本泡温泉，被范冰冰专门安慰过，经常行来于夏威夷、香港等地，投资几千万给电影</a:t>
            </a:r>
            <a:r>
              <a:rPr lang="en-US" altLang="zh-CN" dirty="0" smtClean="0">
                <a:solidFill>
                  <a:srgbClr xmlns:mc="http://schemas.openxmlformats.org/markup-compatibility/2006" xmlns:a14="http://schemas.microsoft.com/office/drawing/2010/main" val="000000" mc:Ignorable=""/>
                </a:solidFill>
                <a:latin typeface="+mn-ea"/>
              </a:rPr>
              <a:t>《</a:t>
            </a:r>
            <a:r>
              <a:rPr lang="zh-CN" altLang="en-US" dirty="0" smtClean="0">
                <a:solidFill>
                  <a:srgbClr xmlns:mc="http://schemas.openxmlformats.org/markup-compatibility/2006" xmlns:a14="http://schemas.microsoft.com/office/drawing/2010/main" val="000000" mc:Ignorable=""/>
                </a:solidFill>
                <a:latin typeface="+mn-ea"/>
              </a:rPr>
              <a:t>阿凡达</a:t>
            </a:r>
            <a:r>
              <a:rPr lang="en-US" altLang="zh-CN" dirty="0" smtClean="0">
                <a:solidFill>
                  <a:srgbClr xmlns:mc="http://schemas.openxmlformats.org/markup-compatibility/2006" xmlns:a14="http://schemas.microsoft.com/office/drawing/2010/main" val="000000" mc:Ignorable=""/>
                </a:solidFill>
                <a:latin typeface="+mn-ea"/>
              </a:rPr>
              <a:t>》</a:t>
            </a:r>
            <a:r>
              <a:rPr lang="zh-CN" altLang="en-US" dirty="0" smtClean="0">
                <a:solidFill>
                  <a:srgbClr xmlns:mc="http://schemas.openxmlformats.org/markup-compatibility/2006" xmlns:a14="http://schemas.microsoft.com/office/drawing/2010/main" val="000000" mc:Ignorable=""/>
                </a:solidFill>
                <a:latin typeface="+mn-ea"/>
              </a:rPr>
              <a:t>，并与许多大牌娱乐圈艺人私交甚好等等。</a:t>
            </a:r>
            <a:endParaRPr lang="zh-CN" altLang="en-US" dirty="0">
              <a:solidFill>
                <a:srgbClr xmlns:mc="http://schemas.openxmlformats.org/markup-compatibility/2006" xmlns:a14="http://schemas.microsoft.com/office/drawing/2010/main" val="000000" mc:Ignorable=""/>
              </a:solidFill>
              <a:latin typeface="+mn-ea"/>
            </a:endParaRPr>
          </a:p>
        </p:txBody>
      </p:sp>
    </p:spTree>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后宫优雅"/>
          <p:cNvPicPr>
            <a:picLocks noChangeAspect="1" noChangeArrowheads="1"/>
          </p:cNvPicPr>
          <p:nvPr/>
        </p:nvPicPr>
        <p:blipFill>
          <a:blip r:embed="rId2"/>
          <a:srcRect b="6522"/>
          <a:stretch>
            <a:fillRect/>
          </a:stretch>
        </p:blipFill>
        <p:spPr bwMode="auto">
          <a:xfrm>
            <a:off x="395536" y="2780928"/>
            <a:ext cx="8229600" cy="3338513"/>
          </a:xfrm>
          <a:prstGeom prst="rect">
            <a:avLst/>
          </a:prstGeom>
          <a:noFill/>
        </p:spPr>
      </p:pic>
      <p:sp>
        <p:nvSpPr>
          <p:cNvPr id="5" name="标题 1"/>
          <p:cNvSpPr>
            <a:spLocks noGrp="1"/>
          </p:cNvSpPr>
          <p:nvPr>
            <p:ph type="title"/>
          </p:nvPr>
        </p:nvSpPr>
        <p:spPr>
          <a:xfrm>
            <a:off x="214313" y="142875"/>
            <a:ext cx="5429250" cy="642938"/>
          </a:xfrm>
        </p:spPr>
        <p:txBody>
          <a:bodyPr/>
          <a:lstStyle/>
          <a:p>
            <a:pPr algn="l" eaLnBrk="1" hangingPunct="1">
              <a:defRPr/>
            </a:pPr>
            <a:r>
              <a:rPr lang="zh-CN" altLang="en-US" sz="2000" b="1" dirty="0" smtClean="0"/>
              <a:t>后宫优雅事件</a:t>
            </a:r>
            <a:r>
              <a:rPr lang="en-US" altLang="zh-CN" sz="2000" b="1" dirty="0" smtClean="0"/>
              <a:t>——</a:t>
            </a:r>
            <a:r>
              <a:rPr lang="zh-CN" altLang="en-US" sz="2000" b="1" dirty="0" smtClean="0"/>
              <a:t>平媒介入</a:t>
            </a:r>
          </a:p>
        </p:txBody>
      </p:sp>
      <p:sp>
        <p:nvSpPr>
          <p:cNvPr id="6" name="矩形 5"/>
          <p:cNvSpPr/>
          <p:nvPr/>
        </p:nvSpPr>
        <p:spPr>
          <a:xfrm>
            <a:off x="395536" y="836712"/>
            <a:ext cx="8208912" cy="1872208"/>
          </a:xfrm>
          <a:prstGeom prst="rect">
            <a:avLst/>
          </a:prstGeom>
          <a:noFill/>
          <a:ln>
            <a:solidFill>
              <a:srgbClr xmlns:mc="http://schemas.openxmlformats.org/markup-compatibility/2006" xmlns:a14="http://schemas.microsoft.com/office/drawing/2010/main" val="000000" mc:Ignorabl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5725" indent="-85725">
              <a:buFont typeface="Arial" pitchFamily="34" charset="0"/>
              <a:buChar char="•"/>
            </a:pPr>
            <a:r>
              <a:rPr lang="en-US" altLang="zh-CN" dirty="0" smtClean="0">
                <a:solidFill>
                  <a:srgbClr xmlns:mc="http://schemas.openxmlformats.org/markup-compatibility/2006" xmlns:a14="http://schemas.microsoft.com/office/drawing/2010/main" val="000000" mc:Ignorable=""/>
                </a:solidFill>
                <a:latin typeface="+mn-ea"/>
              </a:rPr>
              <a:t>12</a:t>
            </a:r>
            <a:r>
              <a:rPr lang="zh-CN" altLang="en-US" dirty="0" smtClean="0">
                <a:solidFill>
                  <a:srgbClr xmlns:mc="http://schemas.openxmlformats.org/markup-compatibility/2006" xmlns:a14="http://schemas.microsoft.com/office/drawing/2010/main" val="000000" mc:Ignorable=""/>
                </a:solidFill>
                <a:latin typeface="+mn-ea"/>
              </a:rPr>
              <a:t>月下旬，平面媒体、报刊杂志开始报道和炒作“优雅女”，使得“后宫优雅”的知名度急剧上升，并在</a:t>
            </a:r>
            <a:r>
              <a:rPr lang="en-US" altLang="zh-CN" dirty="0" smtClean="0">
                <a:solidFill>
                  <a:srgbClr xmlns:mc="http://schemas.openxmlformats.org/markup-compatibility/2006" xmlns:a14="http://schemas.microsoft.com/office/drawing/2010/main" val="000000" mc:Ignorable=""/>
                </a:solidFill>
                <a:latin typeface="+mn-ea"/>
              </a:rPr>
              <a:t>2009</a:t>
            </a:r>
            <a:r>
              <a:rPr lang="zh-CN" altLang="en-US" dirty="0" smtClean="0">
                <a:solidFill>
                  <a:srgbClr xmlns:mc="http://schemas.openxmlformats.org/markup-compatibility/2006" xmlns:a14="http://schemas.microsoft.com/office/drawing/2010/main" val="000000" mc:Ignorable=""/>
                </a:solidFill>
                <a:latin typeface="+mn-ea"/>
              </a:rPr>
              <a:t>年</a:t>
            </a:r>
            <a:r>
              <a:rPr lang="en-US" altLang="zh-CN" dirty="0" smtClean="0">
                <a:solidFill>
                  <a:srgbClr xmlns:mc="http://schemas.openxmlformats.org/markup-compatibility/2006" xmlns:a14="http://schemas.microsoft.com/office/drawing/2010/main" val="000000" mc:Ignorable=""/>
                </a:solidFill>
                <a:latin typeface="+mn-ea"/>
              </a:rPr>
              <a:t>12</a:t>
            </a:r>
            <a:r>
              <a:rPr lang="zh-CN" altLang="en-US" dirty="0" smtClean="0">
                <a:solidFill>
                  <a:srgbClr xmlns:mc="http://schemas.openxmlformats.org/markup-compatibility/2006" xmlns:a14="http://schemas.microsoft.com/office/drawing/2010/main" val="000000" mc:Ignorable=""/>
                </a:solidFill>
                <a:latin typeface="+mn-ea"/>
              </a:rPr>
              <a:t>月</a:t>
            </a:r>
            <a:r>
              <a:rPr lang="en-US" altLang="zh-CN" dirty="0" smtClean="0">
                <a:solidFill>
                  <a:srgbClr xmlns:mc="http://schemas.openxmlformats.org/markup-compatibility/2006" xmlns:a14="http://schemas.microsoft.com/office/drawing/2010/main" val="000000" mc:Ignorable=""/>
                </a:solidFill>
                <a:latin typeface="+mn-ea"/>
              </a:rPr>
              <a:t>29</a:t>
            </a:r>
            <a:r>
              <a:rPr lang="zh-CN" altLang="en-US" dirty="0" smtClean="0">
                <a:solidFill>
                  <a:srgbClr xmlns:mc="http://schemas.openxmlformats.org/markup-compatibility/2006" xmlns:a14="http://schemas.microsoft.com/office/drawing/2010/main" val="000000" mc:Ignorable=""/>
                </a:solidFill>
                <a:latin typeface="+mn-ea"/>
              </a:rPr>
              <a:t>日达到了一个小高峰，用户关注度显现惊人的增长，搜索量也开始猛增，并开始有网友对其进行人肉搜索，“后宫优雅”的微博在</a:t>
            </a:r>
            <a:r>
              <a:rPr lang="en-US" altLang="zh-CN" dirty="0" smtClean="0">
                <a:solidFill>
                  <a:srgbClr xmlns:mc="http://schemas.openxmlformats.org/markup-compatibility/2006" xmlns:a14="http://schemas.microsoft.com/office/drawing/2010/main" val="000000" mc:Ignorable=""/>
                </a:solidFill>
                <a:latin typeface="+mn-ea"/>
              </a:rPr>
              <a:t>29</a:t>
            </a:r>
            <a:r>
              <a:rPr lang="zh-CN" altLang="en-US" dirty="0" smtClean="0">
                <a:solidFill>
                  <a:srgbClr xmlns:mc="http://schemas.openxmlformats.org/markup-compatibility/2006" xmlns:a14="http://schemas.microsoft.com/office/drawing/2010/main" val="000000" mc:Ignorable=""/>
                </a:solidFill>
                <a:latin typeface="+mn-ea"/>
              </a:rPr>
              <a:t>日粉丝数已经增长到八千多。经过人肉搜索，网友发现“优雅女”的身份真实性存在很大的疑问，有人称其照片为盗用他人照片，而“优雅女”则发帖称自己的网络相册被盗了。</a:t>
            </a:r>
            <a:endParaRPr lang="zh-CN" altLang="en-US" dirty="0">
              <a:solidFill>
                <a:srgbClr xmlns:mc="http://schemas.openxmlformats.org/markup-compatibility/2006" xmlns:a14="http://schemas.microsoft.com/office/drawing/2010/main" val="000000" mc:Ignorable=""/>
              </a:solidFill>
              <a:latin typeface="+mn-ea"/>
            </a:endParaRPr>
          </a:p>
        </p:txBody>
      </p:sp>
    </p:spTree>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14313" y="142875"/>
            <a:ext cx="5429250" cy="642938"/>
          </a:xfrm>
        </p:spPr>
        <p:txBody>
          <a:bodyPr/>
          <a:lstStyle/>
          <a:p>
            <a:pPr algn="l" eaLnBrk="1" hangingPunct="1">
              <a:defRPr/>
            </a:pPr>
            <a:r>
              <a:rPr lang="zh-CN" altLang="en-US" sz="2000" b="1" dirty="0" smtClean="0"/>
              <a:t>后宫优雅事件</a:t>
            </a:r>
            <a:r>
              <a:rPr lang="en-US" altLang="zh-CN" sz="2000" b="1" dirty="0" smtClean="0"/>
              <a:t>——</a:t>
            </a:r>
            <a:r>
              <a:rPr lang="zh-CN" altLang="en-US" sz="2000" b="1" dirty="0" smtClean="0"/>
              <a:t>围观吹牛</a:t>
            </a:r>
          </a:p>
        </p:txBody>
      </p:sp>
      <p:pic>
        <p:nvPicPr>
          <p:cNvPr id="5" name="Picture 3" descr="后宫优雅数据统计"/>
          <p:cNvPicPr>
            <a:picLocks noChangeAspect="1" noChangeArrowheads="1"/>
          </p:cNvPicPr>
          <p:nvPr/>
        </p:nvPicPr>
        <p:blipFill>
          <a:blip r:embed="rId2"/>
          <a:srcRect/>
          <a:stretch>
            <a:fillRect/>
          </a:stretch>
        </p:blipFill>
        <p:spPr bwMode="auto">
          <a:xfrm>
            <a:off x="251520" y="908720"/>
            <a:ext cx="4572000" cy="5153025"/>
          </a:xfrm>
          <a:prstGeom prst="rect">
            <a:avLst/>
          </a:prstGeom>
          <a:noFill/>
          <a:ln>
            <a:solidFill>
              <a:schemeClr val="bg1">
                <a:lumMod val="75000"/>
              </a:schemeClr>
            </a:solidFill>
          </a:ln>
        </p:spPr>
      </p:pic>
      <p:sp>
        <p:nvSpPr>
          <p:cNvPr id="6" name="矩形 5"/>
          <p:cNvSpPr/>
          <p:nvPr/>
        </p:nvSpPr>
        <p:spPr>
          <a:xfrm>
            <a:off x="5004048" y="908720"/>
            <a:ext cx="3960440" cy="5184576"/>
          </a:xfrm>
          <a:prstGeom prst="rect">
            <a:avLst/>
          </a:prstGeom>
          <a:noFill/>
          <a:ln>
            <a:solidFill>
              <a:srgbClr xmlns:mc="http://schemas.openxmlformats.org/markup-compatibility/2006" xmlns:a14="http://schemas.microsoft.com/office/drawing/2010/main" val="000000" mc:Ignorabl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5725" indent="-85725">
              <a:buFont typeface="Arial" pitchFamily="34" charset="0"/>
              <a:buChar char="•"/>
            </a:pPr>
            <a:r>
              <a:rPr lang="zh-CN" altLang="en-US" dirty="0" smtClean="0">
                <a:solidFill>
                  <a:srgbClr xmlns:mc="http://schemas.openxmlformats.org/markup-compatibility/2006" xmlns:a14="http://schemas.microsoft.com/office/drawing/2010/main" val="000000" mc:Ignorable=""/>
                </a:solidFill>
                <a:latin typeface="+mn-ea"/>
              </a:rPr>
              <a:t>“优雅女”的写作继续着，很多人发现其照片和自爆的身份故事有着很大的漏洞，即使如此，“后宫”写的段子的确非常有趣，看看那些经典的评论也很快乐的，大家一起围观“优雅女”天马行空地在新浪微博上窜下跳，也好不热闹。</a:t>
            </a:r>
          </a:p>
          <a:p>
            <a:pPr marL="85725" indent="-85725">
              <a:buFont typeface="Arial" pitchFamily="34" charset="0"/>
              <a:buChar char="•"/>
            </a:pPr>
            <a:r>
              <a:rPr lang="zh-CN" altLang="en-US" dirty="0" smtClean="0">
                <a:solidFill>
                  <a:srgbClr xmlns:mc="http://schemas.openxmlformats.org/markup-compatibility/2006" xmlns:a14="http://schemas.microsoft.com/office/drawing/2010/main" val="000000" mc:Ignorable=""/>
                </a:solidFill>
                <a:latin typeface="+mn-ea"/>
              </a:rPr>
              <a:t>　　平面媒体的报道不断增多，并在</a:t>
            </a:r>
            <a:r>
              <a:rPr lang="en-US" altLang="zh-CN" dirty="0" smtClean="0">
                <a:solidFill>
                  <a:srgbClr xmlns:mc="http://schemas.openxmlformats.org/markup-compatibility/2006" xmlns:a14="http://schemas.microsoft.com/office/drawing/2010/main" val="000000" mc:Ignorable=""/>
                </a:solidFill>
                <a:latin typeface="+mn-ea"/>
              </a:rPr>
              <a:t>2010</a:t>
            </a:r>
            <a:r>
              <a:rPr lang="zh-CN" altLang="en-US" dirty="0" smtClean="0">
                <a:solidFill>
                  <a:srgbClr xmlns:mc="http://schemas.openxmlformats.org/markup-compatibility/2006" xmlns:a14="http://schemas.microsoft.com/office/drawing/2010/main" val="000000" mc:Ignorable=""/>
                </a:solidFill>
                <a:latin typeface="+mn-ea"/>
              </a:rPr>
              <a:t>年</a:t>
            </a:r>
            <a:r>
              <a:rPr lang="en-US" altLang="zh-CN" dirty="0" smtClean="0">
                <a:solidFill>
                  <a:srgbClr xmlns:mc="http://schemas.openxmlformats.org/markup-compatibility/2006" xmlns:a14="http://schemas.microsoft.com/office/drawing/2010/main" val="000000" mc:Ignorable=""/>
                </a:solidFill>
                <a:latin typeface="+mn-ea"/>
              </a:rPr>
              <a:t>1</a:t>
            </a:r>
            <a:r>
              <a:rPr lang="zh-CN" altLang="en-US" dirty="0" smtClean="0">
                <a:solidFill>
                  <a:srgbClr xmlns:mc="http://schemas.openxmlformats.org/markup-compatibility/2006" xmlns:a14="http://schemas.microsoft.com/office/drawing/2010/main" val="000000" mc:Ignorable=""/>
                </a:solidFill>
                <a:latin typeface="+mn-ea"/>
              </a:rPr>
              <a:t>月</a:t>
            </a:r>
            <a:r>
              <a:rPr lang="en-US" altLang="zh-CN" dirty="0" smtClean="0">
                <a:solidFill>
                  <a:srgbClr xmlns:mc="http://schemas.openxmlformats.org/markup-compatibility/2006" xmlns:a14="http://schemas.microsoft.com/office/drawing/2010/main" val="000000" mc:Ignorable=""/>
                </a:solidFill>
                <a:latin typeface="+mn-ea"/>
              </a:rPr>
              <a:t>7</a:t>
            </a:r>
            <a:r>
              <a:rPr lang="zh-CN" altLang="en-US" dirty="0" smtClean="0">
                <a:solidFill>
                  <a:srgbClr xmlns:mc="http://schemas.openxmlformats.org/markup-compatibility/2006" xmlns:a14="http://schemas.microsoft.com/office/drawing/2010/main" val="000000" mc:Ignorable=""/>
                </a:solidFill>
                <a:latin typeface="+mn-ea"/>
              </a:rPr>
              <a:t>日形成了又一次高潮，当日“后宫优雅”的粉丝数已经超过</a:t>
            </a:r>
            <a:r>
              <a:rPr lang="en-US" altLang="zh-CN" dirty="0" smtClean="0">
                <a:solidFill>
                  <a:srgbClr xmlns:mc="http://schemas.openxmlformats.org/markup-compatibility/2006" xmlns:a14="http://schemas.microsoft.com/office/drawing/2010/main" val="000000" mc:Ignorable=""/>
                </a:solidFill>
                <a:latin typeface="+mn-ea"/>
              </a:rPr>
              <a:t>2</a:t>
            </a:r>
            <a:r>
              <a:rPr lang="zh-CN" altLang="en-US" dirty="0" smtClean="0">
                <a:solidFill>
                  <a:srgbClr xmlns:mc="http://schemas.openxmlformats.org/markup-compatibility/2006" xmlns:a14="http://schemas.microsoft.com/office/drawing/2010/main" val="000000" mc:Ignorable=""/>
                </a:solidFill>
                <a:latin typeface="+mn-ea"/>
              </a:rPr>
              <a:t>万</a:t>
            </a:r>
            <a:r>
              <a:rPr lang="en-US" altLang="zh-CN" dirty="0" smtClean="0">
                <a:solidFill>
                  <a:srgbClr xmlns:mc="http://schemas.openxmlformats.org/markup-compatibility/2006" xmlns:a14="http://schemas.microsoft.com/office/drawing/2010/main" val="000000" mc:Ignorable=""/>
                </a:solidFill>
                <a:latin typeface="+mn-ea"/>
              </a:rPr>
              <a:t>5</a:t>
            </a:r>
            <a:r>
              <a:rPr lang="zh-CN" altLang="en-US" dirty="0" smtClean="0">
                <a:solidFill>
                  <a:srgbClr xmlns:mc="http://schemas.openxmlformats.org/markup-compatibility/2006" xmlns:a14="http://schemas.microsoft.com/office/drawing/2010/main" val="000000" mc:Ignorable=""/>
                </a:solidFill>
                <a:latin typeface="+mn-ea"/>
              </a:rPr>
              <a:t>千，由于粉丝数增长过快，并且其“后台”不明，很多新浪微博用户都质疑是否新浪官方在策划炒作“后宫优雅”，借以增加新浪微博的知名度。</a:t>
            </a:r>
          </a:p>
        </p:txBody>
      </p:sp>
    </p:spTree>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14313" y="142875"/>
            <a:ext cx="5429250" cy="642938"/>
          </a:xfrm>
        </p:spPr>
        <p:txBody>
          <a:bodyPr/>
          <a:lstStyle/>
          <a:p>
            <a:pPr algn="l" eaLnBrk="1" hangingPunct="1">
              <a:defRPr/>
            </a:pPr>
            <a:r>
              <a:rPr lang="zh-CN" altLang="en-US" sz="2000" b="1" dirty="0" smtClean="0"/>
              <a:t>后宫优雅事件</a:t>
            </a:r>
            <a:r>
              <a:rPr lang="en-US" altLang="zh-CN" sz="2000" b="1" dirty="0" smtClean="0"/>
              <a:t>——</a:t>
            </a:r>
            <a:r>
              <a:rPr lang="zh-CN" altLang="en-US" sz="2000" b="1" dirty="0" smtClean="0"/>
              <a:t>意外发生</a:t>
            </a:r>
          </a:p>
        </p:txBody>
      </p:sp>
      <p:pic>
        <p:nvPicPr>
          <p:cNvPr id="5" name="Picture 3" descr="后宫优雅数据统计"/>
          <p:cNvPicPr>
            <a:picLocks noChangeAspect="1" noChangeArrowheads="1"/>
          </p:cNvPicPr>
          <p:nvPr/>
        </p:nvPicPr>
        <p:blipFill>
          <a:blip r:embed="rId2">
            <a:lum bright="-12000" contrast="24000"/>
          </a:blip>
          <a:srcRect/>
          <a:stretch>
            <a:fillRect/>
          </a:stretch>
        </p:blipFill>
        <p:spPr bwMode="auto">
          <a:xfrm>
            <a:off x="251520" y="836712"/>
            <a:ext cx="5155284" cy="4752528"/>
          </a:xfrm>
          <a:prstGeom prst="rect">
            <a:avLst/>
          </a:prstGeom>
          <a:noFill/>
          <a:ln>
            <a:solidFill>
              <a:schemeClr val="bg1">
                <a:lumMod val="75000"/>
              </a:schemeClr>
            </a:solidFill>
          </a:ln>
        </p:spPr>
      </p:pic>
      <p:sp>
        <p:nvSpPr>
          <p:cNvPr id="7" name="Rectangle 4"/>
          <p:cNvSpPr>
            <a:spLocks noChangeArrowheads="1"/>
          </p:cNvSpPr>
          <p:nvPr/>
        </p:nvSpPr>
        <p:spPr bwMode="auto">
          <a:xfrm>
            <a:off x="179512" y="5715000"/>
            <a:ext cx="3371850" cy="366713"/>
          </a:xfrm>
          <a:prstGeom prst="rect">
            <a:avLst/>
          </a:prstGeom>
          <a:noFill/>
          <a:ln w="9525" algn="ctr">
            <a:noFill/>
            <a:miter lim="800000"/>
            <a:headEnd/>
            <a:tailEnd/>
          </a:ln>
          <a:effectLst/>
        </p:spPr>
        <p:txBody>
          <a:bodyPr/>
          <a:lstStyle/>
          <a:p>
            <a:pPr marL="0" marR="0" lvl="0" indent="0" algn="just" defTabSz="914400" eaLnBrk="1" fontAlgn="auto" latinLnBrk="0" hangingPunct="1">
              <a:lnSpc>
                <a:spcPct val="110000"/>
              </a:lnSpc>
              <a:spcBef>
                <a:spcPct val="50000"/>
              </a:spcBef>
              <a:spcAft>
                <a:spcPts val="0"/>
              </a:spcAft>
              <a:buClrTx/>
              <a:buSzTx/>
              <a:buFontTx/>
              <a:buNone/>
              <a:tabLst/>
              <a:defRPr/>
            </a:pPr>
            <a:r>
              <a:rPr kumimoji="0" lang="en-US" altLang="zh-CN" sz="1400" b="0" i="0" u="none" strike="noStrike" kern="0" cap="none" spc="0" normalizeH="0" baseline="0" noProof="0" dirty="0" smtClean="0">
                <a:ln>
                  <a:noFill/>
                </a:ln>
                <a:solidFill>
                  <a:srgbClr xmlns:mc="http://schemas.openxmlformats.org/markup-compatibility/2006" xmlns:a14="http://schemas.microsoft.com/office/drawing/2010/main" val="111111" mc:Ignorable=""/>
                </a:solidFill>
                <a:effectLst/>
                <a:uLnTx/>
                <a:uFillTx/>
                <a:latin typeface="+mn-ea"/>
              </a:rPr>
              <a:t>“</a:t>
            </a:r>
            <a:r>
              <a:rPr kumimoji="0" lang="zh-CN" altLang="en-US" sz="1400" b="0" i="0" u="none" strike="noStrike" kern="0" cap="none" spc="0" normalizeH="0" baseline="0" noProof="0" dirty="0" smtClean="0">
                <a:ln>
                  <a:noFill/>
                </a:ln>
                <a:solidFill>
                  <a:srgbClr xmlns:mc="http://schemas.openxmlformats.org/markup-compatibility/2006" xmlns:a14="http://schemas.microsoft.com/office/drawing/2010/main" val="111111" mc:Ignorable=""/>
                </a:solidFill>
                <a:effectLst/>
                <a:uLnTx/>
                <a:uFillTx/>
                <a:latin typeface="+mn-ea"/>
              </a:rPr>
              <a:t>后宫优雅”的百度指数统计数据 </a:t>
            </a:r>
          </a:p>
        </p:txBody>
      </p:sp>
      <p:sp>
        <p:nvSpPr>
          <p:cNvPr id="8" name="矩形 7"/>
          <p:cNvSpPr/>
          <p:nvPr/>
        </p:nvSpPr>
        <p:spPr>
          <a:xfrm>
            <a:off x="5580112" y="836712"/>
            <a:ext cx="3312368" cy="4752528"/>
          </a:xfrm>
          <a:prstGeom prst="rect">
            <a:avLst/>
          </a:prstGeom>
          <a:noFill/>
          <a:ln>
            <a:solidFill>
              <a:srgbClr xmlns:mc="http://schemas.openxmlformats.org/markup-compatibility/2006" xmlns:a14="http://schemas.microsoft.com/office/drawing/2010/main" val="000000" mc:Ignorabl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5725" indent="-85725">
              <a:buFont typeface="Arial" pitchFamily="34" charset="0"/>
              <a:buChar char="•"/>
            </a:pPr>
            <a:r>
              <a:rPr lang="zh-CN" altLang="en-US" dirty="0" smtClean="0">
                <a:solidFill>
                  <a:srgbClr xmlns:mc="http://schemas.openxmlformats.org/markup-compatibility/2006" xmlns:a14="http://schemas.microsoft.com/office/drawing/2010/main" val="000000" mc:Ignorable=""/>
                </a:solidFill>
                <a:latin typeface="+mn-ea"/>
              </a:rPr>
              <a:t>每个营销计划都可能会有意外情况发生，正在平面媒体和网络媒体有条不紊地相互跟进炒作的时候，一个意想不到的事件打乱了这个计划，</a:t>
            </a:r>
            <a:r>
              <a:rPr lang="en-US" altLang="zh-CN" dirty="0" smtClean="0">
                <a:solidFill>
                  <a:srgbClr xmlns:mc="http://schemas.openxmlformats.org/markup-compatibility/2006" xmlns:a14="http://schemas.microsoft.com/office/drawing/2010/main" val="000000" mc:Ignorable=""/>
                </a:solidFill>
                <a:latin typeface="+mn-ea"/>
              </a:rPr>
              <a:t>1</a:t>
            </a:r>
            <a:r>
              <a:rPr lang="zh-CN" altLang="en-US" dirty="0" smtClean="0">
                <a:solidFill>
                  <a:srgbClr xmlns:mc="http://schemas.openxmlformats.org/markup-compatibility/2006" xmlns:a14="http://schemas.microsoft.com/office/drawing/2010/main" val="000000" mc:Ignorable=""/>
                </a:solidFill>
                <a:latin typeface="+mn-ea"/>
              </a:rPr>
              <a:t>月</a:t>
            </a:r>
            <a:r>
              <a:rPr lang="en-US" altLang="zh-CN" dirty="0" smtClean="0">
                <a:solidFill>
                  <a:srgbClr xmlns:mc="http://schemas.openxmlformats.org/markup-compatibility/2006" xmlns:a14="http://schemas.microsoft.com/office/drawing/2010/main" val="000000" mc:Ignorable=""/>
                </a:solidFill>
                <a:latin typeface="+mn-ea"/>
              </a:rPr>
              <a:t>12</a:t>
            </a:r>
            <a:r>
              <a:rPr lang="zh-CN" altLang="en-US" dirty="0" smtClean="0">
                <a:solidFill>
                  <a:srgbClr xmlns:mc="http://schemas.openxmlformats.org/markup-compatibility/2006" xmlns:a14="http://schemas.microsoft.com/office/drawing/2010/main" val="000000" mc:Ignorable=""/>
                </a:solidFill>
                <a:latin typeface="+mn-ea"/>
              </a:rPr>
              <a:t>日突发的“百度被黑”和之后的“谷歌退出中国”等热点新闻迅速转移了大众的焦点，新浪微博用户的兴趣也全都集中到百度和谷歌身上，从百度指数上看，</a:t>
            </a:r>
            <a:r>
              <a:rPr lang="en-US" altLang="zh-CN" dirty="0" smtClean="0">
                <a:solidFill>
                  <a:srgbClr xmlns:mc="http://schemas.openxmlformats.org/markup-compatibility/2006" xmlns:a14="http://schemas.microsoft.com/office/drawing/2010/main" val="000000" mc:Ignorable=""/>
                </a:solidFill>
                <a:latin typeface="+mn-ea"/>
              </a:rPr>
              <a:t>1</a:t>
            </a:r>
            <a:r>
              <a:rPr lang="zh-CN" altLang="en-US" dirty="0" smtClean="0">
                <a:solidFill>
                  <a:srgbClr xmlns:mc="http://schemas.openxmlformats.org/markup-compatibility/2006" xmlns:a14="http://schemas.microsoft.com/office/drawing/2010/main" val="000000" mc:Ignorable=""/>
                </a:solidFill>
                <a:latin typeface="+mn-ea"/>
              </a:rPr>
              <a:t>月中旬“后宫优雅”的用户关注度不断下降，媒体关注度几乎为</a:t>
            </a:r>
            <a:r>
              <a:rPr lang="en-US" altLang="zh-CN" dirty="0" smtClean="0">
                <a:solidFill>
                  <a:srgbClr xmlns:mc="http://schemas.openxmlformats.org/markup-compatibility/2006" xmlns:a14="http://schemas.microsoft.com/office/drawing/2010/main" val="000000" mc:Ignorable=""/>
                </a:solidFill>
                <a:latin typeface="+mn-ea"/>
              </a:rPr>
              <a:t>0</a:t>
            </a:r>
            <a:r>
              <a:rPr lang="zh-CN" altLang="en-US" dirty="0" smtClean="0">
                <a:solidFill>
                  <a:srgbClr xmlns:mc="http://schemas.openxmlformats.org/markup-compatibility/2006" xmlns:a14="http://schemas.microsoft.com/office/drawing/2010/main" val="000000" mc:Ignorable=""/>
                </a:solidFill>
                <a:latin typeface="+mn-ea"/>
              </a:rPr>
              <a:t>，使得这次本来计划顺利的事件营销出现了转折</a:t>
            </a:r>
            <a:endParaRPr lang="zh-CN" altLang="en-US" dirty="0">
              <a:solidFill>
                <a:srgbClr xmlns:mc="http://schemas.openxmlformats.org/markup-compatibility/2006" xmlns:a14="http://schemas.microsoft.com/office/drawing/2010/main" val="000000" mc:Ignorable=""/>
              </a:solidFill>
              <a:latin typeface="+mn-ea"/>
            </a:endParaRPr>
          </a:p>
        </p:txBody>
      </p:sp>
    </p:spTree>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后宫优雅数据统计"/>
          <p:cNvPicPr>
            <a:picLocks noChangeAspect="1" noChangeArrowheads="1"/>
          </p:cNvPicPr>
          <p:nvPr/>
        </p:nvPicPr>
        <p:blipFill>
          <a:blip r:embed="rId2"/>
          <a:srcRect/>
          <a:stretch>
            <a:fillRect/>
          </a:stretch>
        </p:blipFill>
        <p:spPr bwMode="auto">
          <a:xfrm>
            <a:off x="395536" y="2060848"/>
            <a:ext cx="8229600" cy="4104456"/>
          </a:xfrm>
          <a:prstGeom prst="rect">
            <a:avLst/>
          </a:prstGeom>
          <a:noFill/>
          <a:ln>
            <a:solidFill>
              <a:schemeClr val="bg1">
                <a:lumMod val="75000"/>
              </a:schemeClr>
            </a:solidFill>
          </a:ln>
        </p:spPr>
      </p:pic>
      <p:sp>
        <p:nvSpPr>
          <p:cNvPr id="5" name="标题 1"/>
          <p:cNvSpPr>
            <a:spLocks noGrp="1"/>
          </p:cNvSpPr>
          <p:nvPr>
            <p:ph type="title"/>
          </p:nvPr>
        </p:nvSpPr>
        <p:spPr>
          <a:xfrm>
            <a:off x="214313" y="142875"/>
            <a:ext cx="5429250" cy="642938"/>
          </a:xfrm>
        </p:spPr>
        <p:txBody>
          <a:bodyPr/>
          <a:lstStyle/>
          <a:p>
            <a:pPr algn="l" eaLnBrk="1" hangingPunct="1">
              <a:defRPr/>
            </a:pPr>
            <a:r>
              <a:rPr lang="zh-CN" altLang="en-US" sz="2000" b="1" dirty="0" smtClean="0"/>
              <a:t>后宫优雅事件</a:t>
            </a:r>
            <a:r>
              <a:rPr lang="en-US" altLang="zh-CN" sz="2000" b="1" dirty="0" smtClean="0"/>
              <a:t>——</a:t>
            </a:r>
            <a:r>
              <a:rPr lang="zh-CN" altLang="en-US" sz="2000" b="1" dirty="0" smtClean="0"/>
              <a:t>东施效颦 </a:t>
            </a:r>
          </a:p>
        </p:txBody>
      </p:sp>
      <p:sp>
        <p:nvSpPr>
          <p:cNvPr id="6" name="矩形 5"/>
          <p:cNvSpPr/>
          <p:nvPr/>
        </p:nvSpPr>
        <p:spPr>
          <a:xfrm>
            <a:off x="395536" y="764704"/>
            <a:ext cx="8280920" cy="1152128"/>
          </a:xfrm>
          <a:prstGeom prst="rect">
            <a:avLst/>
          </a:prstGeom>
          <a:noFill/>
          <a:ln>
            <a:solidFill>
              <a:srgbClr xmlns:mc="http://schemas.openxmlformats.org/markup-compatibility/2006" xmlns:a14="http://schemas.microsoft.com/office/drawing/2010/main" val="000000" mc:Ignorabl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5725" indent="-85725">
              <a:buFont typeface="Arial" pitchFamily="34" charset="0"/>
              <a:buChar char="•"/>
            </a:pPr>
            <a:r>
              <a:rPr lang="zh-CN" altLang="en-US" dirty="0" smtClean="0">
                <a:solidFill>
                  <a:srgbClr xmlns:mc="http://schemas.openxmlformats.org/markup-compatibility/2006" xmlns:a14="http://schemas.microsoft.com/office/drawing/2010/main" val="000000" mc:Ignorable=""/>
                </a:solidFill>
                <a:latin typeface="+mn-ea"/>
              </a:rPr>
              <a:t>为了扭转不利局面，同时消除前期炒作的一些不利“证据”，策划人决定也利用百度被黑的热点效应，东施效颦，在</a:t>
            </a:r>
            <a:r>
              <a:rPr lang="en-US" altLang="zh-CN" dirty="0" smtClean="0">
                <a:solidFill>
                  <a:srgbClr xmlns:mc="http://schemas.openxmlformats.org/markup-compatibility/2006" xmlns:a14="http://schemas.microsoft.com/office/drawing/2010/main" val="000000" mc:Ignorable=""/>
                </a:solidFill>
                <a:latin typeface="+mn-ea"/>
              </a:rPr>
              <a:t>1</a:t>
            </a:r>
            <a:r>
              <a:rPr lang="zh-CN" altLang="en-US" dirty="0" smtClean="0">
                <a:solidFill>
                  <a:srgbClr xmlns:mc="http://schemas.openxmlformats.org/markup-compatibility/2006" xmlns:a14="http://schemas.microsoft.com/office/drawing/2010/main" val="000000" mc:Ignorable=""/>
                </a:solidFill>
                <a:latin typeface="+mn-ea"/>
              </a:rPr>
              <a:t>月</a:t>
            </a:r>
            <a:r>
              <a:rPr lang="en-US" altLang="zh-CN" dirty="0" smtClean="0">
                <a:solidFill>
                  <a:srgbClr xmlns:mc="http://schemas.openxmlformats.org/markup-compatibility/2006" xmlns:a14="http://schemas.microsoft.com/office/drawing/2010/main" val="000000" mc:Ignorable=""/>
                </a:solidFill>
                <a:latin typeface="+mn-ea"/>
              </a:rPr>
              <a:t>14</a:t>
            </a:r>
            <a:r>
              <a:rPr lang="zh-CN" altLang="en-US" dirty="0" smtClean="0">
                <a:solidFill>
                  <a:srgbClr xmlns:mc="http://schemas.openxmlformats.org/markup-compatibility/2006" xmlns:a14="http://schemas.microsoft.com/office/drawing/2010/main" val="000000" mc:Ignorable=""/>
                </a:solidFill>
                <a:latin typeface="+mn-ea"/>
              </a:rPr>
              <a:t>日，让“后宫优雅”自称微博遭到“黑客袭击”，并删除了所有先前发布的四十多篇文章，但事实证明这种做法收效甚微。</a:t>
            </a:r>
            <a:endParaRPr lang="zh-CN" altLang="en-US" dirty="0">
              <a:solidFill>
                <a:srgbClr xmlns:mc="http://schemas.openxmlformats.org/markup-compatibility/2006" xmlns:a14="http://schemas.microsoft.com/office/drawing/2010/main" val="000000" mc:Ignorable=""/>
              </a:solidFill>
              <a:latin typeface="+mn-ea"/>
            </a:endParaRPr>
          </a:p>
        </p:txBody>
      </p:sp>
    </p:spTree>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后宫优雅"/>
          <p:cNvPicPr>
            <a:picLocks noChangeAspect="1" noChangeArrowheads="1"/>
          </p:cNvPicPr>
          <p:nvPr/>
        </p:nvPicPr>
        <p:blipFill>
          <a:blip r:embed="rId2"/>
          <a:srcRect b="4984"/>
          <a:stretch>
            <a:fillRect/>
          </a:stretch>
        </p:blipFill>
        <p:spPr bwMode="auto">
          <a:xfrm>
            <a:off x="251520" y="1052736"/>
            <a:ext cx="5867400" cy="4464496"/>
          </a:xfrm>
          <a:prstGeom prst="rect">
            <a:avLst/>
          </a:prstGeom>
          <a:noFill/>
        </p:spPr>
      </p:pic>
      <p:sp>
        <p:nvSpPr>
          <p:cNvPr id="5" name="标题 1"/>
          <p:cNvSpPr>
            <a:spLocks noGrp="1"/>
          </p:cNvSpPr>
          <p:nvPr>
            <p:ph type="title"/>
          </p:nvPr>
        </p:nvSpPr>
        <p:spPr>
          <a:xfrm>
            <a:off x="214313" y="142875"/>
            <a:ext cx="5429250" cy="642938"/>
          </a:xfrm>
        </p:spPr>
        <p:txBody>
          <a:bodyPr/>
          <a:lstStyle/>
          <a:p>
            <a:pPr algn="l" eaLnBrk="1" hangingPunct="1">
              <a:defRPr/>
            </a:pPr>
            <a:r>
              <a:rPr lang="zh-CN" altLang="en-US" sz="2000" b="1" dirty="0" smtClean="0"/>
              <a:t>后宫优雅事件</a:t>
            </a:r>
            <a:r>
              <a:rPr lang="en-US" altLang="zh-CN" sz="2000" b="1" dirty="0" smtClean="0"/>
              <a:t>——</a:t>
            </a:r>
            <a:r>
              <a:rPr lang="zh-CN" altLang="en-US" sz="2000" b="1" dirty="0" smtClean="0"/>
              <a:t>事件营销结束</a:t>
            </a:r>
          </a:p>
        </p:txBody>
      </p:sp>
      <p:sp>
        <p:nvSpPr>
          <p:cNvPr id="6" name="矩形 5"/>
          <p:cNvSpPr/>
          <p:nvPr/>
        </p:nvSpPr>
        <p:spPr>
          <a:xfrm>
            <a:off x="6300192" y="1052736"/>
            <a:ext cx="2664296" cy="4464496"/>
          </a:xfrm>
          <a:prstGeom prst="rect">
            <a:avLst/>
          </a:prstGeom>
          <a:noFill/>
          <a:ln>
            <a:solidFill>
              <a:srgbClr xmlns:mc="http://schemas.openxmlformats.org/markup-compatibility/2006" xmlns:a14="http://schemas.microsoft.com/office/drawing/2010/main" val="000000" mc:Ignorabl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5725" indent="-85725">
              <a:buFont typeface="Arial" pitchFamily="34" charset="0"/>
              <a:buChar char="•"/>
            </a:pPr>
            <a:r>
              <a:rPr lang="zh-CN" altLang="en-US" dirty="0" smtClean="0">
                <a:solidFill>
                  <a:srgbClr xmlns:mc="http://schemas.openxmlformats.org/markup-compatibility/2006" xmlns:a14="http://schemas.microsoft.com/office/drawing/2010/main" val="000000" mc:Ignorable=""/>
                </a:solidFill>
                <a:latin typeface="+mn-ea"/>
              </a:rPr>
              <a:t>“优雅女”后期的写作趣味性降低了不少，</a:t>
            </a:r>
            <a:r>
              <a:rPr lang="en-US" altLang="zh-CN" dirty="0" smtClean="0">
                <a:solidFill>
                  <a:srgbClr xmlns:mc="http://schemas.openxmlformats.org/markup-compatibility/2006" xmlns:a14="http://schemas.microsoft.com/office/drawing/2010/main" val="000000" mc:Ignorable=""/>
                </a:solidFill>
                <a:latin typeface="+mn-ea"/>
              </a:rPr>
              <a:t>YY</a:t>
            </a:r>
            <a:r>
              <a:rPr lang="zh-CN" altLang="en-US" dirty="0" smtClean="0">
                <a:solidFill>
                  <a:srgbClr xmlns:mc="http://schemas.openxmlformats.org/markup-compatibility/2006" xmlns:a14="http://schemas.microsoft.com/office/drawing/2010/main" val="000000" mc:Ignorable=""/>
                </a:solidFill>
                <a:latin typeface="+mn-ea"/>
              </a:rPr>
              <a:t>的味道越来越浓，而围观的网友不断人肉搜索，也让后宫优雅从后台走向前台。在</a:t>
            </a:r>
            <a:r>
              <a:rPr lang="en-US" altLang="zh-CN" dirty="0" smtClean="0">
                <a:solidFill>
                  <a:srgbClr xmlns:mc="http://schemas.openxmlformats.org/markup-compatibility/2006" xmlns:a14="http://schemas.microsoft.com/office/drawing/2010/main" val="000000" mc:Ignorable=""/>
                </a:solidFill>
                <a:latin typeface="+mn-ea"/>
              </a:rPr>
              <a:t>1</a:t>
            </a:r>
            <a:r>
              <a:rPr lang="zh-CN" altLang="en-US" dirty="0" smtClean="0">
                <a:solidFill>
                  <a:srgbClr xmlns:mc="http://schemas.openxmlformats.org/markup-compatibility/2006" xmlns:a14="http://schemas.microsoft.com/office/drawing/2010/main" val="000000" mc:Ignorable=""/>
                </a:solidFill>
                <a:latin typeface="+mn-ea"/>
              </a:rPr>
              <a:t>月</a:t>
            </a:r>
            <a:r>
              <a:rPr lang="en-US" altLang="zh-CN" dirty="0" smtClean="0">
                <a:solidFill>
                  <a:srgbClr xmlns:mc="http://schemas.openxmlformats.org/markup-compatibility/2006" xmlns:a14="http://schemas.microsoft.com/office/drawing/2010/main" val="000000" mc:Ignorable=""/>
                </a:solidFill>
                <a:latin typeface="+mn-ea"/>
              </a:rPr>
              <a:t>29</a:t>
            </a:r>
            <a:r>
              <a:rPr lang="zh-CN" altLang="en-US" dirty="0" smtClean="0">
                <a:solidFill>
                  <a:srgbClr xmlns:mc="http://schemas.openxmlformats.org/markup-compatibility/2006" xmlns:a14="http://schemas.microsoft.com/office/drawing/2010/main" val="000000" mc:Ignorable=""/>
                </a:solidFill>
                <a:latin typeface="+mn-ea"/>
              </a:rPr>
              <a:t>日，“后宫优雅”终于露出了庐山真面目，声称要代言完美时空的网络游戏</a:t>
            </a:r>
            <a:r>
              <a:rPr lang="en-US" altLang="zh-CN" dirty="0" smtClean="0">
                <a:solidFill>
                  <a:srgbClr xmlns:mc="http://schemas.openxmlformats.org/markup-compatibility/2006" xmlns:a14="http://schemas.microsoft.com/office/drawing/2010/main" val="000000" mc:Ignorable=""/>
                </a:solidFill>
                <a:latin typeface="+mn-ea"/>
              </a:rPr>
              <a:t>《</a:t>
            </a:r>
            <a:r>
              <a:rPr lang="zh-CN" altLang="en-US" dirty="0" smtClean="0">
                <a:solidFill>
                  <a:srgbClr xmlns:mc="http://schemas.openxmlformats.org/markup-compatibility/2006" xmlns:a14="http://schemas.microsoft.com/office/drawing/2010/main" val="000000" mc:Ignorable=""/>
                </a:solidFill>
                <a:latin typeface="+mn-ea"/>
              </a:rPr>
              <a:t>降龙之剑</a:t>
            </a:r>
            <a:r>
              <a:rPr lang="en-US" altLang="zh-CN" dirty="0" smtClean="0">
                <a:solidFill>
                  <a:srgbClr xmlns:mc="http://schemas.openxmlformats.org/markup-compatibility/2006" xmlns:a14="http://schemas.microsoft.com/office/drawing/2010/main" val="000000" mc:Ignorable=""/>
                </a:solidFill>
                <a:latin typeface="+mn-ea"/>
              </a:rPr>
              <a:t>》</a:t>
            </a:r>
            <a:r>
              <a:rPr lang="zh-CN" altLang="en-US" dirty="0" smtClean="0">
                <a:solidFill>
                  <a:srgbClr xmlns:mc="http://schemas.openxmlformats.org/markup-compatibility/2006" xmlns:a14="http://schemas.microsoft.com/office/drawing/2010/main" val="000000" mc:Ignorable=""/>
                </a:solidFill>
                <a:latin typeface="+mn-ea"/>
              </a:rPr>
              <a:t>，同时停止更新围脖，整个事件营销算是告一段落。 </a:t>
            </a:r>
            <a:endParaRPr lang="zh-CN" altLang="en-US" dirty="0">
              <a:solidFill>
                <a:srgbClr xmlns:mc="http://schemas.openxmlformats.org/markup-compatibility/2006" xmlns:a14="http://schemas.microsoft.com/office/drawing/2010/main" val="000000" mc:Ignorable=""/>
              </a:solidFill>
              <a:latin typeface="+mn-ea"/>
            </a:endParaRPr>
          </a:p>
        </p:txBody>
      </p:sp>
    </p:spTree>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14313" y="142875"/>
            <a:ext cx="5429250" cy="642938"/>
          </a:xfrm>
        </p:spPr>
        <p:txBody>
          <a:bodyPr/>
          <a:lstStyle/>
          <a:p>
            <a:pPr algn="l" eaLnBrk="1" hangingPunct="1">
              <a:defRPr/>
            </a:pPr>
            <a:r>
              <a:rPr lang="zh-CN" altLang="en-US" sz="2000" b="1" dirty="0" smtClean="0"/>
              <a:t>后宫优雅事件</a:t>
            </a:r>
            <a:r>
              <a:rPr lang="en-US" altLang="zh-CN" sz="2000" b="1" dirty="0" smtClean="0"/>
              <a:t>——</a:t>
            </a:r>
            <a:r>
              <a:rPr lang="zh-CN" altLang="en-US" sz="2000" b="1" dirty="0" smtClean="0"/>
              <a:t>营销效果评价</a:t>
            </a:r>
          </a:p>
        </p:txBody>
      </p:sp>
      <p:graphicFrame>
        <p:nvGraphicFramePr>
          <p:cNvPr id="7" name="Object 4"/>
          <p:cNvGraphicFramePr>
            <a:graphicFrameLocks noChangeAspect="1"/>
          </p:cNvGraphicFramePr>
          <p:nvPr/>
        </p:nvGraphicFramePr>
        <p:xfrm>
          <a:off x="3200400" y="2228850"/>
          <a:ext cx="5486400" cy="3943350"/>
        </p:xfrm>
        <a:graphic>
          <a:graphicData uri="http://schemas.openxmlformats.org/presentationml/2006/ole">
            <mc:AlternateContent xmlns:mc="http://schemas.openxmlformats.org/markup-compatibility/2006">
              <mc:Choice xmlns:v="urn:schemas-microsoft-com:vml" Requires="v">
                <p:oleObj spid="_x0000_s1027" name="文档" r:id="rId3" imgW="2477160" imgH="1685520" progId="Word.Document.8">
                  <p:embed/>
                </p:oleObj>
              </mc:Choice>
              <mc:Fallback>
                <p:oleObj name="文档" r:id="rId3" imgW="2477160" imgH="1685520" progId="Word.Document.8">
                  <p:embed/>
                  <p:pic>
                    <p:nvPicPr>
                      <p:cNvPr id="0" name="图片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00400" y="2228850"/>
                        <a:ext cx="5486400" cy="3943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8" name="AutoShape 6"/>
          <p:cNvSpPr>
            <a:spLocks noChangeArrowheads="1"/>
          </p:cNvSpPr>
          <p:nvPr/>
        </p:nvSpPr>
        <p:spPr bwMode="auto">
          <a:xfrm>
            <a:off x="6400800" y="1981200"/>
            <a:ext cx="2362200" cy="990600"/>
          </a:xfrm>
          <a:prstGeom prst="cloudCallout">
            <a:avLst>
              <a:gd name="adj1" fmla="val -15389"/>
              <a:gd name="adj2" fmla="val 82694"/>
            </a:avLst>
          </a:prstGeom>
          <a:solidFill>
            <a:srgbClr xmlns:mc="http://schemas.openxmlformats.org/markup-compatibility/2006" xmlns:a14="http://schemas.microsoft.com/office/drawing/2010/main" val="BBE0E3" mc:Ignorable=""/>
          </a:solidFill>
          <a:ln w="9525">
            <a:solidFill>
              <a:srgbClr xmlns:mc="http://schemas.openxmlformats.org/markup-compatibility/2006" xmlns:a14="http://schemas.microsoft.com/office/drawing/2010/main" val="BBE0E3" mc:Ignorable=""/>
            </a:solidFill>
            <a:round/>
            <a:headEnd/>
            <a:tailEnd/>
          </a:ln>
          <a:effectLst/>
        </p:spPr>
        <p:txBody>
          <a:bodyPr lIns="18000" rIns="18000" anchor="ctr" anchorCtr="1"/>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smtClean="0">
                <a:ln>
                  <a:noFill/>
                </a:ln>
                <a:solidFill>
                  <a:sysClr val="windowText" lastClr="000000"/>
                </a:solidFill>
                <a:effectLst/>
                <a:uLnTx/>
                <a:uFillTx/>
              </a:rPr>
              <a:t>谁</a:t>
            </a:r>
            <a:r>
              <a:rPr kumimoji="0" lang="en-US" altLang="zh-CN" sz="1800" b="1" i="0" u="none" strike="noStrike" kern="0" cap="none" spc="0" normalizeH="0" baseline="0" noProof="0" smtClean="0">
                <a:ln>
                  <a:noFill/>
                </a:ln>
                <a:solidFill>
                  <a:sysClr val="windowText" lastClr="000000"/>
                </a:solidFill>
                <a:effectLst/>
                <a:uLnTx/>
                <a:uFillTx/>
              </a:rPr>
              <a:t>TM</a:t>
            </a:r>
            <a:r>
              <a:rPr kumimoji="0" lang="zh-CN" altLang="en-US" sz="1800" b="1" i="0" u="none" strike="noStrike" kern="0" cap="none" spc="0" normalizeH="0" baseline="0" noProof="0" smtClean="0">
                <a:ln>
                  <a:noFill/>
                </a:ln>
                <a:solidFill>
                  <a:sysClr val="windowText" lastClr="000000"/>
                </a:solidFill>
                <a:effectLst/>
                <a:uLnTx/>
                <a:uFillTx/>
              </a:rPr>
              <a:t>干的？！</a:t>
            </a:r>
          </a:p>
        </p:txBody>
      </p:sp>
      <p:sp>
        <p:nvSpPr>
          <p:cNvPr id="12" name="Rectangle 2"/>
          <p:cNvSpPr>
            <a:spLocks noChangeArrowheads="1"/>
          </p:cNvSpPr>
          <p:nvPr/>
        </p:nvSpPr>
        <p:spPr bwMode="auto">
          <a:xfrm>
            <a:off x="304800" y="449263"/>
            <a:ext cx="8534400" cy="5472112"/>
          </a:xfrm>
          <a:prstGeom prst="rect">
            <a:avLst/>
          </a:prstGeom>
          <a:noFill/>
          <a:ln w="9525" algn="ctr">
            <a:noFill/>
            <a:miter lim="800000"/>
            <a:headEnd/>
            <a:tailEnd/>
          </a:ln>
          <a:effectLst/>
        </p:spPr>
        <p:txBody>
          <a:bodyPr/>
          <a:lstStyle/>
          <a:p>
            <a:pPr marL="0" marR="0" lvl="0" indent="0" algn="just" defTabSz="914400" eaLnBrk="1" fontAlgn="auto" latinLnBrk="0" hangingPunct="1">
              <a:lnSpc>
                <a:spcPct val="110000"/>
              </a:lnSpc>
              <a:spcBef>
                <a:spcPct val="50000"/>
              </a:spcBef>
              <a:spcAft>
                <a:spcPts val="0"/>
              </a:spcAft>
              <a:buClrTx/>
              <a:buSzTx/>
              <a:buFontTx/>
              <a:buNone/>
              <a:tabLst/>
              <a:defRPr/>
            </a:pPr>
            <a:r>
              <a:rPr kumimoji="0" lang="zh-CN" altLang="en-US" sz="1800" b="0" i="0" u="none" strike="noStrike" kern="0" cap="none" spc="0" normalizeH="0" baseline="0" noProof="0" dirty="0" smtClean="0">
                <a:ln>
                  <a:noFill/>
                </a:ln>
                <a:solidFill>
                  <a:srgbClr xmlns:mc="http://schemas.openxmlformats.org/markup-compatibility/2006" xmlns:a14="http://schemas.microsoft.com/office/drawing/2010/main" val="111111" mc:Ignorable=""/>
                </a:solidFill>
                <a:effectLst/>
                <a:uLnTx/>
                <a:uFillTx/>
                <a:latin typeface="+mn-ea"/>
              </a:rPr>
              <a:t>　　“</a:t>
            </a:r>
            <a:endParaRPr kumimoji="0" lang="en-US" altLang="zh-CN" sz="1800" b="0" i="0" u="none" strike="noStrike" kern="0" cap="none" spc="0" normalizeH="0" baseline="0" noProof="0" dirty="0" smtClean="0">
              <a:ln>
                <a:noFill/>
              </a:ln>
              <a:solidFill>
                <a:srgbClr xmlns:mc="http://schemas.openxmlformats.org/markup-compatibility/2006" xmlns:a14="http://schemas.microsoft.com/office/drawing/2010/main" val="111111" mc:Ignorable=""/>
              </a:solidFill>
              <a:effectLst/>
              <a:uLnTx/>
              <a:uFillTx/>
              <a:latin typeface="+mn-ea"/>
            </a:endParaRPr>
          </a:p>
          <a:p>
            <a:pPr marL="0" marR="0" lvl="0" indent="0" algn="just" defTabSz="914400" eaLnBrk="1" fontAlgn="auto" latinLnBrk="0" hangingPunct="1">
              <a:lnSpc>
                <a:spcPct val="110000"/>
              </a:lnSpc>
              <a:spcBef>
                <a:spcPct val="50000"/>
              </a:spcBef>
              <a:spcAft>
                <a:spcPts val="0"/>
              </a:spcAft>
              <a:buClrTx/>
              <a:buSzTx/>
              <a:buFontTx/>
              <a:buNone/>
              <a:tabLst/>
              <a:defRPr/>
            </a:pPr>
            <a:r>
              <a:rPr kumimoji="0" lang="zh-CN" altLang="en-US" sz="1800" b="0" i="0" u="none" strike="noStrike" kern="0" cap="none" spc="0" normalizeH="0" baseline="0" noProof="0" dirty="0" smtClean="0">
                <a:ln>
                  <a:noFill/>
                </a:ln>
                <a:solidFill>
                  <a:srgbClr xmlns:mc="http://schemas.openxmlformats.org/markup-compatibility/2006" xmlns:a14="http://schemas.microsoft.com/office/drawing/2010/main" val="111111" mc:Ignorable=""/>
                </a:solidFill>
                <a:effectLst/>
                <a:uLnTx/>
                <a:uFillTx/>
                <a:latin typeface="+mn-ea"/>
                <a:ea typeface="+mn-ea"/>
              </a:rPr>
              <a:t>优雅女”属于微博客营销的典型案例，策划人一开始是按照传统的论坛、博客等营销策略入手的，就像曾经风靡博客界的“视频舞女木木的身体日记”一样，写一个段子再发张照片，通过炫富和晒明星两大法宝，并自创“后宫体”的写作方法，在新浪微博中获得普遍关注。　</a:t>
            </a:r>
            <a:r>
              <a:rPr kumimoji="0" lang="zh-CN" altLang="en-US" sz="1800" b="0" i="0" u="none" strike="noStrike" kern="0" cap="none" spc="0" normalizeH="0" baseline="0" noProof="0" dirty="0" smtClean="0">
                <a:ln>
                  <a:noFill/>
                </a:ln>
                <a:solidFill>
                  <a:srgbClr xmlns:mc="http://schemas.openxmlformats.org/markup-compatibility/2006" xmlns:a14="http://schemas.microsoft.com/office/drawing/2010/main" val="111111" mc:Ignorable=""/>
                </a:solidFill>
                <a:effectLst/>
                <a:uLnTx/>
                <a:uFillTx/>
                <a:latin typeface="+mn-ea"/>
              </a:rPr>
              <a:t>　</a:t>
            </a:r>
          </a:p>
        </p:txBody>
      </p:sp>
      <p:sp>
        <p:nvSpPr>
          <p:cNvPr id="13" name="Rectangle 5"/>
          <p:cNvSpPr>
            <a:spLocks noChangeArrowheads="1"/>
          </p:cNvSpPr>
          <p:nvPr/>
        </p:nvSpPr>
        <p:spPr bwMode="auto">
          <a:xfrm>
            <a:off x="304800" y="2286000"/>
            <a:ext cx="2667000" cy="3643313"/>
          </a:xfrm>
          <a:prstGeom prst="rect">
            <a:avLst/>
          </a:prstGeom>
          <a:noFill/>
          <a:ln w="9525" algn="ctr">
            <a:noFill/>
            <a:miter lim="800000"/>
            <a:headEnd/>
            <a:tailEnd/>
          </a:ln>
          <a:effectLst/>
        </p:spPr>
        <p:txBody>
          <a:bodyPr/>
          <a:lstStyle/>
          <a:p>
            <a:pPr algn="just">
              <a:lnSpc>
                <a:spcPct val="110000"/>
              </a:lnSpc>
              <a:spcBef>
                <a:spcPct val="50000"/>
              </a:spcBef>
            </a:pPr>
            <a:r>
              <a:rPr lang="zh-CN" altLang="en-US" dirty="0" smtClean="0">
                <a:solidFill>
                  <a:srgbClr xmlns:mc="http://schemas.openxmlformats.org/markup-compatibility/2006" xmlns:a14="http://schemas.microsoft.com/office/drawing/2010/main" val="111111" mc:Ignorable=""/>
                </a:solidFill>
                <a:latin typeface="+mn-ea"/>
                <a:ea typeface="+mn-ea"/>
              </a:rPr>
              <a:t>“后宫优雅”</a:t>
            </a:r>
            <a:r>
              <a:rPr lang="zh-CN" altLang="en-US" dirty="0">
                <a:solidFill>
                  <a:srgbClr xmlns:mc="http://schemas.openxmlformats.org/markup-compatibility/2006" xmlns:a14="http://schemas.microsoft.com/office/drawing/2010/main" val="111111" mc:Ignorable=""/>
                </a:solidFill>
                <a:latin typeface="+mn-ea"/>
                <a:ea typeface="+mn-ea"/>
              </a:rPr>
              <a:t>从</a:t>
            </a:r>
            <a:r>
              <a:rPr lang="en-US" altLang="zh-CN" dirty="0">
                <a:solidFill>
                  <a:srgbClr xmlns:mc="http://schemas.openxmlformats.org/markup-compatibility/2006" xmlns:a14="http://schemas.microsoft.com/office/drawing/2010/main" val="111111" mc:Ignorable=""/>
                </a:solidFill>
                <a:latin typeface="+mn-ea"/>
                <a:ea typeface="+mn-ea"/>
              </a:rPr>
              <a:t>2009</a:t>
            </a:r>
            <a:r>
              <a:rPr lang="zh-CN" altLang="en-US" dirty="0">
                <a:solidFill>
                  <a:srgbClr xmlns:mc="http://schemas.openxmlformats.org/markup-compatibility/2006" xmlns:a14="http://schemas.microsoft.com/office/drawing/2010/main" val="111111" mc:Ignorable=""/>
                </a:solidFill>
                <a:latin typeface="+mn-ea"/>
                <a:ea typeface="+mn-ea"/>
              </a:rPr>
              <a:t>年</a:t>
            </a:r>
            <a:r>
              <a:rPr lang="en-US" altLang="zh-CN" dirty="0">
                <a:solidFill>
                  <a:srgbClr xmlns:mc="http://schemas.openxmlformats.org/markup-compatibility/2006" xmlns:a14="http://schemas.microsoft.com/office/drawing/2010/main" val="111111" mc:Ignorable=""/>
                </a:solidFill>
                <a:latin typeface="+mn-ea"/>
                <a:ea typeface="+mn-ea"/>
              </a:rPr>
              <a:t>12</a:t>
            </a:r>
            <a:r>
              <a:rPr lang="zh-CN" altLang="en-US" dirty="0">
                <a:solidFill>
                  <a:srgbClr xmlns:mc="http://schemas.openxmlformats.org/markup-compatibility/2006" xmlns:a14="http://schemas.microsoft.com/office/drawing/2010/main" val="111111" mc:Ignorable=""/>
                </a:solidFill>
                <a:latin typeface="+mn-ea"/>
                <a:ea typeface="+mn-ea"/>
              </a:rPr>
              <a:t>月</a:t>
            </a:r>
            <a:r>
              <a:rPr lang="en-US" altLang="zh-CN" dirty="0">
                <a:solidFill>
                  <a:srgbClr xmlns:mc="http://schemas.openxmlformats.org/markup-compatibility/2006" xmlns:a14="http://schemas.microsoft.com/office/drawing/2010/main" val="111111" mc:Ignorable=""/>
                </a:solidFill>
                <a:latin typeface="+mn-ea"/>
                <a:ea typeface="+mn-ea"/>
              </a:rPr>
              <a:t>1</a:t>
            </a:r>
            <a:r>
              <a:rPr lang="zh-CN" altLang="en-US" dirty="0">
                <a:solidFill>
                  <a:srgbClr xmlns:mc="http://schemas.openxmlformats.org/markup-compatibility/2006" xmlns:a14="http://schemas.microsoft.com/office/drawing/2010/main" val="111111" mc:Ignorable=""/>
                </a:solidFill>
                <a:latin typeface="+mn-ea"/>
                <a:ea typeface="+mn-ea"/>
              </a:rPr>
              <a:t>日注册帐号，到</a:t>
            </a:r>
            <a:r>
              <a:rPr lang="en-US" altLang="zh-CN" dirty="0">
                <a:solidFill>
                  <a:srgbClr xmlns:mc="http://schemas.openxmlformats.org/markup-compatibility/2006" xmlns:a14="http://schemas.microsoft.com/office/drawing/2010/main" val="111111" mc:Ignorable=""/>
                </a:solidFill>
                <a:latin typeface="+mn-ea"/>
                <a:ea typeface="+mn-ea"/>
              </a:rPr>
              <a:t>2010</a:t>
            </a:r>
            <a:r>
              <a:rPr lang="zh-CN" altLang="en-US" dirty="0">
                <a:solidFill>
                  <a:srgbClr xmlns:mc="http://schemas.openxmlformats.org/markup-compatibility/2006" xmlns:a14="http://schemas.microsoft.com/office/drawing/2010/main" val="111111" mc:Ignorable=""/>
                </a:solidFill>
                <a:latin typeface="+mn-ea"/>
                <a:ea typeface="+mn-ea"/>
              </a:rPr>
              <a:t>年</a:t>
            </a:r>
            <a:r>
              <a:rPr lang="en-US" altLang="zh-CN" dirty="0">
                <a:solidFill>
                  <a:srgbClr xmlns:mc="http://schemas.openxmlformats.org/markup-compatibility/2006" xmlns:a14="http://schemas.microsoft.com/office/drawing/2010/main" val="111111" mc:Ignorable=""/>
                </a:solidFill>
                <a:latin typeface="+mn-ea"/>
                <a:ea typeface="+mn-ea"/>
              </a:rPr>
              <a:t>2</a:t>
            </a:r>
            <a:r>
              <a:rPr lang="zh-CN" altLang="en-US" dirty="0">
                <a:solidFill>
                  <a:srgbClr xmlns:mc="http://schemas.openxmlformats.org/markup-compatibility/2006" xmlns:a14="http://schemas.microsoft.com/office/drawing/2010/main" val="111111" mc:Ignorable=""/>
                </a:solidFill>
                <a:latin typeface="+mn-ea"/>
                <a:ea typeface="+mn-ea"/>
              </a:rPr>
              <a:t>月</a:t>
            </a:r>
            <a:r>
              <a:rPr lang="en-US" altLang="zh-CN" dirty="0">
                <a:solidFill>
                  <a:srgbClr xmlns:mc="http://schemas.openxmlformats.org/markup-compatibility/2006" xmlns:a14="http://schemas.microsoft.com/office/drawing/2010/main" val="111111" mc:Ignorable=""/>
                </a:solidFill>
                <a:latin typeface="+mn-ea"/>
                <a:ea typeface="+mn-ea"/>
              </a:rPr>
              <a:t>1</a:t>
            </a:r>
            <a:r>
              <a:rPr lang="zh-CN" altLang="en-US" dirty="0">
                <a:solidFill>
                  <a:srgbClr xmlns:mc="http://schemas.openxmlformats.org/markup-compatibility/2006" xmlns:a14="http://schemas.microsoft.com/office/drawing/2010/main" val="111111" mc:Ignorable=""/>
                </a:solidFill>
                <a:latin typeface="+mn-ea"/>
                <a:ea typeface="+mn-ea"/>
              </a:rPr>
              <a:t>日营销结束，通过两个月的时间，获得了五万个新浪微博粉丝数，每篇微博的评论数都过千，成为新浪草根博客第二名和网络红人，并获得了黄健翔、潘石屹、宁财神等诸多名人的关注，可算颇有收获。</a:t>
            </a:r>
          </a:p>
          <a:p>
            <a:pPr algn="just">
              <a:lnSpc>
                <a:spcPct val="110000"/>
              </a:lnSpc>
              <a:spcBef>
                <a:spcPct val="50000"/>
              </a:spcBef>
            </a:pPr>
            <a:r>
              <a:rPr lang="zh-CN" altLang="en-US" dirty="0">
                <a:solidFill>
                  <a:srgbClr xmlns:mc="http://schemas.openxmlformats.org/markup-compatibility/2006" xmlns:a14="http://schemas.microsoft.com/office/drawing/2010/main" val="111111" mc:Ignorable=""/>
                </a:solidFill>
                <a:latin typeface="+mn-ea"/>
              </a:rPr>
              <a:t>　　</a:t>
            </a:r>
          </a:p>
        </p:txBody>
      </p:sp>
    </p:spTree>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1"/>
          <p:cNvSpPr>
            <a:spLocks noGrp="1"/>
          </p:cNvSpPr>
          <p:nvPr>
            <p:ph type="title"/>
          </p:nvPr>
        </p:nvSpPr>
        <p:spPr>
          <a:xfrm>
            <a:off x="214313" y="142875"/>
            <a:ext cx="5429250" cy="642938"/>
          </a:xfrm>
        </p:spPr>
        <p:txBody>
          <a:bodyPr/>
          <a:lstStyle/>
          <a:p>
            <a:pPr algn="l" eaLnBrk="1" hangingPunct="1"/>
            <a:r>
              <a:rPr lang="zh-CN" altLang="en-US" sz="2000" b="1" dirty="0" smtClean="0"/>
              <a:t>微博介绍</a:t>
            </a:r>
          </a:p>
        </p:txBody>
      </p:sp>
      <p:sp>
        <p:nvSpPr>
          <p:cNvPr id="4" name="TextBox 3"/>
          <p:cNvSpPr txBox="1"/>
          <p:nvPr/>
        </p:nvSpPr>
        <p:spPr>
          <a:xfrm>
            <a:off x="323528" y="908720"/>
            <a:ext cx="8712968" cy="5347463"/>
          </a:xfrm>
          <a:prstGeom prst="rect">
            <a:avLst/>
          </a:prstGeom>
          <a:noFill/>
          <a:ln>
            <a:noFill/>
          </a:ln>
        </p:spPr>
        <p:txBody>
          <a:bodyPr wrap="square">
            <a:spAutoFit/>
          </a:bodyPr>
          <a:lstStyle/>
          <a:p>
            <a:pPr marL="185738" indent="-185738">
              <a:lnSpc>
                <a:spcPts val="3000"/>
              </a:lnSpc>
              <a:spcBef>
                <a:spcPts val="600"/>
              </a:spcBef>
              <a:spcAft>
                <a:spcPts val="600"/>
              </a:spcAft>
              <a:buFont typeface="Arial" pitchFamily="34" charset="0"/>
              <a:buChar char="•"/>
              <a:defRPr/>
            </a:pPr>
            <a:r>
              <a:rPr lang="zh-CN" altLang="en-US" dirty="0" smtClean="0">
                <a:solidFill>
                  <a:srgbClr xmlns:mc="http://schemas.openxmlformats.org/markup-compatibility/2006" xmlns:a14="http://schemas.microsoft.com/office/drawing/2010/main" val="000000" mc:Ignorable=""/>
                </a:solidFill>
                <a:latin typeface="+mn-ea"/>
                <a:ea typeface="+mn-ea"/>
              </a:rPr>
              <a:t>微博，即微博客（</a:t>
            </a:r>
            <a:r>
              <a:rPr lang="en-US" altLang="zh-CN" dirty="0" err="1" smtClean="0">
                <a:solidFill>
                  <a:srgbClr xmlns:mc="http://schemas.openxmlformats.org/markup-compatibility/2006" xmlns:a14="http://schemas.microsoft.com/office/drawing/2010/main" val="000000" mc:Ignorable=""/>
                </a:solidFill>
                <a:latin typeface="+mn-ea"/>
                <a:ea typeface="+mn-ea"/>
              </a:rPr>
              <a:t>MicroBlog</a:t>
            </a:r>
            <a:r>
              <a:rPr lang="zh-CN" altLang="en-US" dirty="0" smtClean="0">
                <a:solidFill>
                  <a:srgbClr xmlns:mc="http://schemas.openxmlformats.org/markup-compatibility/2006" xmlns:a14="http://schemas.microsoft.com/office/drawing/2010/main" val="000000" mc:Ignorable=""/>
                </a:solidFill>
                <a:latin typeface="+mn-ea"/>
                <a:ea typeface="+mn-ea"/>
              </a:rPr>
              <a:t>）的简称，是一个基于用户关系的信息分享、传播以及获取平台，用户可以通过</a:t>
            </a:r>
            <a:r>
              <a:rPr lang="en-US" altLang="zh-CN" dirty="0" smtClean="0">
                <a:solidFill>
                  <a:srgbClr xmlns:mc="http://schemas.openxmlformats.org/markup-compatibility/2006" xmlns:a14="http://schemas.microsoft.com/office/drawing/2010/main" val="000000" mc:Ignorable=""/>
                </a:solidFill>
                <a:latin typeface="+mn-ea"/>
                <a:ea typeface="+mn-ea"/>
              </a:rPr>
              <a:t>WEB</a:t>
            </a:r>
            <a:r>
              <a:rPr lang="zh-CN" altLang="en-US" dirty="0" smtClean="0">
                <a:solidFill>
                  <a:srgbClr xmlns:mc="http://schemas.openxmlformats.org/markup-compatibility/2006" xmlns:a14="http://schemas.microsoft.com/office/drawing/2010/main" val="000000" mc:Ignorable=""/>
                </a:solidFill>
                <a:latin typeface="+mn-ea"/>
                <a:ea typeface="+mn-ea"/>
              </a:rPr>
              <a:t>、</a:t>
            </a:r>
            <a:r>
              <a:rPr lang="en-US" altLang="zh-CN" dirty="0" smtClean="0">
                <a:solidFill>
                  <a:srgbClr xmlns:mc="http://schemas.openxmlformats.org/markup-compatibility/2006" xmlns:a14="http://schemas.microsoft.com/office/drawing/2010/main" val="000000" mc:Ignorable=""/>
                </a:solidFill>
                <a:latin typeface="+mn-ea"/>
                <a:ea typeface="+mn-ea"/>
              </a:rPr>
              <a:t>WAP</a:t>
            </a:r>
            <a:r>
              <a:rPr lang="zh-CN" altLang="en-US" dirty="0" smtClean="0">
                <a:solidFill>
                  <a:srgbClr xmlns:mc="http://schemas.openxmlformats.org/markup-compatibility/2006" xmlns:a14="http://schemas.microsoft.com/office/drawing/2010/main" val="000000" mc:Ignorable=""/>
                </a:solidFill>
                <a:latin typeface="+mn-ea"/>
                <a:ea typeface="+mn-ea"/>
              </a:rPr>
              <a:t>以及各种客户端组建个人社区，以</a:t>
            </a:r>
            <a:r>
              <a:rPr lang="en-US" altLang="zh-CN" dirty="0" smtClean="0">
                <a:solidFill>
                  <a:srgbClr xmlns:mc="http://schemas.openxmlformats.org/markup-compatibility/2006" xmlns:a14="http://schemas.microsoft.com/office/drawing/2010/main" val="000000" mc:Ignorable=""/>
                </a:solidFill>
                <a:latin typeface="+mn-ea"/>
                <a:ea typeface="+mn-ea"/>
              </a:rPr>
              <a:t>140</a:t>
            </a:r>
            <a:r>
              <a:rPr lang="zh-CN" altLang="en-US" dirty="0" smtClean="0">
                <a:solidFill>
                  <a:srgbClr xmlns:mc="http://schemas.openxmlformats.org/markup-compatibility/2006" xmlns:a14="http://schemas.microsoft.com/office/drawing/2010/main" val="000000" mc:Ignorable=""/>
                </a:solidFill>
                <a:latin typeface="+mn-ea"/>
                <a:ea typeface="+mn-ea"/>
              </a:rPr>
              <a:t>左右的文字更新信息，并实现即时分享。</a:t>
            </a:r>
            <a:endParaRPr lang="en-US" altLang="zh-CN" dirty="0" smtClean="0">
              <a:solidFill>
                <a:srgbClr xmlns:mc="http://schemas.openxmlformats.org/markup-compatibility/2006" xmlns:a14="http://schemas.microsoft.com/office/drawing/2010/main" val="000000" mc:Ignorable=""/>
              </a:solidFill>
              <a:latin typeface="+mn-ea"/>
              <a:ea typeface="+mn-ea"/>
            </a:endParaRPr>
          </a:p>
          <a:p>
            <a:pPr marL="185738" indent="-185738">
              <a:lnSpc>
                <a:spcPts val="3000"/>
              </a:lnSpc>
              <a:spcBef>
                <a:spcPts val="600"/>
              </a:spcBef>
              <a:spcAft>
                <a:spcPts val="600"/>
              </a:spcAft>
              <a:buFont typeface="Arial" pitchFamily="34" charset="0"/>
              <a:buChar char="•"/>
              <a:defRPr/>
            </a:pPr>
            <a:r>
              <a:rPr lang="zh-CN" altLang="en-US" dirty="0" smtClean="0">
                <a:solidFill>
                  <a:srgbClr xmlns:mc="http://schemas.openxmlformats.org/markup-compatibility/2006" xmlns:a14="http://schemas.microsoft.com/office/drawing/2010/main" val="000000" mc:Ignorable=""/>
                </a:solidFill>
                <a:latin typeface="+mn-ea"/>
                <a:ea typeface="+mn-ea"/>
              </a:rPr>
              <a:t>最大的特点就是集成化和开放化，你可以通过你的手机、</a:t>
            </a:r>
            <a:r>
              <a:rPr lang="en-US" altLang="zh-CN" dirty="0" smtClean="0">
                <a:solidFill>
                  <a:srgbClr xmlns:mc="http://schemas.openxmlformats.org/markup-compatibility/2006" xmlns:a14="http://schemas.microsoft.com/office/drawing/2010/main" val="000000" mc:Ignorable=""/>
                </a:solidFill>
                <a:latin typeface="+mn-ea"/>
                <a:ea typeface="+mn-ea"/>
              </a:rPr>
              <a:t>IM</a:t>
            </a:r>
            <a:r>
              <a:rPr lang="zh-CN" altLang="en-US" dirty="0" smtClean="0">
                <a:solidFill>
                  <a:srgbClr xmlns:mc="http://schemas.openxmlformats.org/markup-compatibility/2006" xmlns:a14="http://schemas.microsoft.com/office/drawing/2010/main" val="000000" mc:Ignorable=""/>
                </a:solidFill>
                <a:latin typeface="+mn-ea"/>
                <a:ea typeface="+mn-ea"/>
              </a:rPr>
              <a:t>软件</a:t>
            </a:r>
            <a:r>
              <a:rPr lang="en-US" altLang="zh-CN" dirty="0" smtClean="0">
                <a:solidFill>
                  <a:srgbClr xmlns:mc="http://schemas.openxmlformats.org/markup-compatibility/2006" xmlns:a14="http://schemas.microsoft.com/office/drawing/2010/main" val="000000" mc:Ignorable=""/>
                </a:solidFill>
                <a:latin typeface="+mn-ea"/>
                <a:ea typeface="+mn-ea"/>
              </a:rPr>
              <a:t>(</a:t>
            </a:r>
            <a:r>
              <a:rPr lang="en-US" altLang="zh-CN" dirty="0" err="1" smtClean="0">
                <a:solidFill>
                  <a:srgbClr xmlns:mc="http://schemas.openxmlformats.org/markup-compatibility/2006" xmlns:a14="http://schemas.microsoft.com/office/drawing/2010/main" val="000000" mc:Ignorable=""/>
                </a:solidFill>
                <a:latin typeface="+mn-ea"/>
                <a:ea typeface="+mn-ea"/>
              </a:rPr>
              <a:t>gtalk</a:t>
            </a:r>
            <a:r>
              <a:rPr lang="zh-CN" altLang="en-US" dirty="0" smtClean="0">
                <a:solidFill>
                  <a:srgbClr xmlns:mc="http://schemas.openxmlformats.org/markup-compatibility/2006" xmlns:a14="http://schemas.microsoft.com/office/drawing/2010/main" val="000000" mc:Ignorable=""/>
                </a:solidFill>
                <a:latin typeface="+mn-ea"/>
                <a:ea typeface="+mn-ea"/>
              </a:rPr>
              <a:t>、</a:t>
            </a:r>
            <a:r>
              <a:rPr lang="en-US" altLang="zh-CN" dirty="0" smtClean="0">
                <a:solidFill>
                  <a:srgbClr xmlns:mc="http://schemas.openxmlformats.org/markup-compatibility/2006" xmlns:a14="http://schemas.microsoft.com/office/drawing/2010/main" val="000000" mc:Ignorable=""/>
                </a:solidFill>
                <a:latin typeface="+mn-ea"/>
                <a:ea typeface="+mn-ea"/>
              </a:rPr>
              <a:t>MSN</a:t>
            </a:r>
            <a:r>
              <a:rPr lang="zh-CN" altLang="en-US" dirty="0" smtClean="0">
                <a:solidFill>
                  <a:srgbClr xmlns:mc="http://schemas.openxmlformats.org/markup-compatibility/2006" xmlns:a14="http://schemas.microsoft.com/office/drawing/2010/main" val="000000" mc:Ignorable=""/>
                </a:solidFill>
                <a:latin typeface="+mn-ea"/>
                <a:ea typeface="+mn-ea"/>
              </a:rPr>
              <a:t>、</a:t>
            </a:r>
            <a:r>
              <a:rPr lang="en-US" altLang="zh-CN" dirty="0" smtClean="0">
                <a:solidFill>
                  <a:srgbClr xmlns:mc="http://schemas.openxmlformats.org/markup-compatibility/2006" xmlns:a14="http://schemas.microsoft.com/office/drawing/2010/main" val="000000" mc:Ignorable=""/>
                </a:solidFill>
                <a:latin typeface="+mn-ea"/>
                <a:ea typeface="+mn-ea"/>
              </a:rPr>
              <a:t>QQ</a:t>
            </a:r>
            <a:r>
              <a:rPr lang="zh-CN" altLang="en-US" dirty="0" smtClean="0">
                <a:solidFill>
                  <a:srgbClr xmlns:mc="http://schemas.openxmlformats.org/markup-compatibility/2006" xmlns:a14="http://schemas.microsoft.com/office/drawing/2010/main" val="000000" mc:Ignorable=""/>
                </a:solidFill>
                <a:latin typeface="+mn-ea"/>
                <a:ea typeface="+mn-ea"/>
              </a:rPr>
              <a:t>、</a:t>
            </a:r>
            <a:r>
              <a:rPr lang="en-US" altLang="zh-CN" dirty="0" err="1" smtClean="0">
                <a:solidFill>
                  <a:srgbClr xmlns:mc="http://schemas.openxmlformats.org/markup-compatibility/2006" xmlns:a14="http://schemas.microsoft.com/office/drawing/2010/main" val="000000" mc:Ignorable=""/>
                </a:solidFill>
                <a:latin typeface="+mn-ea"/>
                <a:ea typeface="+mn-ea"/>
              </a:rPr>
              <a:t>skype</a:t>
            </a:r>
            <a:r>
              <a:rPr lang="en-US" altLang="zh-CN" dirty="0" smtClean="0">
                <a:solidFill>
                  <a:srgbClr xmlns:mc="http://schemas.openxmlformats.org/markup-compatibility/2006" xmlns:a14="http://schemas.microsoft.com/office/drawing/2010/main" val="000000" mc:Ignorable=""/>
                </a:solidFill>
                <a:latin typeface="+mn-ea"/>
                <a:ea typeface="+mn-ea"/>
              </a:rPr>
              <a:t>)</a:t>
            </a:r>
            <a:r>
              <a:rPr lang="zh-CN" altLang="en-US" dirty="0" smtClean="0">
                <a:solidFill>
                  <a:srgbClr xmlns:mc="http://schemas.openxmlformats.org/markup-compatibility/2006" xmlns:a14="http://schemas.microsoft.com/office/drawing/2010/main" val="000000" mc:Ignorable=""/>
                </a:solidFill>
                <a:latin typeface="+mn-ea"/>
                <a:ea typeface="+mn-ea"/>
              </a:rPr>
              <a:t>和外部</a:t>
            </a:r>
            <a:r>
              <a:rPr lang="en-US" altLang="zh-CN" dirty="0" smtClean="0">
                <a:solidFill>
                  <a:srgbClr xmlns:mc="http://schemas.openxmlformats.org/markup-compatibility/2006" xmlns:a14="http://schemas.microsoft.com/office/drawing/2010/main" val="000000" mc:Ignorable=""/>
                </a:solidFill>
                <a:latin typeface="+mn-ea"/>
                <a:ea typeface="+mn-ea"/>
              </a:rPr>
              <a:t>API</a:t>
            </a:r>
            <a:r>
              <a:rPr lang="zh-CN" altLang="en-US" dirty="0" smtClean="0">
                <a:solidFill>
                  <a:srgbClr xmlns:mc="http://schemas.openxmlformats.org/markup-compatibility/2006" xmlns:a14="http://schemas.microsoft.com/office/drawing/2010/main" val="000000" mc:Ignorable=""/>
                </a:solidFill>
                <a:latin typeface="+mn-ea"/>
                <a:ea typeface="+mn-ea"/>
              </a:rPr>
              <a:t>接口等途径向你的微博客发布消息。</a:t>
            </a:r>
            <a:endParaRPr lang="en-US" altLang="zh-CN" dirty="0" smtClean="0">
              <a:solidFill>
                <a:srgbClr xmlns:mc="http://schemas.openxmlformats.org/markup-compatibility/2006" xmlns:a14="http://schemas.microsoft.com/office/drawing/2010/main" val="000000" mc:Ignorable=""/>
              </a:solidFill>
              <a:latin typeface="+mn-ea"/>
              <a:ea typeface="+mn-ea"/>
            </a:endParaRPr>
          </a:p>
          <a:p>
            <a:pPr marL="185738" indent="-185738">
              <a:lnSpc>
                <a:spcPts val="3000"/>
              </a:lnSpc>
              <a:spcBef>
                <a:spcPts val="600"/>
              </a:spcBef>
              <a:spcAft>
                <a:spcPts val="600"/>
              </a:spcAft>
              <a:buFont typeface="Arial" pitchFamily="34" charset="0"/>
              <a:buChar char="•"/>
              <a:defRPr/>
            </a:pPr>
            <a:r>
              <a:rPr lang="zh-CN" altLang="en-US" dirty="0" smtClean="0">
                <a:solidFill>
                  <a:srgbClr xmlns:mc="http://schemas.openxmlformats.org/markup-compatibility/2006" xmlns:a14="http://schemas.microsoft.com/office/drawing/2010/main" val="000000" mc:Ignorable=""/>
                </a:solidFill>
                <a:latin typeface="+mn-ea"/>
                <a:ea typeface="+mn-ea"/>
              </a:rPr>
              <a:t>相比较博客的“被动”关注，微博的关注则更为“主动”，只要轻点“</a:t>
            </a:r>
            <a:r>
              <a:rPr lang="en-US" altLang="zh-CN" dirty="0" smtClean="0">
                <a:solidFill>
                  <a:srgbClr xmlns:mc="http://schemas.openxmlformats.org/markup-compatibility/2006" xmlns:a14="http://schemas.microsoft.com/office/drawing/2010/main" val="000000" mc:Ignorable=""/>
                </a:solidFill>
                <a:latin typeface="+mn-ea"/>
                <a:ea typeface="+mn-ea"/>
              </a:rPr>
              <a:t>follow”</a:t>
            </a:r>
            <a:r>
              <a:rPr lang="zh-CN" altLang="en-US" dirty="0" smtClean="0">
                <a:solidFill>
                  <a:srgbClr xmlns:mc="http://schemas.openxmlformats.org/markup-compatibility/2006" xmlns:a14="http://schemas.microsoft.com/office/drawing/2010/main" val="000000" mc:Ignorable=""/>
                </a:solidFill>
                <a:latin typeface="+mn-ea"/>
                <a:ea typeface="+mn-ea"/>
              </a:rPr>
              <a:t>，即表示你愿意接受某位用户的即时更新信息；从这个角度上来说，对于商业推广、明星效应的传播更有研究价值。</a:t>
            </a:r>
            <a:endParaRPr lang="en-US" altLang="zh-CN" dirty="0" smtClean="0">
              <a:solidFill>
                <a:srgbClr xmlns:mc="http://schemas.openxmlformats.org/markup-compatibility/2006" xmlns:a14="http://schemas.microsoft.com/office/drawing/2010/main" val="000000" mc:Ignorable=""/>
              </a:solidFill>
              <a:latin typeface="+mn-ea"/>
              <a:ea typeface="+mn-ea"/>
            </a:endParaRPr>
          </a:p>
          <a:p>
            <a:pPr marL="185738" indent="-185738">
              <a:lnSpc>
                <a:spcPts val="3000"/>
              </a:lnSpc>
              <a:spcBef>
                <a:spcPts val="600"/>
              </a:spcBef>
              <a:spcAft>
                <a:spcPts val="600"/>
              </a:spcAft>
              <a:buFont typeface="Arial" pitchFamily="34" charset="0"/>
              <a:buChar char="•"/>
              <a:defRPr/>
            </a:pPr>
            <a:r>
              <a:rPr lang="zh-CN" altLang="en-US" dirty="0" smtClean="0">
                <a:solidFill>
                  <a:srgbClr xmlns:mc="http://schemas.openxmlformats.org/markup-compatibility/2006" xmlns:a14="http://schemas.microsoft.com/office/drawing/2010/main" val="000000" mc:Ignorable=""/>
                </a:solidFill>
                <a:latin typeface="+mn-ea"/>
                <a:ea typeface="+mn-ea"/>
              </a:rPr>
              <a:t>最早也是最著名的微博是美国的</a:t>
            </a:r>
            <a:r>
              <a:rPr lang="en-US" altLang="zh-CN" dirty="0" smtClean="0">
                <a:solidFill>
                  <a:srgbClr xmlns:mc="http://schemas.openxmlformats.org/markup-compatibility/2006" xmlns:a14="http://schemas.microsoft.com/office/drawing/2010/main" val="000000" mc:Ignorable=""/>
                </a:solidFill>
                <a:latin typeface="+mn-ea"/>
                <a:ea typeface="+mn-ea"/>
              </a:rPr>
              <a:t>twitter.</a:t>
            </a:r>
            <a:r>
              <a:rPr lang="zh-CN" altLang="en-US" dirty="0" smtClean="0">
                <a:solidFill>
                  <a:srgbClr xmlns:mc="http://schemas.openxmlformats.org/markup-compatibility/2006" xmlns:a14="http://schemas.microsoft.com/office/drawing/2010/main" val="000000" mc:Ignorable=""/>
                </a:solidFill>
                <a:latin typeface="+mn-ea"/>
                <a:ea typeface="+mn-ea"/>
              </a:rPr>
              <a:t>（推特），根据相关公开数据，截至</a:t>
            </a:r>
            <a:r>
              <a:rPr lang="en-US" altLang="zh-CN" dirty="0" smtClean="0">
                <a:solidFill>
                  <a:srgbClr xmlns:mc="http://schemas.openxmlformats.org/markup-compatibility/2006" xmlns:a14="http://schemas.microsoft.com/office/drawing/2010/main" val="000000" mc:Ignorable=""/>
                </a:solidFill>
                <a:latin typeface="+mn-ea"/>
                <a:ea typeface="+mn-ea"/>
              </a:rPr>
              <a:t>2010</a:t>
            </a:r>
            <a:r>
              <a:rPr lang="zh-CN" altLang="en-US" dirty="0" smtClean="0">
                <a:solidFill>
                  <a:srgbClr xmlns:mc="http://schemas.openxmlformats.org/markup-compatibility/2006" xmlns:a14="http://schemas.microsoft.com/office/drawing/2010/main" val="000000" mc:Ignorable=""/>
                </a:solidFill>
                <a:latin typeface="+mn-ea"/>
                <a:ea typeface="+mn-ea"/>
              </a:rPr>
              <a:t>年</a:t>
            </a:r>
            <a:r>
              <a:rPr lang="en-US" altLang="zh-CN" dirty="0" smtClean="0">
                <a:solidFill>
                  <a:srgbClr xmlns:mc="http://schemas.openxmlformats.org/markup-compatibility/2006" xmlns:a14="http://schemas.microsoft.com/office/drawing/2010/main" val="000000" mc:Ignorable=""/>
                </a:solidFill>
                <a:latin typeface="+mn-ea"/>
                <a:ea typeface="+mn-ea"/>
              </a:rPr>
              <a:t>1</a:t>
            </a:r>
            <a:r>
              <a:rPr lang="zh-CN" altLang="en-US" dirty="0" smtClean="0">
                <a:solidFill>
                  <a:srgbClr xmlns:mc="http://schemas.openxmlformats.org/markup-compatibility/2006" xmlns:a14="http://schemas.microsoft.com/office/drawing/2010/main" val="000000" mc:Ignorable=""/>
                </a:solidFill>
                <a:latin typeface="+mn-ea"/>
                <a:ea typeface="+mn-ea"/>
              </a:rPr>
              <a:t>月份，该产品在全球已经拥有</a:t>
            </a:r>
            <a:r>
              <a:rPr lang="en-US" altLang="zh-CN" dirty="0" smtClean="0">
                <a:solidFill>
                  <a:srgbClr xmlns:mc="http://schemas.openxmlformats.org/markup-compatibility/2006" xmlns:a14="http://schemas.microsoft.com/office/drawing/2010/main" val="000000" mc:Ignorable=""/>
                </a:solidFill>
                <a:latin typeface="+mn-ea"/>
                <a:ea typeface="+mn-ea"/>
              </a:rPr>
              <a:t>7500</a:t>
            </a:r>
            <a:r>
              <a:rPr lang="zh-CN" altLang="en-US" dirty="0" smtClean="0">
                <a:solidFill>
                  <a:srgbClr xmlns:mc="http://schemas.openxmlformats.org/markup-compatibility/2006" xmlns:a14="http://schemas.microsoft.com/office/drawing/2010/main" val="000000" mc:Ignorable=""/>
                </a:solidFill>
                <a:latin typeface="+mn-ea"/>
                <a:ea typeface="+mn-ea"/>
              </a:rPr>
              <a:t>万注册用户。国内微博企业绝大多数把学习的榜样都锁定在了</a:t>
            </a:r>
            <a:r>
              <a:rPr lang="en-US" altLang="zh-CN" dirty="0" smtClean="0">
                <a:solidFill>
                  <a:srgbClr xmlns:mc="http://schemas.openxmlformats.org/markup-compatibility/2006" xmlns:a14="http://schemas.microsoft.com/office/drawing/2010/main" val="000000" mc:Ignorable=""/>
                </a:solidFill>
                <a:latin typeface="+mn-ea"/>
                <a:ea typeface="+mn-ea"/>
              </a:rPr>
              <a:t>Twitter</a:t>
            </a:r>
            <a:r>
              <a:rPr lang="zh-CN" altLang="en-US" dirty="0" smtClean="0">
                <a:solidFill>
                  <a:srgbClr xmlns:mc="http://schemas.openxmlformats.org/markup-compatibility/2006" xmlns:a14="http://schemas.microsoft.com/office/drawing/2010/main" val="000000" mc:Ignorable=""/>
                </a:solidFill>
                <a:latin typeface="+mn-ea"/>
                <a:ea typeface="+mn-ea"/>
              </a:rPr>
              <a:t>身上（唯一一个例外是 </a:t>
            </a:r>
            <a:r>
              <a:rPr lang="en-US" altLang="zh-CN" dirty="0" smtClean="0">
                <a:solidFill>
                  <a:srgbClr xmlns:mc="http://schemas.openxmlformats.org/markup-compatibility/2006" xmlns:a14="http://schemas.microsoft.com/office/drawing/2010/main" val="000000" mc:Ignorable=""/>
                </a:solidFill>
                <a:latin typeface="+mn-ea"/>
                <a:ea typeface="+mn-ea"/>
              </a:rPr>
              <a:t>Follow5</a:t>
            </a:r>
            <a:r>
              <a:rPr lang="zh-CN" altLang="en-US" dirty="0" smtClean="0">
                <a:solidFill>
                  <a:srgbClr xmlns:mc="http://schemas.openxmlformats.org/markup-compatibility/2006" xmlns:a14="http://schemas.microsoft.com/office/drawing/2010/main" val="000000" mc:Ignorable=""/>
                </a:solidFill>
                <a:latin typeface="+mn-ea"/>
                <a:ea typeface="+mn-ea"/>
              </a:rPr>
              <a:t>），由于是本土中文服务，与其他网站互通性更强，自然比</a:t>
            </a:r>
            <a:r>
              <a:rPr lang="en-US" altLang="zh-CN" dirty="0" smtClean="0">
                <a:solidFill>
                  <a:srgbClr xmlns:mc="http://schemas.openxmlformats.org/markup-compatibility/2006" xmlns:a14="http://schemas.microsoft.com/office/drawing/2010/main" val="000000" mc:Ignorable=""/>
                </a:solidFill>
                <a:latin typeface="+mn-ea"/>
                <a:ea typeface="+mn-ea"/>
              </a:rPr>
              <a:t>Twitter</a:t>
            </a:r>
            <a:r>
              <a:rPr lang="zh-CN" altLang="en-US" dirty="0" smtClean="0">
                <a:solidFill>
                  <a:srgbClr xmlns:mc="http://schemas.openxmlformats.org/markup-compatibility/2006" xmlns:a14="http://schemas.microsoft.com/office/drawing/2010/main" val="000000" mc:Ignorable=""/>
                </a:solidFill>
                <a:latin typeface="+mn-ea"/>
                <a:ea typeface="+mn-ea"/>
              </a:rPr>
              <a:t>更能吸引国内用户。</a:t>
            </a:r>
            <a:endParaRPr lang="en-US" altLang="zh-CN" dirty="0" smtClean="0">
              <a:solidFill>
                <a:srgbClr xmlns:mc="http://schemas.openxmlformats.org/markup-compatibility/2006" xmlns:a14="http://schemas.microsoft.com/office/drawing/2010/main" val="000000" mc:Ignorable=""/>
              </a:solidFill>
              <a:latin typeface="+mn-ea"/>
              <a:ea typeface="+mn-ea"/>
            </a:endParaRPr>
          </a:p>
        </p:txBody>
      </p:sp>
    </p:spTree>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后宫优雅数据统计"/>
          <p:cNvPicPr>
            <a:picLocks noChangeAspect="1" noChangeArrowheads="1"/>
          </p:cNvPicPr>
          <p:nvPr/>
        </p:nvPicPr>
        <p:blipFill>
          <a:blip r:embed="rId2"/>
          <a:srcRect/>
          <a:stretch>
            <a:fillRect/>
          </a:stretch>
        </p:blipFill>
        <p:spPr bwMode="auto">
          <a:xfrm>
            <a:off x="179512" y="980728"/>
            <a:ext cx="6096000" cy="4721225"/>
          </a:xfrm>
          <a:prstGeom prst="rect">
            <a:avLst/>
          </a:prstGeom>
          <a:noFill/>
          <a:ln>
            <a:solidFill>
              <a:schemeClr val="bg1">
                <a:lumMod val="75000"/>
              </a:schemeClr>
            </a:solidFill>
          </a:ln>
        </p:spPr>
      </p:pic>
      <p:sp>
        <p:nvSpPr>
          <p:cNvPr id="5" name="标题 1"/>
          <p:cNvSpPr>
            <a:spLocks noGrp="1"/>
          </p:cNvSpPr>
          <p:nvPr>
            <p:ph type="title"/>
          </p:nvPr>
        </p:nvSpPr>
        <p:spPr>
          <a:xfrm>
            <a:off x="214313" y="142875"/>
            <a:ext cx="5429250" cy="642938"/>
          </a:xfrm>
        </p:spPr>
        <p:txBody>
          <a:bodyPr/>
          <a:lstStyle/>
          <a:p>
            <a:pPr algn="l" eaLnBrk="1" hangingPunct="1">
              <a:defRPr/>
            </a:pPr>
            <a:r>
              <a:rPr lang="zh-CN" altLang="en-US" sz="2000" b="1" dirty="0" smtClean="0"/>
              <a:t>后宫优雅事件</a:t>
            </a:r>
            <a:r>
              <a:rPr lang="en-US" altLang="zh-CN" sz="2000" b="1" dirty="0" smtClean="0"/>
              <a:t>——</a:t>
            </a:r>
            <a:r>
              <a:rPr lang="zh-CN" altLang="en-US" sz="2000" b="1" dirty="0" smtClean="0"/>
              <a:t>营销效果评价</a:t>
            </a:r>
          </a:p>
        </p:txBody>
      </p:sp>
      <p:sp>
        <p:nvSpPr>
          <p:cNvPr id="6" name="矩形 5"/>
          <p:cNvSpPr/>
          <p:nvPr/>
        </p:nvSpPr>
        <p:spPr>
          <a:xfrm>
            <a:off x="6444208" y="980728"/>
            <a:ext cx="2520280" cy="4752528"/>
          </a:xfrm>
          <a:prstGeom prst="rect">
            <a:avLst/>
          </a:prstGeom>
          <a:noFill/>
          <a:ln>
            <a:solidFill>
              <a:srgbClr xmlns:mc="http://schemas.openxmlformats.org/markup-compatibility/2006" xmlns:a14="http://schemas.microsoft.com/office/drawing/2010/main" val="000000" mc:Ignorabl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5725" indent="-85725">
              <a:buFont typeface="Arial" pitchFamily="34" charset="0"/>
              <a:buChar char="•"/>
            </a:pPr>
            <a:r>
              <a:rPr lang="zh-CN" altLang="en-US" dirty="0" smtClean="0">
                <a:solidFill>
                  <a:srgbClr xmlns:mc="http://schemas.openxmlformats.org/markup-compatibility/2006" xmlns:a14="http://schemas.microsoft.com/office/drawing/2010/main" val="000000" mc:Ignorable=""/>
                </a:solidFill>
                <a:latin typeface="+mn-ea"/>
              </a:rPr>
              <a:t>但是需要特别注意的是，从粉丝的留言评论上可以看出，大多数评论都是较为负面的评论，而针对“降龙之剑”的关键字进行分析，发现该网游的关注度并没有因为“优雅女”的火爆而急升，其关注度一直较为平稳，用户关注度甚至还低于“后宫优雅”的关注度，营销效果并不明显。</a:t>
            </a:r>
            <a:endParaRPr lang="zh-CN" altLang="en-US" dirty="0">
              <a:solidFill>
                <a:srgbClr xmlns:mc="http://schemas.openxmlformats.org/markup-compatibility/2006" xmlns:a14="http://schemas.microsoft.com/office/drawing/2010/main" val="000000" mc:Ignorable=""/>
              </a:solidFill>
              <a:latin typeface="+mn-ea"/>
            </a:endParaRPr>
          </a:p>
        </p:txBody>
      </p:sp>
    </p:spTree>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descr="后宫优雅"/>
          <p:cNvPicPr>
            <a:picLocks noChangeAspect="1" noChangeArrowheads="1"/>
          </p:cNvPicPr>
          <p:nvPr/>
        </p:nvPicPr>
        <p:blipFill>
          <a:blip r:embed="rId2"/>
          <a:srcRect/>
          <a:stretch>
            <a:fillRect/>
          </a:stretch>
        </p:blipFill>
        <p:spPr bwMode="auto">
          <a:xfrm>
            <a:off x="251520" y="794416"/>
            <a:ext cx="3168352" cy="4138676"/>
          </a:xfrm>
          <a:prstGeom prst="rect">
            <a:avLst/>
          </a:prstGeom>
          <a:noFill/>
        </p:spPr>
      </p:pic>
      <p:sp>
        <p:nvSpPr>
          <p:cNvPr id="5" name="矩形 4"/>
          <p:cNvSpPr/>
          <p:nvPr/>
        </p:nvSpPr>
        <p:spPr>
          <a:xfrm>
            <a:off x="3563888" y="794416"/>
            <a:ext cx="5400600" cy="4104456"/>
          </a:xfrm>
          <a:prstGeom prst="rect">
            <a:avLst/>
          </a:prstGeom>
          <a:noFill/>
          <a:ln>
            <a:solidFill>
              <a:srgbClr xmlns:mc="http://schemas.openxmlformats.org/markup-compatibility/2006" xmlns:a14="http://schemas.microsoft.com/office/drawing/2010/main" val="000000" mc:Ignorabl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5725" indent="-85725">
              <a:buFont typeface="Arial" pitchFamily="34" charset="0"/>
              <a:buChar char="•"/>
            </a:pPr>
            <a:r>
              <a:rPr lang="zh-CN" altLang="en-US" dirty="0" smtClean="0">
                <a:solidFill>
                  <a:srgbClr xmlns:mc="http://schemas.openxmlformats.org/markup-compatibility/2006" xmlns:a14="http://schemas.microsoft.com/office/drawing/2010/main" val="000000" mc:Ignorable=""/>
                </a:solidFill>
                <a:latin typeface="+mn-ea"/>
              </a:rPr>
              <a:t>因此，“后宫优雅”的事件营销虽然火了“优雅女”，在短短两个月时间打造了一个“网络红人”，但对于该网络游戏的推广是否有效还有待商榷。</a:t>
            </a:r>
            <a:endParaRPr lang="en-US" altLang="zh-CN" dirty="0" smtClean="0">
              <a:solidFill>
                <a:srgbClr xmlns:mc="http://schemas.openxmlformats.org/markup-compatibility/2006" xmlns:a14="http://schemas.microsoft.com/office/drawing/2010/main" val="000000" mc:Ignorable=""/>
              </a:solidFill>
              <a:latin typeface="+mn-ea"/>
            </a:endParaRPr>
          </a:p>
          <a:p>
            <a:pPr marL="85725" indent="-85725">
              <a:buFont typeface="Arial" pitchFamily="34" charset="0"/>
              <a:buChar char="•"/>
            </a:pPr>
            <a:r>
              <a:rPr lang="zh-CN" altLang="en-US" dirty="0" smtClean="0">
                <a:solidFill>
                  <a:srgbClr xmlns:mc="http://schemas.openxmlformats.org/markup-compatibility/2006" xmlns:a14="http://schemas.microsoft.com/office/drawing/2010/main" val="000000" mc:Ignorable=""/>
                </a:solidFill>
                <a:latin typeface="+mn-ea"/>
              </a:rPr>
              <a:t>该事件营销选择的平台是社会化网络新浪微博，虽然更新较为方便，转发和评论也容易，但由于“优雅女”的定位与网络游戏的切入点都是很难找到契合，同时新浪微博中存在大量高端用户和社会名人，也包括月光博客这样的深度微博用户，导致营销事件的后期漏洞百出，影响了传播的效果，虽然游戏的最终用户</a:t>
            </a:r>
            <a:r>
              <a:rPr lang="en-US" altLang="zh-CN" dirty="0" smtClean="0">
                <a:solidFill>
                  <a:srgbClr xmlns:mc="http://schemas.openxmlformats.org/markup-compatibility/2006" xmlns:a14="http://schemas.microsoft.com/office/drawing/2010/main" val="000000" mc:Ignorable=""/>
                </a:solidFill>
                <a:latin typeface="+mn-ea"/>
              </a:rPr>
              <a:t>—“</a:t>
            </a:r>
            <a:r>
              <a:rPr lang="zh-CN" altLang="en-US" dirty="0" smtClean="0">
                <a:solidFill>
                  <a:srgbClr xmlns:mc="http://schemas.openxmlformats.org/markup-compatibility/2006" xmlns:a14="http://schemas.microsoft.com/office/drawing/2010/main" val="000000" mc:Ignorable=""/>
                </a:solidFill>
                <a:latin typeface="+mn-ea"/>
              </a:rPr>
              <a:t>青少年玩家”可能不会想那么多事情，也不会在乎其真假，但是如果选择较为纯粹的草根社区，例如</a:t>
            </a:r>
            <a:r>
              <a:rPr lang="en-US" altLang="zh-CN" dirty="0" smtClean="0">
                <a:solidFill>
                  <a:srgbClr xmlns:mc="http://schemas.openxmlformats.org/markup-compatibility/2006" xmlns:a14="http://schemas.microsoft.com/office/drawing/2010/main" val="000000" mc:Ignorable=""/>
                </a:solidFill>
                <a:latin typeface="+mn-ea"/>
              </a:rPr>
              <a:t>QQ</a:t>
            </a:r>
            <a:r>
              <a:rPr lang="zh-CN" altLang="en-US" dirty="0" smtClean="0">
                <a:solidFill>
                  <a:srgbClr xmlns:mc="http://schemas.openxmlformats.org/markup-compatibility/2006" xmlns:a14="http://schemas.microsoft.com/office/drawing/2010/main" val="000000" mc:Ignorable=""/>
                </a:solidFill>
                <a:latin typeface="+mn-ea"/>
              </a:rPr>
              <a:t>空间或者天涯社区等，则可能不至于像现在这样过早谢幕。        </a:t>
            </a:r>
            <a:endParaRPr lang="zh-CN" altLang="en-US" dirty="0">
              <a:solidFill>
                <a:srgbClr xmlns:mc="http://schemas.openxmlformats.org/markup-compatibility/2006" xmlns:a14="http://schemas.microsoft.com/office/drawing/2010/main" val="000000" mc:Ignorable=""/>
              </a:solidFill>
              <a:latin typeface="+mn-ea"/>
            </a:endParaRPr>
          </a:p>
        </p:txBody>
      </p:sp>
      <p:sp>
        <p:nvSpPr>
          <p:cNvPr id="6" name="标题 1"/>
          <p:cNvSpPr>
            <a:spLocks noGrp="1"/>
          </p:cNvSpPr>
          <p:nvPr>
            <p:ph type="title"/>
          </p:nvPr>
        </p:nvSpPr>
        <p:spPr>
          <a:xfrm>
            <a:off x="214313" y="142875"/>
            <a:ext cx="5429250" cy="642938"/>
          </a:xfrm>
        </p:spPr>
        <p:txBody>
          <a:bodyPr/>
          <a:lstStyle/>
          <a:p>
            <a:pPr algn="l" eaLnBrk="1" hangingPunct="1">
              <a:defRPr/>
            </a:pPr>
            <a:r>
              <a:rPr lang="zh-CN" altLang="en-US" sz="2000" b="1" dirty="0" smtClean="0"/>
              <a:t>后宫优雅事件</a:t>
            </a:r>
            <a:r>
              <a:rPr lang="en-US" altLang="zh-CN" sz="2000" b="1" dirty="0" smtClean="0"/>
              <a:t>——</a:t>
            </a:r>
            <a:r>
              <a:rPr lang="zh-CN" altLang="en-US" sz="2000" b="1" dirty="0" smtClean="0"/>
              <a:t>总结分析</a:t>
            </a:r>
          </a:p>
        </p:txBody>
      </p:sp>
      <p:sp>
        <p:nvSpPr>
          <p:cNvPr id="7" name="矩形 6"/>
          <p:cNvSpPr/>
          <p:nvPr/>
        </p:nvSpPr>
        <p:spPr>
          <a:xfrm>
            <a:off x="251520" y="5013176"/>
            <a:ext cx="8712968" cy="1253280"/>
          </a:xfrm>
          <a:prstGeom prst="rect">
            <a:avLst/>
          </a:prstGeom>
          <a:noFill/>
          <a:ln>
            <a:solidFill>
              <a:srgbClr xmlns:mc="http://schemas.openxmlformats.org/markup-compatibility/2006" xmlns:a14="http://schemas.microsoft.com/office/drawing/2010/main" val="000000" mc:Ignorabl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5725" indent="-85725">
              <a:buFont typeface="Arial" pitchFamily="34" charset="0"/>
              <a:buChar char="•"/>
            </a:pPr>
            <a:r>
              <a:rPr lang="zh-CN" altLang="en-US" dirty="0" smtClean="0">
                <a:solidFill>
                  <a:srgbClr xmlns:mc="http://schemas.openxmlformats.org/markup-compatibility/2006" xmlns:a14="http://schemas.microsoft.com/office/drawing/2010/main" val="000000" mc:Ignorable=""/>
                </a:solidFill>
                <a:latin typeface="+mn-ea"/>
              </a:rPr>
              <a:t>综上所述，“后宫优雅”的微博事件营销策划并像常规的社会化营销方式，属于类似传统的论坛博客炒作方式，目前还无法统计出该事件对网游的营销效果；</a:t>
            </a:r>
            <a:endParaRPr lang="en-US" altLang="zh-CN" dirty="0" smtClean="0">
              <a:solidFill>
                <a:srgbClr xmlns:mc="http://schemas.openxmlformats.org/markup-compatibility/2006" xmlns:a14="http://schemas.microsoft.com/office/drawing/2010/main" val="000000" mc:Ignorable=""/>
              </a:solidFill>
              <a:latin typeface="+mn-ea"/>
            </a:endParaRPr>
          </a:p>
          <a:p>
            <a:pPr marL="85725" indent="-85725">
              <a:buFont typeface="Arial" pitchFamily="34" charset="0"/>
              <a:buChar char="•"/>
            </a:pPr>
            <a:r>
              <a:rPr lang="zh-CN" altLang="en-US" dirty="0" smtClean="0">
                <a:solidFill>
                  <a:srgbClr xmlns:mc="http://schemas.openxmlformats.org/markup-compatibility/2006" xmlns:a14="http://schemas.microsoft.com/office/drawing/2010/main" val="000000" mc:Ignorable=""/>
                </a:solidFill>
                <a:latin typeface="+mn-ea"/>
              </a:rPr>
              <a:t>企业如果真的需要进行长期的微博营销，不建议参考这个案例进行策划，否则有可能会弄巧成拙。</a:t>
            </a:r>
            <a:endParaRPr lang="zh-CN" altLang="en-US" dirty="0">
              <a:solidFill>
                <a:srgbClr xmlns:mc="http://schemas.openxmlformats.org/markup-compatibility/2006" xmlns:a14="http://schemas.microsoft.com/office/drawing/2010/main" val="000000" mc:Ignorable=""/>
              </a:solidFill>
              <a:latin typeface="+mn-ea"/>
            </a:endParaRPr>
          </a:p>
        </p:txBody>
      </p:sp>
    </p:spTree>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标题 1"/>
          <p:cNvSpPr>
            <a:spLocks noGrp="1"/>
          </p:cNvSpPr>
          <p:nvPr>
            <p:ph type="title"/>
          </p:nvPr>
        </p:nvSpPr>
        <p:spPr/>
        <p:txBody>
          <a:bodyPr/>
          <a:lstStyle/>
          <a:p>
            <a:pPr eaLnBrk="1" hangingPunct="1"/>
            <a:endParaRPr lang="zh-CN" altLang="en-US" smtClean="0"/>
          </a:p>
        </p:txBody>
      </p:sp>
      <p:pic>
        <p:nvPicPr>
          <p:cNvPr id="74755" name="内容占位符 5" descr="封di副本.jpg"/>
          <p:cNvPicPr>
            <a:picLocks noGrp="1" noChangeAspect="1"/>
          </p:cNvPicPr>
          <p:nvPr>
            <p:ph idx="1"/>
          </p:nvPr>
        </p:nvPicPr>
        <p:blipFill>
          <a:blip r:embed="rId3"/>
          <a:srcRect/>
          <a:stretch>
            <a:fillRect/>
          </a:stretch>
        </p:blipFill>
        <p:spPr>
          <a:xfrm>
            <a:off x="0" y="0"/>
            <a:ext cx="9144000" cy="6858000"/>
          </a:xfrm>
        </p:spPr>
      </p:pic>
    </p:spTree>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title"/>
          </p:nvPr>
        </p:nvSpPr>
        <p:spPr>
          <a:xfrm>
            <a:off x="214313" y="142875"/>
            <a:ext cx="5429250" cy="642938"/>
          </a:xfrm>
        </p:spPr>
        <p:txBody>
          <a:bodyPr/>
          <a:lstStyle/>
          <a:p>
            <a:pPr algn="l" eaLnBrk="1" hangingPunct="1"/>
            <a:r>
              <a:rPr lang="en-US" altLang="en-US" sz="2000" b="1" dirty="0" smtClean="0"/>
              <a:t/>
            </a:r>
            <a:br>
              <a:rPr lang="en-US" altLang="en-US" sz="2000" b="1" dirty="0" smtClean="0"/>
            </a:br>
            <a:r>
              <a:rPr lang="zh-CN" altLang="en-US" sz="2000" b="1" dirty="0" smtClean="0"/>
              <a:t>微博的三大特性</a:t>
            </a:r>
            <a:r>
              <a:rPr lang="zh-CN" altLang="en-US" sz="2000" dirty="0" smtClean="0"/>
              <a:t/>
            </a:r>
            <a:br>
              <a:rPr lang="zh-CN" altLang="en-US" sz="2000" dirty="0" smtClean="0"/>
            </a:br>
            <a:endParaRPr lang="zh-CN" altLang="en-US" sz="2000" b="1" dirty="0" smtClean="0"/>
          </a:p>
        </p:txBody>
      </p:sp>
      <p:grpSp>
        <p:nvGrpSpPr>
          <p:cNvPr id="7" name="Group 3"/>
          <p:cNvGrpSpPr>
            <a:grpSpLocks/>
          </p:cNvGrpSpPr>
          <p:nvPr/>
        </p:nvGrpSpPr>
        <p:grpSpPr bwMode="auto">
          <a:xfrm>
            <a:off x="539552" y="1268760"/>
            <a:ext cx="8280920" cy="4608512"/>
            <a:chOff x="1104" y="1152"/>
            <a:chExt cx="3696" cy="2688"/>
          </a:xfrm>
        </p:grpSpPr>
        <p:sp>
          <p:nvSpPr>
            <p:cNvPr id="8" name="AutoShape 4"/>
            <p:cNvSpPr>
              <a:spLocks noChangeArrowheads="1"/>
            </p:cNvSpPr>
            <p:nvPr/>
          </p:nvSpPr>
          <p:spPr bwMode="gray">
            <a:xfrm>
              <a:off x="1104" y="1152"/>
              <a:ext cx="3696" cy="834"/>
            </a:xfrm>
            <a:prstGeom prst="roundRect">
              <a:avLst>
                <a:gd name="adj" fmla="val 10889"/>
              </a:avLst>
            </a:prstGeom>
            <a:gradFill rotWithShape="1">
              <a:gsLst>
                <a:gs pos="0">
                  <a:srgbClr xmlns:mc="http://schemas.openxmlformats.org/markup-compatibility/2006" xmlns:a14="http://schemas.microsoft.com/office/drawing/2010/main" val="DDDDDD" mc:Ignorable="">
                    <a:gamma/>
                    <a:tint val="51373"/>
                    <a:invGamma/>
                  </a:srgbClr>
                </a:gs>
                <a:gs pos="100000">
                  <a:srgbClr xmlns:mc="http://schemas.openxmlformats.org/markup-compatibility/2006" xmlns:a14="http://schemas.microsoft.com/office/drawing/2010/main" val="DDDDDD" mc:Ignorable=""/>
                </a:gs>
              </a:gsLst>
              <a:lin ang="2700000" scaled="1"/>
            </a:gradFill>
            <a:ln w="38100">
              <a:solidFill>
                <a:srgbClr xmlns:mc="http://schemas.openxmlformats.org/markup-compatibility/2006" xmlns:a14="http://schemas.microsoft.com/office/drawing/2010/main" val="FFFFFF" mc:Ignorable=""/>
              </a:solidFill>
              <a:round/>
              <a:headEnd/>
              <a:tailEnd/>
            </a:ln>
            <a:effectLst>
              <a:outerShdw dist="135003" dir="2928844" algn="ctr" rotWithShape="0">
                <a:srgbClr xmlns:mc="http://schemas.openxmlformats.org/markup-compatibility/2006" xmlns:a14="http://schemas.microsoft.com/office/drawing/2010/main" val="000000" mc:Ignorable="">
                  <a:alpha val="50000"/>
                </a:srgbClr>
              </a:outerShdw>
            </a:effectLst>
          </p:spPr>
          <p:txBody>
            <a:bodyPr wrap="none" anchor="ctr"/>
            <a:lstStyle/>
            <a:p>
              <a:endParaRPr lang="zh-CN" altLang="en-US"/>
            </a:p>
          </p:txBody>
        </p:sp>
        <p:sp>
          <p:nvSpPr>
            <p:cNvPr id="9" name="AutoShape 5"/>
            <p:cNvSpPr>
              <a:spLocks noChangeArrowheads="1"/>
            </p:cNvSpPr>
            <p:nvPr/>
          </p:nvSpPr>
          <p:spPr bwMode="gray">
            <a:xfrm>
              <a:off x="1185" y="1229"/>
              <a:ext cx="712" cy="682"/>
            </a:xfrm>
            <a:prstGeom prst="roundRect">
              <a:avLst>
                <a:gd name="adj" fmla="val 11921"/>
              </a:avLst>
            </a:prstGeom>
            <a:gradFill rotWithShape="1">
              <a:gsLst>
                <a:gs pos="0">
                  <a:schemeClr val="accent1"/>
                </a:gs>
                <a:gs pos="100000">
                  <a:schemeClr val="accent1">
                    <a:gamma/>
                    <a:shade val="69804"/>
                    <a:invGamma/>
                  </a:schemeClr>
                </a:gs>
              </a:gsLst>
              <a:lin ang="5400000" scaled="1"/>
            </a:gradFill>
            <a:ln w="38100">
              <a:solidFill>
                <a:schemeClr val="bg1"/>
              </a:solidFill>
              <a:round/>
              <a:headEnd/>
              <a:tailEnd/>
            </a:ln>
            <a:effectLst/>
          </p:spPr>
          <p:txBody>
            <a:bodyPr wrap="none" anchor="ctr"/>
            <a:lstStyle/>
            <a:p>
              <a:endParaRPr lang="zh-CN" altLang="en-US"/>
            </a:p>
          </p:txBody>
        </p:sp>
        <p:sp>
          <p:nvSpPr>
            <p:cNvPr id="10" name="Freeform 6"/>
            <p:cNvSpPr>
              <a:spLocks/>
            </p:cNvSpPr>
            <p:nvPr/>
          </p:nvSpPr>
          <p:spPr bwMode="gray">
            <a:xfrm>
              <a:off x="1229" y="1273"/>
              <a:ext cx="356" cy="341"/>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1">
                    <a:gamma/>
                    <a:tint val="54510"/>
                    <a:invGamma/>
                  </a:schemeClr>
                </a:gs>
                <a:gs pos="50000">
                  <a:schemeClr val="accent1">
                    <a:alpha val="0"/>
                  </a:schemeClr>
                </a:gs>
                <a:gs pos="100000">
                  <a:schemeClr val="accent1">
                    <a:gamma/>
                    <a:tint val="54510"/>
                    <a:invGamma/>
                  </a:schemeClr>
                </a:gs>
              </a:gsLst>
              <a:lin ang="2700000" scaled="1"/>
            </a:gradFill>
            <a:ln w="0">
              <a:noFill/>
              <a:prstDash val="solid"/>
              <a:round/>
              <a:headEnd/>
              <a:tailEnd/>
            </a:ln>
          </p:spPr>
          <p:txBody>
            <a:bodyPr/>
            <a:lstStyle/>
            <a:p>
              <a:endParaRPr lang="zh-CN" altLang="en-US"/>
            </a:p>
          </p:txBody>
        </p:sp>
        <p:sp>
          <p:nvSpPr>
            <p:cNvPr id="11" name="Text Box 7"/>
            <p:cNvSpPr txBox="1">
              <a:spLocks noChangeArrowheads="1"/>
            </p:cNvSpPr>
            <p:nvPr/>
          </p:nvSpPr>
          <p:spPr bwMode="gray">
            <a:xfrm>
              <a:off x="1287" y="1415"/>
              <a:ext cx="495" cy="269"/>
            </a:xfrm>
            <a:prstGeom prst="rect">
              <a:avLst/>
            </a:prstGeom>
            <a:noFill/>
            <a:ln w="9525" algn="ctr">
              <a:noFill/>
              <a:miter lim="800000"/>
              <a:headEnd/>
              <a:tailEnd/>
            </a:ln>
            <a:effectLst/>
          </p:spPr>
          <p:txBody>
            <a:bodyPr wrap="none">
              <a:spAutoFit/>
            </a:bodyPr>
            <a:lstStyle/>
            <a:p>
              <a:pPr algn="ctr" eaLnBrk="0" hangingPunct="0"/>
              <a:r>
                <a:rPr lang="zh-CN" altLang="en-US" sz="2400" dirty="0" smtClean="0">
                  <a:solidFill>
                    <a:srgbClr xmlns:mc="http://schemas.openxmlformats.org/markup-compatibility/2006" xmlns:a14="http://schemas.microsoft.com/office/drawing/2010/main" val="FFFFFF" mc:Ignorable=""/>
                  </a:solidFill>
                  <a:effectLst>
                    <a:outerShdw blurRad="38100" dist="38100" dir="2700000" algn="tl">
                      <a:srgbClr xmlns:mc="http://schemas.openxmlformats.org/markup-compatibility/2006" xmlns:a14="http://schemas.microsoft.com/office/drawing/2010/main" val="C0C0C0" mc:Ignorable=""/>
                    </a:outerShdw>
                  </a:effectLst>
                  <a:latin typeface="+mn-ea"/>
                  <a:ea typeface="+mn-ea"/>
                </a:rPr>
                <a:t>便捷性</a:t>
              </a:r>
              <a:endParaRPr lang="en-US" altLang="zh-CN" sz="2400" dirty="0">
                <a:solidFill>
                  <a:srgbClr xmlns:mc="http://schemas.openxmlformats.org/markup-compatibility/2006" xmlns:a14="http://schemas.microsoft.com/office/drawing/2010/main" val="FFFFFF" mc:Ignorable=""/>
                </a:solidFill>
                <a:effectLst>
                  <a:outerShdw blurRad="38100" dist="38100" dir="2700000" algn="tl">
                    <a:srgbClr xmlns:mc="http://schemas.openxmlformats.org/markup-compatibility/2006" xmlns:a14="http://schemas.microsoft.com/office/drawing/2010/main" val="C0C0C0" mc:Ignorable=""/>
                  </a:outerShdw>
                </a:effectLst>
                <a:latin typeface="+mn-ea"/>
                <a:ea typeface="+mn-ea"/>
              </a:endParaRPr>
            </a:p>
          </p:txBody>
        </p:sp>
        <p:sp>
          <p:nvSpPr>
            <p:cNvPr id="12" name="Text Box 8"/>
            <p:cNvSpPr txBox="1">
              <a:spLocks noChangeArrowheads="1"/>
            </p:cNvSpPr>
            <p:nvPr/>
          </p:nvSpPr>
          <p:spPr bwMode="gray">
            <a:xfrm>
              <a:off x="1907" y="1194"/>
              <a:ext cx="2893" cy="700"/>
            </a:xfrm>
            <a:prstGeom prst="rect">
              <a:avLst/>
            </a:prstGeom>
            <a:noFill/>
            <a:ln w="9525" algn="ctr">
              <a:noFill/>
              <a:miter lim="800000"/>
              <a:headEnd/>
              <a:tailEnd/>
            </a:ln>
            <a:effectLst/>
          </p:spPr>
          <p:txBody>
            <a:bodyPr wrap="square">
              <a:spAutoFit/>
            </a:bodyPr>
            <a:lstStyle/>
            <a:p>
              <a:pPr marL="93663" indent="-93663" eaLnBrk="0" hangingPunct="0">
                <a:buFont typeface="Arial" pitchFamily="34" charset="0"/>
                <a:buChar char="•"/>
              </a:pPr>
              <a:r>
                <a:rPr lang="zh-CN" altLang="en-US" dirty="0" smtClean="0">
                  <a:solidFill>
                    <a:srgbClr xmlns:mc="http://schemas.openxmlformats.org/markup-compatibility/2006" xmlns:a14="http://schemas.microsoft.com/office/drawing/2010/main" val="000000" mc:Ignorable=""/>
                  </a:solidFill>
                  <a:latin typeface="+mn-ea"/>
                  <a:ea typeface="+mn-ea"/>
                </a:rPr>
                <a:t>微博在语言的编排组织上，没有博客那么高，只需要反应自己的心情，不需要长篇大论</a:t>
              </a:r>
              <a:r>
                <a:rPr lang="en-US" altLang="zh-CN" dirty="0" smtClean="0">
                  <a:solidFill>
                    <a:srgbClr xmlns:mc="http://schemas.openxmlformats.org/markup-compatibility/2006" xmlns:a14="http://schemas.microsoft.com/office/drawing/2010/main" val="000000" mc:Ignorable=""/>
                  </a:solidFill>
                  <a:latin typeface="+mn-ea"/>
                  <a:ea typeface="+mn-ea"/>
                </a:rPr>
                <a:t>,</a:t>
              </a:r>
              <a:r>
                <a:rPr lang="zh-CN" altLang="en-US" dirty="0" smtClean="0">
                  <a:solidFill>
                    <a:srgbClr xmlns:mc="http://schemas.openxmlformats.org/markup-compatibility/2006" xmlns:a14="http://schemas.microsoft.com/office/drawing/2010/main" val="000000" mc:Ignorable=""/>
                  </a:solidFill>
                  <a:latin typeface="+mn-ea"/>
                  <a:ea typeface="+mn-ea"/>
                </a:rPr>
                <a:t>更新起来也方便；</a:t>
              </a:r>
              <a:endParaRPr lang="en-US" altLang="zh-CN" dirty="0" smtClean="0">
                <a:solidFill>
                  <a:srgbClr xmlns:mc="http://schemas.openxmlformats.org/markup-compatibility/2006" xmlns:a14="http://schemas.microsoft.com/office/drawing/2010/main" val="000000" mc:Ignorable=""/>
                </a:solidFill>
                <a:latin typeface="+mn-ea"/>
                <a:ea typeface="+mn-ea"/>
              </a:endParaRPr>
            </a:p>
            <a:p>
              <a:pPr marL="93663" indent="-93663" eaLnBrk="0" hangingPunct="0">
                <a:buFont typeface="Arial" pitchFamily="34" charset="0"/>
                <a:buChar char="•"/>
              </a:pPr>
              <a:r>
                <a:rPr lang="zh-CN" altLang="en-US" dirty="0" smtClean="0">
                  <a:solidFill>
                    <a:srgbClr xmlns:mc="http://schemas.openxmlformats.org/markup-compatibility/2006" xmlns:a14="http://schemas.microsoft.com/office/drawing/2010/main" val="000000" mc:Ignorable=""/>
                  </a:solidFill>
                  <a:latin typeface="+mn-ea"/>
                  <a:ea typeface="+mn-ea"/>
                </a:rPr>
                <a:t>微博开通的多种</a:t>
              </a:r>
              <a:r>
                <a:rPr lang="en-US" altLang="zh-CN" dirty="0" smtClean="0">
                  <a:solidFill>
                    <a:srgbClr xmlns:mc="http://schemas.openxmlformats.org/markup-compatibility/2006" xmlns:a14="http://schemas.microsoft.com/office/drawing/2010/main" val="000000" mc:Ignorable=""/>
                  </a:solidFill>
                  <a:latin typeface="+mn-ea"/>
                  <a:ea typeface="+mn-ea"/>
                </a:rPr>
                <a:t>API</a:t>
              </a:r>
              <a:r>
                <a:rPr lang="zh-CN" altLang="en-US" dirty="0" smtClean="0">
                  <a:solidFill>
                    <a:srgbClr xmlns:mc="http://schemas.openxmlformats.org/markup-compatibility/2006" xmlns:a14="http://schemas.microsoft.com/office/drawing/2010/main" val="000000" mc:Ignorable=""/>
                  </a:solidFill>
                  <a:latin typeface="+mn-ea"/>
                  <a:ea typeface="+mn-ea"/>
                </a:rPr>
                <a:t>使得大量的用户可以通过手机、网络等方式来即时更新自己的个人信息。</a:t>
              </a:r>
              <a:endParaRPr lang="en-US" altLang="zh-CN" dirty="0">
                <a:solidFill>
                  <a:srgbClr xmlns:mc="http://schemas.openxmlformats.org/markup-compatibility/2006" xmlns:a14="http://schemas.microsoft.com/office/drawing/2010/main" val="000000" mc:Ignorable=""/>
                </a:solidFill>
                <a:latin typeface="+mn-ea"/>
                <a:ea typeface="+mn-ea"/>
              </a:endParaRPr>
            </a:p>
          </p:txBody>
        </p:sp>
        <p:sp>
          <p:nvSpPr>
            <p:cNvPr id="13" name="AutoShape 9"/>
            <p:cNvSpPr>
              <a:spLocks noChangeArrowheads="1"/>
            </p:cNvSpPr>
            <p:nvPr/>
          </p:nvSpPr>
          <p:spPr bwMode="gray">
            <a:xfrm>
              <a:off x="1104" y="2074"/>
              <a:ext cx="3696" cy="833"/>
            </a:xfrm>
            <a:prstGeom prst="roundRect">
              <a:avLst>
                <a:gd name="adj" fmla="val 10889"/>
              </a:avLst>
            </a:prstGeom>
            <a:gradFill rotWithShape="1">
              <a:gsLst>
                <a:gs pos="0">
                  <a:srgbClr xmlns:mc="http://schemas.openxmlformats.org/markup-compatibility/2006" xmlns:a14="http://schemas.microsoft.com/office/drawing/2010/main" val="DDDDDD" mc:Ignorable="">
                    <a:gamma/>
                    <a:tint val="51373"/>
                    <a:invGamma/>
                  </a:srgbClr>
                </a:gs>
                <a:gs pos="100000">
                  <a:srgbClr xmlns:mc="http://schemas.openxmlformats.org/markup-compatibility/2006" xmlns:a14="http://schemas.microsoft.com/office/drawing/2010/main" val="DDDDDD" mc:Ignorable=""/>
                </a:gs>
              </a:gsLst>
              <a:lin ang="2700000" scaled="1"/>
            </a:gradFill>
            <a:ln w="38100">
              <a:solidFill>
                <a:srgbClr xmlns:mc="http://schemas.openxmlformats.org/markup-compatibility/2006" xmlns:a14="http://schemas.microsoft.com/office/drawing/2010/main" val="FFFFFF" mc:Ignorable=""/>
              </a:solidFill>
              <a:round/>
              <a:headEnd/>
              <a:tailEnd/>
            </a:ln>
            <a:effectLst>
              <a:outerShdw dist="135003" dir="2928844" algn="ctr" rotWithShape="0">
                <a:srgbClr xmlns:mc="http://schemas.openxmlformats.org/markup-compatibility/2006" xmlns:a14="http://schemas.microsoft.com/office/drawing/2010/main" val="000000" mc:Ignorable="">
                  <a:alpha val="50000"/>
                </a:srgbClr>
              </a:outerShdw>
            </a:effectLst>
          </p:spPr>
          <p:txBody>
            <a:bodyPr wrap="none" anchor="ctr"/>
            <a:lstStyle/>
            <a:p>
              <a:endParaRPr lang="zh-CN" altLang="en-US"/>
            </a:p>
          </p:txBody>
        </p:sp>
        <p:sp>
          <p:nvSpPr>
            <p:cNvPr id="14" name="AutoShape 10"/>
            <p:cNvSpPr>
              <a:spLocks noChangeArrowheads="1"/>
            </p:cNvSpPr>
            <p:nvPr/>
          </p:nvSpPr>
          <p:spPr bwMode="gray">
            <a:xfrm>
              <a:off x="1185" y="2150"/>
              <a:ext cx="712" cy="682"/>
            </a:xfrm>
            <a:prstGeom prst="roundRect">
              <a:avLst>
                <a:gd name="adj" fmla="val 11921"/>
              </a:avLst>
            </a:prstGeom>
            <a:gradFill rotWithShape="1">
              <a:gsLst>
                <a:gs pos="0">
                  <a:schemeClr val="folHlink"/>
                </a:gs>
                <a:gs pos="100000">
                  <a:schemeClr val="folHlink">
                    <a:gamma/>
                    <a:shade val="69804"/>
                    <a:invGamma/>
                  </a:schemeClr>
                </a:gs>
              </a:gsLst>
              <a:lin ang="5400000" scaled="1"/>
            </a:gradFill>
            <a:ln w="38100">
              <a:solidFill>
                <a:schemeClr val="bg1"/>
              </a:solidFill>
              <a:round/>
              <a:headEnd/>
              <a:tailEnd/>
            </a:ln>
            <a:effectLst/>
          </p:spPr>
          <p:txBody>
            <a:bodyPr wrap="none" anchor="ctr"/>
            <a:lstStyle/>
            <a:p>
              <a:endParaRPr lang="zh-CN" altLang="en-US"/>
            </a:p>
          </p:txBody>
        </p:sp>
        <p:sp>
          <p:nvSpPr>
            <p:cNvPr id="15" name="Freeform 11"/>
            <p:cNvSpPr>
              <a:spLocks/>
            </p:cNvSpPr>
            <p:nvPr/>
          </p:nvSpPr>
          <p:spPr bwMode="gray">
            <a:xfrm>
              <a:off x="1229" y="2194"/>
              <a:ext cx="356" cy="341"/>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folHlink">
                    <a:gamma/>
                    <a:tint val="42353"/>
                    <a:invGamma/>
                  </a:schemeClr>
                </a:gs>
                <a:gs pos="100000">
                  <a:schemeClr val="folHlink">
                    <a:alpha val="0"/>
                  </a:schemeClr>
                </a:gs>
              </a:gsLst>
              <a:lin ang="2700000" scaled="1"/>
            </a:gradFill>
            <a:ln w="0">
              <a:noFill/>
              <a:prstDash val="solid"/>
              <a:round/>
              <a:headEnd/>
              <a:tailEnd/>
            </a:ln>
          </p:spPr>
          <p:txBody>
            <a:bodyPr/>
            <a:lstStyle/>
            <a:p>
              <a:endParaRPr lang="zh-CN" altLang="en-US"/>
            </a:p>
          </p:txBody>
        </p:sp>
        <p:sp>
          <p:nvSpPr>
            <p:cNvPr id="16" name="Text Box 12"/>
            <p:cNvSpPr txBox="1">
              <a:spLocks noChangeArrowheads="1"/>
            </p:cNvSpPr>
            <p:nvPr/>
          </p:nvSpPr>
          <p:spPr bwMode="gray">
            <a:xfrm>
              <a:off x="1298" y="2338"/>
              <a:ext cx="495" cy="269"/>
            </a:xfrm>
            <a:prstGeom prst="rect">
              <a:avLst/>
            </a:prstGeom>
            <a:noFill/>
            <a:ln w="9525" algn="ctr">
              <a:noFill/>
              <a:miter lim="800000"/>
              <a:headEnd/>
              <a:tailEnd/>
            </a:ln>
            <a:effectLst/>
          </p:spPr>
          <p:txBody>
            <a:bodyPr wrap="none">
              <a:spAutoFit/>
            </a:bodyPr>
            <a:lstStyle/>
            <a:p>
              <a:pPr algn="ctr" eaLnBrk="0" hangingPunct="0"/>
              <a:r>
                <a:rPr lang="zh-CN" altLang="en-US" sz="2400" dirty="0" smtClean="0">
                  <a:solidFill>
                    <a:srgbClr xmlns:mc="http://schemas.openxmlformats.org/markup-compatibility/2006" xmlns:a14="http://schemas.microsoft.com/office/drawing/2010/main" val="FFFFFF" mc:Ignorable=""/>
                  </a:solidFill>
                  <a:effectLst>
                    <a:outerShdw blurRad="38100" dist="38100" dir="2700000" algn="tl">
                      <a:srgbClr xmlns:mc="http://schemas.openxmlformats.org/markup-compatibility/2006" xmlns:a14="http://schemas.microsoft.com/office/drawing/2010/main" val="C0C0C0" mc:Ignorable=""/>
                    </a:outerShdw>
                  </a:effectLst>
                  <a:latin typeface="+mn-ea"/>
                  <a:ea typeface="+mn-ea"/>
                </a:rPr>
                <a:t>背对脸</a:t>
              </a:r>
              <a:endParaRPr lang="en-US" altLang="zh-CN" sz="2400" dirty="0">
                <a:solidFill>
                  <a:srgbClr xmlns:mc="http://schemas.openxmlformats.org/markup-compatibility/2006" xmlns:a14="http://schemas.microsoft.com/office/drawing/2010/main" val="FFFFFF" mc:Ignorable=""/>
                </a:solidFill>
                <a:effectLst>
                  <a:outerShdw blurRad="38100" dist="38100" dir="2700000" algn="tl">
                    <a:srgbClr xmlns:mc="http://schemas.openxmlformats.org/markup-compatibility/2006" xmlns:a14="http://schemas.microsoft.com/office/drawing/2010/main" val="C0C0C0" mc:Ignorable=""/>
                  </a:outerShdw>
                </a:effectLst>
                <a:latin typeface="+mn-ea"/>
                <a:ea typeface="+mn-ea"/>
              </a:endParaRPr>
            </a:p>
          </p:txBody>
        </p:sp>
        <p:sp>
          <p:nvSpPr>
            <p:cNvPr id="17" name="Text Box 13"/>
            <p:cNvSpPr txBox="1">
              <a:spLocks noChangeArrowheads="1"/>
            </p:cNvSpPr>
            <p:nvPr/>
          </p:nvSpPr>
          <p:spPr bwMode="gray">
            <a:xfrm>
              <a:off x="1907" y="2187"/>
              <a:ext cx="2893" cy="700"/>
            </a:xfrm>
            <a:prstGeom prst="rect">
              <a:avLst/>
            </a:prstGeom>
            <a:noFill/>
            <a:ln w="9525" algn="ctr">
              <a:noFill/>
              <a:miter lim="800000"/>
              <a:headEnd/>
              <a:tailEnd/>
            </a:ln>
            <a:effectLst/>
          </p:spPr>
          <p:txBody>
            <a:bodyPr wrap="square">
              <a:spAutoFit/>
            </a:bodyPr>
            <a:lstStyle/>
            <a:p>
              <a:pPr marL="93663" indent="-93663" eaLnBrk="0" hangingPunct="0">
                <a:buFont typeface="Arial" pitchFamily="34" charset="0"/>
                <a:buChar char="•"/>
              </a:pPr>
              <a:r>
                <a:rPr lang="zh-CN" altLang="en-US" dirty="0" smtClean="0">
                  <a:solidFill>
                    <a:srgbClr xmlns:mc="http://schemas.openxmlformats.org/markup-compatibility/2006" xmlns:a14="http://schemas.microsoft.com/office/drawing/2010/main" val="000000" mc:Ignorable=""/>
                  </a:solidFill>
                  <a:latin typeface="+mn-ea"/>
                  <a:ea typeface="+mn-ea"/>
                </a:rPr>
                <a:t>与博客上</a:t>
              </a:r>
              <a:r>
                <a:rPr lang="en-US" altLang="zh-CN" dirty="0" smtClean="0">
                  <a:solidFill>
                    <a:srgbClr xmlns:mc="http://schemas.openxmlformats.org/markup-compatibility/2006" xmlns:a14="http://schemas.microsoft.com/office/drawing/2010/main" val="000000" mc:Ignorable=""/>
                  </a:solidFill>
                  <a:latin typeface="+mn-ea"/>
                  <a:ea typeface="+mn-ea"/>
                </a:rPr>
                <a:t>--</a:t>
              </a:r>
              <a:r>
                <a:rPr lang="zh-CN" altLang="en-US" dirty="0" smtClean="0">
                  <a:solidFill>
                    <a:srgbClr xmlns:mc="http://schemas.openxmlformats.org/markup-compatibility/2006" xmlns:a14="http://schemas.microsoft.com/office/drawing/2010/main" val="000000" mc:Ignorable=""/>
                  </a:solidFill>
                  <a:latin typeface="+mn-ea"/>
                  <a:ea typeface="+mn-ea"/>
                </a:rPr>
                <a:t>面对面的表演不同，微型博客上是背对脸的</a:t>
              </a:r>
              <a:r>
                <a:rPr lang="en-US" altLang="en-US" dirty="0" smtClean="0">
                  <a:solidFill>
                    <a:srgbClr xmlns:mc="http://schemas.openxmlformats.org/markup-compatibility/2006" xmlns:a14="http://schemas.microsoft.com/office/drawing/2010/main" val="000000" mc:Ignorable=""/>
                  </a:solidFill>
                  <a:latin typeface="+mn-ea"/>
                  <a:ea typeface="+mn-ea"/>
                </a:rPr>
                <a:t>Follow5</a:t>
              </a:r>
              <a:r>
                <a:rPr lang="zh-CN" altLang="en-US" dirty="0" smtClean="0">
                  <a:solidFill>
                    <a:srgbClr xmlns:mc="http://schemas.openxmlformats.org/markup-compatibility/2006" xmlns:a14="http://schemas.microsoft.com/office/drawing/2010/main" val="000000" mc:Ignorable=""/>
                  </a:solidFill>
                  <a:latin typeface="+mn-ea"/>
                  <a:ea typeface="+mn-ea"/>
                </a:rPr>
                <a:t>（跟随我），就好比你在电脑前打游戏，路过的人从你背后看着你怎么玩，而你并不需要主动和背后的人交流。可以一点对多点，也可以点对点。</a:t>
              </a:r>
              <a:endParaRPr lang="en-US" altLang="zh-CN" dirty="0" smtClean="0">
                <a:solidFill>
                  <a:srgbClr xmlns:mc="http://schemas.openxmlformats.org/markup-compatibility/2006" xmlns:a14="http://schemas.microsoft.com/office/drawing/2010/main" val="000000" mc:Ignorable=""/>
                </a:solidFill>
                <a:latin typeface="+mn-ea"/>
                <a:ea typeface="+mn-ea"/>
              </a:endParaRPr>
            </a:p>
          </p:txBody>
        </p:sp>
        <p:sp>
          <p:nvSpPr>
            <p:cNvPr id="18" name="AutoShape 14"/>
            <p:cNvSpPr>
              <a:spLocks noChangeArrowheads="1"/>
            </p:cNvSpPr>
            <p:nvPr/>
          </p:nvSpPr>
          <p:spPr bwMode="gray">
            <a:xfrm>
              <a:off x="1104" y="3006"/>
              <a:ext cx="3696" cy="834"/>
            </a:xfrm>
            <a:prstGeom prst="roundRect">
              <a:avLst>
                <a:gd name="adj" fmla="val 10889"/>
              </a:avLst>
            </a:prstGeom>
            <a:gradFill rotWithShape="1">
              <a:gsLst>
                <a:gs pos="0">
                  <a:srgbClr xmlns:mc="http://schemas.openxmlformats.org/markup-compatibility/2006" xmlns:a14="http://schemas.microsoft.com/office/drawing/2010/main" val="DDDDDD" mc:Ignorable="">
                    <a:gamma/>
                    <a:tint val="51373"/>
                    <a:invGamma/>
                  </a:srgbClr>
                </a:gs>
                <a:gs pos="100000">
                  <a:srgbClr xmlns:mc="http://schemas.openxmlformats.org/markup-compatibility/2006" xmlns:a14="http://schemas.microsoft.com/office/drawing/2010/main" val="DDDDDD" mc:Ignorable=""/>
                </a:gs>
              </a:gsLst>
              <a:lin ang="2700000" scaled="1"/>
            </a:gradFill>
            <a:ln w="38100">
              <a:solidFill>
                <a:srgbClr xmlns:mc="http://schemas.openxmlformats.org/markup-compatibility/2006" xmlns:a14="http://schemas.microsoft.com/office/drawing/2010/main" val="FFFFFF" mc:Ignorable=""/>
              </a:solidFill>
              <a:round/>
              <a:headEnd/>
              <a:tailEnd/>
            </a:ln>
            <a:effectLst>
              <a:outerShdw dist="135003" dir="2928844" algn="ctr" rotWithShape="0">
                <a:srgbClr xmlns:mc="http://schemas.openxmlformats.org/markup-compatibility/2006" xmlns:a14="http://schemas.microsoft.com/office/drawing/2010/main" val="000000" mc:Ignorable="">
                  <a:alpha val="50000"/>
                </a:srgbClr>
              </a:outerShdw>
            </a:effectLst>
          </p:spPr>
          <p:txBody>
            <a:bodyPr wrap="none" anchor="ctr"/>
            <a:lstStyle/>
            <a:p>
              <a:endParaRPr lang="zh-CN" altLang="en-US"/>
            </a:p>
          </p:txBody>
        </p:sp>
        <p:sp>
          <p:nvSpPr>
            <p:cNvPr id="19" name="AutoShape 15"/>
            <p:cNvSpPr>
              <a:spLocks noChangeArrowheads="1"/>
            </p:cNvSpPr>
            <p:nvPr/>
          </p:nvSpPr>
          <p:spPr bwMode="gray">
            <a:xfrm>
              <a:off x="1185" y="3083"/>
              <a:ext cx="712" cy="682"/>
            </a:xfrm>
            <a:prstGeom prst="roundRect">
              <a:avLst>
                <a:gd name="adj" fmla="val 11921"/>
              </a:avLst>
            </a:prstGeom>
            <a:gradFill rotWithShape="1">
              <a:gsLst>
                <a:gs pos="0">
                  <a:schemeClr val="hlink"/>
                </a:gs>
                <a:gs pos="100000">
                  <a:schemeClr val="hlink">
                    <a:gamma/>
                    <a:shade val="69804"/>
                    <a:invGamma/>
                  </a:schemeClr>
                </a:gs>
              </a:gsLst>
              <a:lin ang="5400000" scaled="1"/>
            </a:gradFill>
            <a:ln w="38100">
              <a:solidFill>
                <a:schemeClr val="bg1"/>
              </a:solidFill>
              <a:round/>
              <a:headEnd/>
              <a:tailEnd/>
            </a:ln>
            <a:effectLst/>
          </p:spPr>
          <p:txBody>
            <a:bodyPr wrap="none" anchor="ctr"/>
            <a:lstStyle/>
            <a:p>
              <a:endParaRPr lang="zh-CN" altLang="en-US"/>
            </a:p>
          </p:txBody>
        </p:sp>
        <p:sp>
          <p:nvSpPr>
            <p:cNvPr id="20" name="Freeform 16"/>
            <p:cNvSpPr>
              <a:spLocks/>
            </p:cNvSpPr>
            <p:nvPr/>
          </p:nvSpPr>
          <p:spPr bwMode="gray">
            <a:xfrm>
              <a:off x="1229" y="3127"/>
              <a:ext cx="356" cy="341"/>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hlink">
                    <a:gamma/>
                    <a:tint val="48627"/>
                    <a:invGamma/>
                  </a:schemeClr>
                </a:gs>
                <a:gs pos="100000">
                  <a:schemeClr val="hlink">
                    <a:alpha val="0"/>
                  </a:schemeClr>
                </a:gs>
              </a:gsLst>
              <a:lin ang="2700000" scaled="1"/>
            </a:gradFill>
            <a:ln w="0">
              <a:noFill/>
              <a:prstDash val="solid"/>
              <a:round/>
              <a:headEnd/>
              <a:tailEnd/>
            </a:ln>
          </p:spPr>
          <p:txBody>
            <a:bodyPr/>
            <a:lstStyle/>
            <a:p>
              <a:endParaRPr lang="zh-CN" altLang="en-US"/>
            </a:p>
          </p:txBody>
        </p:sp>
        <p:sp>
          <p:nvSpPr>
            <p:cNvPr id="21" name="Text Box 17"/>
            <p:cNvSpPr txBox="1">
              <a:spLocks noChangeArrowheads="1"/>
            </p:cNvSpPr>
            <p:nvPr/>
          </p:nvSpPr>
          <p:spPr bwMode="gray">
            <a:xfrm>
              <a:off x="1311" y="3269"/>
              <a:ext cx="495" cy="269"/>
            </a:xfrm>
            <a:prstGeom prst="rect">
              <a:avLst/>
            </a:prstGeom>
            <a:noFill/>
            <a:ln w="9525" algn="ctr">
              <a:noFill/>
              <a:miter lim="800000"/>
              <a:headEnd/>
              <a:tailEnd/>
            </a:ln>
            <a:effectLst/>
          </p:spPr>
          <p:txBody>
            <a:bodyPr wrap="none">
              <a:spAutoFit/>
            </a:bodyPr>
            <a:lstStyle/>
            <a:p>
              <a:pPr lvl="0" algn="ctr" eaLnBrk="0" hangingPunct="0"/>
              <a:r>
                <a:rPr lang="zh-CN" altLang="en-US" sz="2400" dirty="0" smtClean="0">
                  <a:solidFill>
                    <a:srgbClr xmlns:mc="http://schemas.openxmlformats.org/markup-compatibility/2006" xmlns:a14="http://schemas.microsoft.com/office/drawing/2010/main" val="FFFFFF" mc:Ignorable=""/>
                  </a:solidFill>
                  <a:effectLst>
                    <a:outerShdw blurRad="38100" dist="38100" dir="2700000" algn="tl">
                      <a:srgbClr xmlns:mc="http://schemas.openxmlformats.org/markup-compatibility/2006" xmlns:a14="http://schemas.microsoft.com/office/drawing/2010/main" val="C0C0C0" mc:Ignorable=""/>
                    </a:outerShdw>
                  </a:effectLst>
                  <a:latin typeface="微软雅黑"/>
                  <a:ea typeface="微软雅黑"/>
                </a:rPr>
                <a:t>原创性</a:t>
              </a:r>
              <a:endParaRPr lang="en-US" altLang="zh-CN" sz="2400" dirty="0">
                <a:solidFill>
                  <a:srgbClr xmlns:mc="http://schemas.openxmlformats.org/markup-compatibility/2006" xmlns:a14="http://schemas.microsoft.com/office/drawing/2010/main" val="FFFFFF" mc:Ignorable=""/>
                </a:solidFill>
                <a:effectLst>
                  <a:outerShdw blurRad="38100" dist="38100" dir="2700000" algn="tl">
                    <a:srgbClr xmlns:mc="http://schemas.openxmlformats.org/markup-compatibility/2006" xmlns:a14="http://schemas.microsoft.com/office/drawing/2010/main" val="C0C0C0" mc:Ignorable=""/>
                  </a:outerShdw>
                </a:effectLst>
                <a:latin typeface="微软雅黑"/>
                <a:ea typeface="微软雅黑"/>
              </a:endParaRPr>
            </a:p>
          </p:txBody>
        </p:sp>
        <p:sp>
          <p:nvSpPr>
            <p:cNvPr id="22" name="Text Box 18"/>
            <p:cNvSpPr txBox="1">
              <a:spLocks noChangeArrowheads="1"/>
            </p:cNvSpPr>
            <p:nvPr/>
          </p:nvSpPr>
          <p:spPr bwMode="gray">
            <a:xfrm>
              <a:off x="1894" y="3120"/>
              <a:ext cx="2893" cy="539"/>
            </a:xfrm>
            <a:prstGeom prst="rect">
              <a:avLst/>
            </a:prstGeom>
            <a:noFill/>
            <a:ln w="9525" algn="ctr">
              <a:noFill/>
              <a:miter lim="800000"/>
              <a:headEnd/>
              <a:tailEnd/>
            </a:ln>
            <a:effectLst/>
          </p:spPr>
          <p:txBody>
            <a:bodyPr wrap="square">
              <a:spAutoFit/>
            </a:bodyPr>
            <a:lstStyle/>
            <a:p>
              <a:pPr marL="93663" indent="-93663" eaLnBrk="0" hangingPunct="0">
                <a:buFont typeface="Arial" pitchFamily="34" charset="0"/>
                <a:buChar char="•"/>
              </a:pPr>
              <a:r>
                <a:rPr lang="zh-CN" altLang="en-US" dirty="0" smtClean="0">
                  <a:solidFill>
                    <a:srgbClr xmlns:mc="http://schemas.openxmlformats.org/markup-compatibility/2006" xmlns:a14="http://schemas.microsoft.com/office/drawing/2010/main" val="000000" mc:Ignorable=""/>
                  </a:solidFill>
                  <a:latin typeface="+mn-ea"/>
                  <a:ea typeface="+mn-ea"/>
                </a:rPr>
                <a:t>微博网站现在的即时通讯功能非常强大，通过</a:t>
              </a:r>
              <a:r>
                <a:rPr lang="en-US" altLang="zh-CN" dirty="0" smtClean="0">
                  <a:solidFill>
                    <a:srgbClr xmlns:mc="http://schemas.openxmlformats.org/markup-compatibility/2006" xmlns:a14="http://schemas.microsoft.com/office/drawing/2010/main" val="000000" mc:Ignorable=""/>
                  </a:solidFill>
                  <a:latin typeface="+mn-ea"/>
                  <a:ea typeface="+mn-ea"/>
                </a:rPr>
                <a:t>QQ</a:t>
              </a:r>
              <a:r>
                <a:rPr lang="zh-CN" altLang="en-US" dirty="0" smtClean="0">
                  <a:solidFill>
                    <a:srgbClr xmlns:mc="http://schemas.openxmlformats.org/markup-compatibility/2006" xmlns:a14="http://schemas.microsoft.com/office/drawing/2010/main" val="000000" mc:Ignorable=""/>
                  </a:solidFill>
                  <a:latin typeface="+mn-ea"/>
                  <a:ea typeface="+mn-ea"/>
                </a:rPr>
                <a:t>和</a:t>
              </a:r>
              <a:r>
                <a:rPr lang="en-US" altLang="zh-CN" dirty="0" smtClean="0">
                  <a:solidFill>
                    <a:srgbClr xmlns:mc="http://schemas.openxmlformats.org/markup-compatibility/2006" xmlns:a14="http://schemas.microsoft.com/office/drawing/2010/main" val="000000" mc:Ignorable=""/>
                  </a:solidFill>
                  <a:latin typeface="+mn-ea"/>
                  <a:ea typeface="+mn-ea"/>
                </a:rPr>
                <a:t>MSN</a:t>
              </a:r>
              <a:r>
                <a:rPr lang="zh-CN" altLang="en-US" dirty="0" smtClean="0">
                  <a:solidFill>
                    <a:srgbClr xmlns:mc="http://schemas.openxmlformats.org/markup-compatibility/2006" xmlns:a14="http://schemas.microsoft.com/office/drawing/2010/main" val="000000" mc:Ignorable=""/>
                  </a:solidFill>
                  <a:latin typeface="+mn-ea"/>
                  <a:ea typeface="+mn-ea"/>
                </a:rPr>
                <a:t>直接书写，在没有网络的地方，只要有手机也可即时更新自己的内容，哪怕你就在事发现场。</a:t>
              </a:r>
              <a:endParaRPr lang="en-US" altLang="zh-CN" dirty="0" smtClean="0">
                <a:solidFill>
                  <a:srgbClr xmlns:mc="http://schemas.openxmlformats.org/markup-compatibility/2006" xmlns:a14="http://schemas.microsoft.com/office/drawing/2010/main" val="000000" mc:Ignorable=""/>
                </a:solidFill>
                <a:latin typeface="+mn-ea"/>
                <a:ea typeface="+mn-ea"/>
              </a:endParaRPr>
            </a:p>
          </p:txBody>
        </p:sp>
      </p:grpSp>
    </p:spTree>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6" name="标题 1"/>
          <p:cNvSpPr>
            <a:spLocks noGrp="1"/>
          </p:cNvSpPr>
          <p:nvPr>
            <p:ph type="title"/>
          </p:nvPr>
        </p:nvSpPr>
        <p:spPr>
          <a:xfrm>
            <a:off x="214313" y="142875"/>
            <a:ext cx="5429250" cy="642938"/>
          </a:xfrm>
        </p:spPr>
        <p:txBody>
          <a:bodyPr/>
          <a:lstStyle/>
          <a:p>
            <a:pPr algn="l" eaLnBrk="1" hangingPunct="1"/>
            <a:r>
              <a:rPr lang="en-US" altLang="zh-CN" sz="2000" b="1" dirty="0" smtClean="0"/>
              <a:t>Twitter</a:t>
            </a:r>
            <a:r>
              <a:rPr lang="zh-CN" altLang="en-US" sz="2000" b="1" dirty="0" smtClean="0"/>
              <a:t>简介</a:t>
            </a:r>
          </a:p>
        </p:txBody>
      </p:sp>
      <p:pic>
        <p:nvPicPr>
          <p:cNvPr id="3" name="Picture 3"/>
          <p:cNvPicPr>
            <a:picLocks noChangeAspect="1" noChangeArrowheads="1"/>
          </p:cNvPicPr>
          <p:nvPr/>
        </p:nvPicPr>
        <p:blipFill>
          <a:blip r:embed="rId3"/>
          <a:srcRect/>
          <a:stretch>
            <a:fillRect/>
          </a:stretch>
        </p:blipFill>
        <p:spPr bwMode="auto">
          <a:xfrm>
            <a:off x="251520" y="980728"/>
            <a:ext cx="3115983" cy="1656184"/>
          </a:xfrm>
          <a:prstGeom prst="rect">
            <a:avLst/>
          </a:prstGeom>
          <a:noFill/>
          <a:ln w="9525">
            <a:noFill/>
            <a:miter lim="800000"/>
            <a:headEnd/>
            <a:tailEnd/>
          </a:ln>
        </p:spPr>
      </p:pic>
      <p:sp>
        <p:nvSpPr>
          <p:cNvPr id="4" name="TextBox 3"/>
          <p:cNvSpPr txBox="1"/>
          <p:nvPr/>
        </p:nvSpPr>
        <p:spPr>
          <a:xfrm>
            <a:off x="3491880" y="980728"/>
            <a:ext cx="5328592" cy="1754326"/>
          </a:xfrm>
          <a:prstGeom prst="rect">
            <a:avLst/>
          </a:prstGeom>
          <a:noFill/>
        </p:spPr>
        <p:txBody>
          <a:bodyPr wrap="square" rtlCol="0">
            <a:spAutoFit/>
          </a:bodyPr>
          <a:lstStyle/>
          <a:p>
            <a:r>
              <a:rPr lang="zh-CN" altLang="en-US" dirty="0" smtClean="0">
                <a:solidFill>
                  <a:srgbClr xmlns:mc="http://schemas.openxmlformats.org/markup-compatibility/2006" xmlns:a14="http://schemas.microsoft.com/office/drawing/2010/main" val="000000" mc:Ignorable=""/>
                </a:solidFill>
                <a:latin typeface="+mn-ea"/>
                <a:ea typeface="+mn-ea"/>
              </a:rPr>
              <a:t>是一种微型博客，每篇博文都不超过</a:t>
            </a:r>
            <a:r>
              <a:rPr lang="en-US" altLang="zh-CN" dirty="0" smtClean="0">
                <a:solidFill>
                  <a:srgbClr xmlns:mc="http://schemas.openxmlformats.org/markup-compatibility/2006" xmlns:a14="http://schemas.microsoft.com/office/drawing/2010/main" val="000000" mc:Ignorable=""/>
                </a:solidFill>
                <a:latin typeface="+mn-ea"/>
                <a:ea typeface="+mn-ea"/>
              </a:rPr>
              <a:t>140</a:t>
            </a:r>
            <a:r>
              <a:rPr lang="zh-CN" altLang="en-US" dirty="0" smtClean="0">
                <a:solidFill>
                  <a:srgbClr xmlns:mc="http://schemas.openxmlformats.org/markup-compatibility/2006" xmlns:a14="http://schemas.microsoft.com/office/drawing/2010/main" val="000000" mc:Ignorable=""/>
                </a:solidFill>
                <a:latin typeface="+mn-ea"/>
                <a:ea typeface="+mn-ea"/>
              </a:rPr>
              <a:t>个字符。由博客技术先驱</a:t>
            </a:r>
            <a:r>
              <a:rPr lang="en-US" altLang="zh-CN" dirty="0" smtClean="0">
                <a:solidFill>
                  <a:srgbClr xmlns:mc="http://schemas.openxmlformats.org/markup-compatibility/2006" xmlns:a14="http://schemas.microsoft.com/office/drawing/2010/main" val="000000" mc:Ignorable=""/>
                </a:solidFill>
                <a:latin typeface="+mn-ea"/>
                <a:ea typeface="+mn-ea"/>
              </a:rPr>
              <a:t>blogger</a:t>
            </a:r>
            <a:r>
              <a:rPr lang="zh-CN" altLang="en-US" dirty="0" smtClean="0">
                <a:solidFill>
                  <a:srgbClr xmlns:mc="http://schemas.openxmlformats.org/markup-compatibility/2006" xmlns:a14="http://schemas.microsoft.com/office/drawing/2010/main" val="000000" mc:Ignorable=""/>
                </a:solidFill>
                <a:latin typeface="+mn-ea"/>
                <a:ea typeface="+mn-ea"/>
              </a:rPr>
              <a:t>．</a:t>
            </a:r>
            <a:r>
              <a:rPr lang="en-US" altLang="zh-CN" dirty="0" smtClean="0">
                <a:solidFill>
                  <a:srgbClr xmlns:mc="http://schemas.openxmlformats.org/markup-compatibility/2006" xmlns:a14="http://schemas.microsoft.com/office/drawing/2010/main" val="000000" mc:Ignorable=""/>
                </a:solidFill>
                <a:latin typeface="+mn-ea"/>
                <a:ea typeface="+mn-ea"/>
              </a:rPr>
              <a:t>com</a:t>
            </a:r>
            <a:r>
              <a:rPr lang="zh-CN" altLang="en-US" dirty="0" smtClean="0">
                <a:solidFill>
                  <a:srgbClr xmlns:mc="http://schemas.openxmlformats.org/markup-compatibility/2006" xmlns:a14="http://schemas.microsoft.com/office/drawing/2010/main" val="000000" mc:Ignorable=""/>
                </a:solidFill>
                <a:latin typeface="+mn-ea"/>
                <a:ea typeface="+mn-ea"/>
              </a:rPr>
              <a:t>创始人</a:t>
            </a:r>
            <a:r>
              <a:rPr lang="en-US" altLang="zh-CN" dirty="0" smtClean="0">
                <a:solidFill>
                  <a:srgbClr xmlns:mc="http://schemas.openxmlformats.org/markup-compatibility/2006" xmlns:a14="http://schemas.microsoft.com/office/drawing/2010/main" val="000000" mc:Ignorable=""/>
                </a:solidFill>
                <a:latin typeface="+mn-ea"/>
                <a:ea typeface="+mn-ea"/>
              </a:rPr>
              <a:t>Evan Williams</a:t>
            </a:r>
            <a:r>
              <a:rPr lang="zh-CN" altLang="en-US" dirty="0" smtClean="0">
                <a:solidFill>
                  <a:srgbClr xmlns:mc="http://schemas.openxmlformats.org/markup-compatibility/2006" xmlns:a14="http://schemas.microsoft.com/office/drawing/2010/main" val="000000" mc:Ignorable=""/>
                </a:solidFill>
                <a:latin typeface="+mn-ea"/>
                <a:ea typeface="+mn-ea"/>
              </a:rPr>
              <a:t>于</a:t>
            </a:r>
            <a:r>
              <a:rPr lang="en-US" altLang="zh-CN" dirty="0" smtClean="0">
                <a:solidFill>
                  <a:srgbClr xmlns:mc="http://schemas.openxmlformats.org/markup-compatibility/2006" xmlns:a14="http://schemas.microsoft.com/office/drawing/2010/main" val="000000" mc:Ignorable=""/>
                </a:solidFill>
                <a:latin typeface="+mn-ea"/>
                <a:ea typeface="+mn-ea"/>
              </a:rPr>
              <a:t>2006</a:t>
            </a:r>
            <a:r>
              <a:rPr lang="zh-CN" altLang="en-US" dirty="0" smtClean="0">
                <a:solidFill>
                  <a:srgbClr xmlns:mc="http://schemas.openxmlformats.org/markup-compatibility/2006" xmlns:a14="http://schemas.microsoft.com/office/drawing/2010/main" val="000000" mc:Ignorable=""/>
                </a:solidFill>
                <a:latin typeface="+mn-ea"/>
                <a:ea typeface="+mn-ea"/>
              </a:rPr>
              <a:t>年</a:t>
            </a:r>
            <a:r>
              <a:rPr lang="en-US" altLang="zh-CN" dirty="0" smtClean="0">
                <a:solidFill>
                  <a:srgbClr xmlns:mc="http://schemas.openxmlformats.org/markup-compatibility/2006" xmlns:a14="http://schemas.microsoft.com/office/drawing/2010/main" val="000000" mc:Ignorable=""/>
                </a:solidFill>
                <a:latin typeface="+mn-ea"/>
                <a:ea typeface="+mn-ea"/>
              </a:rPr>
              <a:t>3</a:t>
            </a:r>
            <a:r>
              <a:rPr lang="zh-CN" altLang="en-US" dirty="0" smtClean="0">
                <a:solidFill>
                  <a:srgbClr xmlns:mc="http://schemas.openxmlformats.org/markup-compatibility/2006" xmlns:a14="http://schemas.microsoft.com/office/drawing/2010/main" val="000000" mc:Ignorable=""/>
                </a:solidFill>
                <a:latin typeface="+mn-ea"/>
                <a:ea typeface="+mn-ea"/>
              </a:rPr>
              <a:t>月推出。“</a:t>
            </a:r>
            <a:r>
              <a:rPr lang="en-US" altLang="zh-CN" dirty="0" smtClean="0">
                <a:solidFill>
                  <a:srgbClr xmlns:mc="http://schemas.openxmlformats.org/markup-compatibility/2006" xmlns:a14="http://schemas.microsoft.com/office/drawing/2010/main" val="000000" mc:Ignorable=""/>
                </a:solidFill>
                <a:latin typeface="+mn-ea"/>
                <a:ea typeface="+mn-ea"/>
              </a:rPr>
              <a:t>Twitter”</a:t>
            </a:r>
            <a:r>
              <a:rPr lang="zh-CN" altLang="en-US" dirty="0" smtClean="0">
                <a:solidFill>
                  <a:srgbClr xmlns:mc="http://schemas.openxmlformats.org/markup-compatibility/2006" xmlns:a14="http://schemas.microsoft.com/office/drawing/2010/main" val="000000" mc:Ignorable=""/>
                </a:solidFill>
                <a:latin typeface="+mn-ea"/>
                <a:ea typeface="+mn-ea"/>
              </a:rPr>
              <a:t>这个词英文原意为小鸟的“叽叽喳喳”，引申为每个人的表达欲和分享欲，其核心是用简短、实时、开放性且可以通过移动终端告诉别人你在做什么。</a:t>
            </a:r>
            <a:endParaRPr lang="zh-CN" altLang="en-US" dirty="0">
              <a:solidFill>
                <a:srgbClr xmlns:mc="http://schemas.openxmlformats.org/markup-compatibility/2006" xmlns:a14="http://schemas.microsoft.com/office/drawing/2010/main" val="000000" mc:Ignorable=""/>
              </a:solidFill>
              <a:latin typeface="+mn-ea"/>
              <a:ea typeface="+mn-ea"/>
            </a:endParaRPr>
          </a:p>
        </p:txBody>
      </p:sp>
      <p:pic>
        <p:nvPicPr>
          <p:cNvPr id="5" name="Picture 4"/>
          <p:cNvPicPr>
            <a:picLocks noChangeAspect="1" noChangeArrowheads="1"/>
          </p:cNvPicPr>
          <p:nvPr/>
        </p:nvPicPr>
        <p:blipFill>
          <a:blip r:embed="rId4"/>
          <a:srcRect/>
          <a:stretch>
            <a:fillRect/>
          </a:stretch>
        </p:blipFill>
        <p:spPr bwMode="auto">
          <a:xfrm>
            <a:off x="251520" y="3212976"/>
            <a:ext cx="3096344" cy="2232248"/>
          </a:xfrm>
          <a:prstGeom prst="rect">
            <a:avLst/>
          </a:prstGeom>
          <a:noFill/>
          <a:ln w="9525">
            <a:noFill/>
            <a:miter lim="800000"/>
            <a:headEnd/>
            <a:tailEnd/>
          </a:ln>
        </p:spPr>
      </p:pic>
      <p:sp>
        <p:nvSpPr>
          <p:cNvPr id="10" name="Rectangle 67"/>
          <p:cNvSpPr>
            <a:spLocks noChangeArrowheads="1"/>
          </p:cNvSpPr>
          <p:nvPr/>
        </p:nvSpPr>
        <p:spPr bwMode="gray">
          <a:xfrm>
            <a:off x="3919538" y="3689002"/>
            <a:ext cx="1152525" cy="400050"/>
          </a:xfrm>
          <a:prstGeom prst="rect">
            <a:avLst/>
          </a:prstGeom>
          <a:noFill/>
          <a:ln w="9525" algn="ctr">
            <a:noFill/>
            <a:miter lim="800000"/>
            <a:headEnd/>
            <a:tailEnd/>
          </a:ln>
        </p:spPr>
        <p:txBody>
          <a:bodyPr>
            <a:spAutoFit/>
          </a:bodyPr>
          <a:lstStyle/>
          <a:p>
            <a:pPr algn="ctr"/>
            <a:r>
              <a:rPr lang="zh-CN" altLang="en-US" sz="2000" b="1" dirty="0" smtClean="0">
                <a:solidFill>
                  <a:srgbClr xmlns:mc="http://schemas.openxmlformats.org/markup-compatibility/2006" xmlns:a14="http://schemas.microsoft.com/office/drawing/2010/main" val="FEFEFE" mc:Ignorable=""/>
                </a:solidFill>
                <a:latin typeface="+mn-ea"/>
                <a:ea typeface="+mn-ea"/>
              </a:rPr>
              <a:t>简短</a:t>
            </a:r>
            <a:endParaRPr lang="en-US" altLang="zh-CN" sz="2000" b="1" dirty="0">
              <a:solidFill>
                <a:srgbClr xmlns:mc="http://schemas.openxmlformats.org/markup-compatibility/2006" xmlns:a14="http://schemas.microsoft.com/office/drawing/2010/main" val="FEFEFE" mc:Ignorable=""/>
              </a:solidFill>
              <a:latin typeface="+mn-ea"/>
              <a:ea typeface="+mn-ea"/>
            </a:endParaRPr>
          </a:p>
        </p:txBody>
      </p:sp>
      <p:sp>
        <p:nvSpPr>
          <p:cNvPr id="11" name="Rectangle 67"/>
          <p:cNvSpPr>
            <a:spLocks noChangeArrowheads="1"/>
          </p:cNvSpPr>
          <p:nvPr/>
        </p:nvSpPr>
        <p:spPr bwMode="gray">
          <a:xfrm>
            <a:off x="5000625" y="4660552"/>
            <a:ext cx="1152525" cy="400050"/>
          </a:xfrm>
          <a:prstGeom prst="rect">
            <a:avLst/>
          </a:prstGeom>
          <a:noFill/>
          <a:ln w="9525" algn="ctr">
            <a:noFill/>
            <a:miter lim="800000"/>
            <a:headEnd/>
            <a:tailEnd/>
          </a:ln>
        </p:spPr>
        <p:txBody>
          <a:bodyPr>
            <a:spAutoFit/>
          </a:bodyPr>
          <a:lstStyle/>
          <a:p>
            <a:pPr algn="ctr"/>
            <a:r>
              <a:rPr lang="zh-CN" altLang="en-US" sz="2000" b="1">
                <a:solidFill>
                  <a:srgbClr xmlns:mc="http://schemas.openxmlformats.org/markup-compatibility/2006" xmlns:a14="http://schemas.microsoft.com/office/drawing/2010/main" val="FEFEFE" mc:Ignorable=""/>
                </a:solidFill>
                <a:latin typeface="+mn-ea"/>
                <a:ea typeface="+mn-ea"/>
              </a:rPr>
              <a:t>实时</a:t>
            </a:r>
            <a:endParaRPr lang="en-US" altLang="zh-CN" sz="2000" b="1">
              <a:solidFill>
                <a:srgbClr xmlns:mc="http://schemas.openxmlformats.org/markup-compatibility/2006" xmlns:a14="http://schemas.microsoft.com/office/drawing/2010/main" val="FEFEFE" mc:Ignorable=""/>
              </a:solidFill>
              <a:latin typeface="+mn-ea"/>
              <a:ea typeface="+mn-ea"/>
            </a:endParaRPr>
          </a:p>
        </p:txBody>
      </p:sp>
      <p:sp>
        <p:nvSpPr>
          <p:cNvPr id="12" name="Rectangle 67"/>
          <p:cNvSpPr>
            <a:spLocks noChangeArrowheads="1"/>
          </p:cNvSpPr>
          <p:nvPr/>
        </p:nvSpPr>
        <p:spPr bwMode="gray">
          <a:xfrm>
            <a:off x="6000750" y="3588990"/>
            <a:ext cx="1152525" cy="400050"/>
          </a:xfrm>
          <a:prstGeom prst="rect">
            <a:avLst/>
          </a:prstGeom>
          <a:noFill/>
          <a:ln w="9525" algn="ctr">
            <a:noFill/>
            <a:miter lim="800000"/>
            <a:headEnd/>
            <a:tailEnd/>
          </a:ln>
        </p:spPr>
        <p:txBody>
          <a:bodyPr>
            <a:spAutoFit/>
          </a:bodyPr>
          <a:lstStyle/>
          <a:p>
            <a:pPr algn="ctr"/>
            <a:r>
              <a:rPr lang="zh-CN" altLang="en-US" sz="2000" b="1">
                <a:solidFill>
                  <a:srgbClr xmlns:mc="http://schemas.openxmlformats.org/markup-compatibility/2006" xmlns:a14="http://schemas.microsoft.com/office/drawing/2010/main" val="FEFEFE" mc:Ignorable=""/>
                </a:solidFill>
                <a:latin typeface="+mn-ea"/>
                <a:ea typeface="+mn-ea"/>
              </a:rPr>
              <a:t>开放性</a:t>
            </a:r>
            <a:endParaRPr lang="en-US" altLang="zh-CN" sz="2000" b="1">
              <a:solidFill>
                <a:srgbClr xmlns:mc="http://schemas.openxmlformats.org/markup-compatibility/2006" xmlns:a14="http://schemas.microsoft.com/office/drawing/2010/main" val="FEFEFE" mc:Ignorable=""/>
              </a:solidFill>
              <a:latin typeface="+mn-ea"/>
              <a:ea typeface="+mn-ea"/>
            </a:endParaRPr>
          </a:p>
        </p:txBody>
      </p:sp>
      <p:sp>
        <p:nvSpPr>
          <p:cNvPr id="13" name="Rectangle 67"/>
          <p:cNvSpPr>
            <a:spLocks noChangeArrowheads="1"/>
          </p:cNvSpPr>
          <p:nvPr/>
        </p:nvSpPr>
        <p:spPr bwMode="gray">
          <a:xfrm>
            <a:off x="7134225" y="4689127"/>
            <a:ext cx="1223963" cy="400050"/>
          </a:xfrm>
          <a:prstGeom prst="rect">
            <a:avLst/>
          </a:prstGeom>
          <a:noFill/>
          <a:ln w="9525" algn="ctr">
            <a:noFill/>
            <a:miter lim="800000"/>
            <a:headEnd/>
            <a:tailEnd/>
          </a:ln>
        </p:spPr>
        <p:txBody>
          <a:bodyPr>
            <a:spAutoFit/>
          </a:bodyPr>
          <a:lstStyle/>
          <a:p>
            <a:pPr algn="ctr"/>
            <a:r>
              <a:rPr lang="zh-CN" altLang="en-US" sz="2000" b="1">
                <a:solidFill>
                  <a:srgbClr xmlns:mc="http://schemas.openxmlformats.org/markup-compatibility/2006" xmlns:a14="http://schemas.microsoft.com/office/drawing/2010/main" val="FEFEFE" mc:Ignorable=""/>
                </a:solidFill>
                <a:latin typeface="+mn-ea"/>
                <a:ea typeface="+mn-ea"/>
              </a:rPr>
              <a:t>移动终端</a:t>
            </a:r>
            <a:endParaRPr lang="en-US" altLang="zh-CN" sz="2000" b="1">
              <a:solidFill>
                <a:srgbClr xmlns:mc="http://schemas.openxmlformats.org/markup-compatibility/2006" xmlns:a14="http://schemas.microsoft.com/office/drawing/2010/main" val="FEFEFE" mc:Ignorable=""/>
              </a:solidFill>
              <a:latin typeface="+mn-ea"/>
              <a:ea typeface="+mn-ea"/>
            </a:endParaRPr>
          </a:p>
        </p:txBody>
      </p:sp>
      <p:sp>
        <p:nvSpPr>
          <p:cNvPr id="14" name="TextBox 13"/>
          <p:cNvSpPr txBox="1"/>
          <p:nvPr/>
        </p:nvSpPr>
        <p:spPr>
          <a:xfrm>
            <a:off x="3563888" y="3212976"/>
            <a:ext cx="5328592" cy="2246769"/>
          </a:xfrm>
          <a:prstGeom prst="rect">
            <a:avLst/>
          </a:prstGeom>
          <a:noFill/>
        </p:spPr>
        <p:txBody>
          <a:bodyPr wrap="square" rtlCol="0">
            <a:spAutoFit/>
          </a:bodyPr>
          <a:lstStyle/>
          <a:p>
            <a:pPr>
              <a:lnSpc>
                <a:spcPts val="2800"/>
              </a:lnSpc>
            </a:pPr>
            <a:r>
              <a:rPr lang="zh-CN" altLang="en-US" dirty="0" smtClean="0">
                <a:solidFill>
                  <a:srgbClr xmlns:mc="http://schemas.openxmlformats.org/markup-compatibility/2006" xmlns:a14="http://schemas.microsoft.com/office/drawing/2010/main" val="000000" mc:Ignorable=""/>
                </a:solidFill>
                <a:latin typeface="+mn-ea"/>
                <a:ea typeface="+mn-ea"/>
              </a:rPr>
              <a:t>从用户体验角度来说，</a:t>
            </a:r>
            <a:endParaRPr lang="en-US" altLang="zh-CN" dirty="0" smtClean="0">
              <a:solidFill>
                <a:srgbClr xmlns:mc="http://schemas.openxmlformats.org/markup-compatibility/2006" xmlns:a14="http://schemas.microsoft.com/office/drawing/2010/main" val="000000" mc:Ignorable=""/>
              </a:solidFill>
              <a:latin typeface="+mn-ea"/>
              <a:ea typeface="+mn-ea"/>
            </a:endParaRPr>
          </a:p>
          <a:p>
            <a:pPr marL="87313" indent="-87313">
              <a:lnSpc>
                <a:spcPts val="2800"/>
              </a:lnSpc>
              <a:buFont typeface="Arial" pitchFamily="34" charset="0"/>
              <a:buChar char="•"/>
            </a:pPr>
            <a:r>
              <a:rPr lang="en-US" altLang="zh-CN" dirty="0" smtClean="0">
                <a:solidFill>
                  <a:srgbClr xmlns:mc="http://schemas.openxmlformats.org/markup-compatibility/2006" xmlns:a14="http://schemas.microsoft.com/office/drawing/2010/main" val="000000" mc:Ignorable=""/>
                </a:solidFill>
                <a:latin typeface="+mn-ea"/>
                <a:ea typeface="+mn-ea"/>
              </a:rPr>
              <a:t>Twitter</a:t>
            </a:r>
            <a:r>
              <a:rPr lang="zh-CN" altLang="en-US" dirty="0" smtClean="0">
                <a:solidFill>
                  <a:srgbClr xmlns:mc="http://schemas.openxmlformats.org/markup-compatibility/2006" xmlns:a14="http://schemas.microsoft.com/office/drawing/2010/main" val="000000" mc:Ignorable=""/>
                </a:solidFill>
                <a:latin typeface="+mn-ea"/>
                <a:ea typeface="+mn-ea"/>
              </a:rPr>
              <a:t>和</a:t>
            </a:r>
            <a:r>
              <a:rPr lang="en-US" altLang="zh-CN" dirty="0" err="1" smtClean="0">
                <a:solidFill>
                  <a:srgbClr xmlns:mc="http://schemas.openxmlformats.org/markup-compatibility/2006" xmlns:a14="http://schemas.microsoft.com/office/drawing/2010/main" val="000000" mc:Ignorable=""/>
                </a:solidFill>
                <a:latin typeface="+mn-ea"/>
                <a:ea typeface="+mn-ea"/>
              </a:rPr>
              <a:t>Facebook</a:t>
            </a:r>
            <a:r>
              <a:rPr lang="zh-CN" altLang="en-US" dirty="0" smtClean="0">
                <a:solidFill>
                  <a:srgbClr xmlns:mc="http://schemas.openxmlformats.org/markup-compatibility/2006" xmlns:a14="http://schemas.microsoft.com/office/drawing/2010/main" val="000000" mc:Ignorable=""/>
                </a:solidFill>
                <a:latin typeface="+mn-ea"/>
                <a:ea typeface="+mn-ea"/>
              </a:rPr>
              <a:t>的区别是，前者是开放结构的，后者是半开放甚至封闭结构的。</a:t>
            </a:r>
            <a:endParaRPr lang="en-US" altLang="zh-CN" dirty="0" smtClean="0">
              <a:solidFill>
                <a:srgbClr xmlns:mc="http://schemas.openxmlformats.org/markup-compatibility/2006" xmlns:a14="http://schemas.microsoft.com/office/drawing/2010/main" val="000000" mc:Ignorable=""/>
              </a:solidFill>
              <a:latin typeface="+mn-ea"/>
              <a:ea typeface="+mn-ea"/>
            </a:endParaRPr>
          </a:p>
          <a:p>
            <a:pPr marL="87313" indent="-87313">
              <a:lnSpc>
                <a:spcPts val="2800"/>
              </a:lnSpc>
              <a:buFont typeface="Arial" pitchFamily="34" charset="0"/>
              <a:buChar char="•"/>
            </a:pPr>
            <a:r>
              <a:rPr lang="en-US" altLang="zh-CN" dirty="0" smtClean="0">
                <a:solidFill>
                  <a:srgbClr xmlns:mc="http://schemas.openxmlformats.org/markup-compatibility/2006" xmlns:a14="http://schemas.microsoft.com/office/drawing/2010/main" val="000000" mc:Ignorable=""/>
                </a:solidFill>
                <a:latin typeface="+mn-ea"/>
                <a:ea typeface="+mn-ea"/>
              </a:rPr>
              <a:t>Twitter</a:t>
            </a:r>
            <a:r>
              <a:rPr lang="zh-CN" altLang="en-US" dirty="0" smtClean="0">
                <a:solidFill>
                  <a:srgbClr xmlns:mc="http://schemas.openxmlformats.org/markup-compatibility/2006" xmlns:a14="http://schemas.microsoft.com/office/drawing/2010/main" val="000000" mc:Ignorable=""/>
                </a:solidFill>
                <a:latin typeface="+mn-ea"/>
                <a:ea typeface="+mn-ea"/>
              </a:rPr>
              <a:t>和</a:t>
            </a:r>
            <a:r>
              <a:rPr lang="en-US" altLang="zh-CN" dirty="0" smtClean="0">
                <a:solidFill>
                  <a:srgbClr xmlns:mc="http://schemas.openxmlformats.org/markup-compatibility/2006" xmlns:a14="http://schemas.microsoft.com/office/drawing/2010/main" val="000000" mc:Ignorable=""/>
                </a:solidFill>
                <a:latin typeface="+mn-ea"/>
                <a:ea typeface="+mn-ea"/>
              </a:rPr>
              <a:t>Google</a:t>
            </a:r>
            <a:r>
              <a:rPr lang="zh-CN" altLang="en-US" dirty="0" smtClean="0">
                <a:solidFill>
                  <a:srgbClr xmlns:mc="http://schemas.openxmlformats.org/markup-compatibility/2006" xmlns:a14="http://schemas.microsoft.com/office/drawing/2010/main" val="000000" mc:Ignorable=""/>
                </a:solidFill>
                <a:latin typeface="+mn-ea"/>
                <a:ea typeface="+mn-ea"/>
              </a:rPr>
              <a:t>的区别是，前者是生产新的原创的信息，后者是组织已存在的信息，所以</a:t>
            </a:r>
            <a:r>
              <a:rPr lang="en-US" altLang="zh-CN" dirty="0" smtClean="0">
                <a:solidFill>
                  <a:srgbClr xmlns:mc="http://schemas.openxmlformats.org/markup-compatibility/2006" xmlns:a14="http://schemas.microsoft.com/office/drawing/2010/main" val="000000" mc:Ignorable=""/>
                </a:solidFill>
                <a:latin typeface="+mn-ea"/>
                <a:ea typeface="+mn-ea"/>
              </a:rPr>
              <a:t>Twitter</a:t>
            </a:r>
            <a:r>
              <a:rPr lang="zh-CN" altLang="en-US" dirty="0" smtClean="0">
                <a:solidFill>
                  <a:srgbClr xmlns:mc="http://schemas.openxmlformats.org/markup-compatibility/2006" xmlns:a14="http://schemas.microsoft.com/office/drawing/2010/main" val="000000" mc:Ignorable=""/>
                </a:solidFill>
                <a:latin typeface="+mn-ea"/>
                <a:ea typeface="+mn-ea"/>
              </a:rPr>
              <a:t>才是目前最新的新媒体。</a:t>
            </a:r>
            <a:endParaRPr lang="zh-CN" altLang="en-US" dirty="0">
              <a:solidFill>
                <a:srgbClr xmlns:mc="http://schemas.openxmlformats.org/markup-compatibility/2006" xmlns:a14="http://schemas.microsoft.com/office/drawing/2010/main" val="000000" mc:Ignorable=""/>
              </a:solidFill>
              <a:latin typeface="+mn-ea"/>
              <a:ea typeface="+mn-ea"/>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标题 1"/>
          <p:cNvSpPr>
            <a:spLocks noGrp="1"/>
          </p:cNvSpPr>
          <p:nvPr>
            <p:ph type="title"/>
          </p:nvPr>
        </p:nvSpPr>
        <p:spPr>
          <a:xfrm>
            <a:off x="214313" y="142875"/>
            <a:ext cx="5429250" cy="642938"/>
          </a:xfrm>
        </p:spPr>
        <p:txBody>
          <a:bodyPr/>
          <a:lstStyle/>
          <a:p>
            <a:pPr algn="l" eaLnBrk="1" hangingPunct="1"/>
            <a:r>
              <a:rPr lang="en-US" altLang="zh-CN" sz="2000" b="1" dirty="0" smtClean="0"/>
              <a:t>Twitter</a:t>
            </a:r>
            <a:r>
              <a:rPr lang="zh-CN" altLang="en-US" sz="2000" b="1" dirty="0" smtClean="0"/>
              <a:t>逐渐成为企业营销新的工具</a:t>
            </a:r>
          </a:p>
        </p:txBody>
      </p:sp>
      <p:sp>
        <p:nvSpPr>
          <p:cNvPr id="3" name="Text Box 6"/>
          <p:cNvSpPr txBox="1">
            <a:spLocks noChangeArrowheads="1"/>
          </p:cNvSpPr>
          <p:nvPr/>
        </p:nvSpPr>
        <p:spPr bwMode="auto">
          <a:xfrm>
            <a:off x="323528" y="983903"/>
            <a:ext cx="1008063" cy="863600"/>
          </a:xfrm>
          <a:prstGeom prst="rect">
            <a:avLst/>
          </a:prstGeom>
          <a:solidFill>
            <a:srgbClr xmlns:mc="http://schemas.openxmlformats.org/markup-compatibility/2006" xmlns:a14="http://schemas.microsoft.com/office/drawing/2010/main" val="993366" mc:Ignorable="">
              <a:alpha val="60001"/>
            </a:srgbClr>
          </a:solidFill>
          <a:ln w="9525">
            <a:solidFill>
              <a:srgbClr xmlns:mc="http://schemas.openxmlformats.org/markup-compatibility/2006" xmlns:a14="http://schemas.microsoft.com/office/drawing/2010/main" val="993366" mc:Ignorable=""/>
            </a:solidFill>
            <a:miter lim="800000"/>
            <a:headEnd/>
            <a:tailEnd/>
          </a:ln>
          <a:effectLst/>
        </p:spPr>
        <p:txBody>
          <a:bodyPr/>
          <a:lstStyle/>
          <a:p>
            <a:pPr algn="ctr">
              <a:spcBef>
                <a:spcPct val="50000"/>
              </a:spcBef>
            </a:pPr>
            <a:r>
              <a:rPr lang="zh-CN" altLang="en-US" sz="1600" b="1">
                <a:solidFill>
                  <a:srgbClr xmlns:mc="http://schemas.openxmlformats.org/markup-compatibility/2006" xmlns:a14="http://schemas.microsoft.com/office/drawing/2010/main" val="000000" mc:Ignorable=""/>
                </a:solidFill>
                <a:latin typeface="+mn-ea"/>
                <a:ea typeface="+mn-ea"/>
              </a:rPr>
              <a:t>成为营销新工具的原因</a:t>
            </a:r>
          </a:p>
        </p:txBody>
      </p:sp>
      <p:sp>
        <p:nvSpPr>
          <p:cNvPr id="4" name="Rectangle 7"/>
          <p:cNvSpPr>
            <a:spLocks noChangeArrowheads="1"/>
          </p:cNvSpPr>
          <p:nvPr/>
        </p:nvSpPr>
        <p:spPr bwMode="auto">
          <a:xfrm>
            <a:off x="1404616" y="980728"/>
            <a:ext cx="7345362" cy="863600"/>
          </a:xfrm>
          <a:prstGeom prst="rect">
            <a:avLst/>
          </a:prstGeom>
          <a:noFill/>
          <a:ln w="9525">
            <a:solidFill>
              <a:schemeClr val="tx1"/>
            </a:solidFill>
            <a:miter lim="800000"/>
            <a:headEnd/>
            <a:tailEnd/>
          </a:ln>
          <a:effectLst/>
        </p:spPr>
        <p:txBody>
          <a:bodyPr wrap="none" anchor="ctr"/>
          <a:lstStyle/>
          <a:p>
            <a:endParaRPr lang="zh-CN" altLang="en-US">
              <a:solidFill>
                <a:srgbClr xmlns:mc="http://schemas.openxmlformats.org/markup-compatibility/2006" xmlns:a14="http://schemas.microsoft.com/office/drawing/2010/main" val="000000" mc:Ignorable=""/>
              </a:solidFill>
              <a:latin typeface="+mn-ea"/>
              <a:ea typeface="+mn-ea"/>
            </a:endParaRPr>
          </a:p>
        </p:txBody>
      </p:sp>
      <p:sp>
        <p:nvSpPr>
          <p:cNvPr id="5" name="Text Box 8"/>
          <p:cNvSpPr txBox="1">
            <a:spLocks noChangeArrowheads="1"/>
          </p:cNvSpPr>
          <p:nvPr/>
        </p:nvSpPr>
        <p:spPr bwMode="auto">
          <a:xfrm>
            <a:off x="1476053" y="1128365"/>
            <a:ext cx="2663825" cy="581025"/>
          </a:xfrm>
          <a:prstGeom prst="rect">
            <a:avLst/>
          </a:prstGeom>
          <a:noFill/>
          <a:ln w="9525">
            <a:noFill/>
            <a:miter lim="800000"/>
            <a:headEnd/>
            <a:tailEnd/>
          </a:ln>
          <a:effectLst/>
        </p:spPr>
        <p:txBody>
          <a:bodyPr>
            <a:spAutoFit/>
          </a:bodyPr>
          <a:lstStyle/>
          <a:p>
            <a:pPr algn="ctr"/>
            <a:r>
              <a:rPr lang="zh-CN" altLang="en-US" sz="1600">
                <a:solidFill>
                  <a:srgbClr xmlns:mc="http://schemas.openxmlformats.org/markup-compatibility/2006" xmlns:a14="http://schemas.microsoft.com/office/drawing/2010/main" val="000000" mc:Ignorable=""/>
                </a:solidFill>
                <a:latin typeface="+mn-ea"/>
                <a:ea typeface="+mn-ea"/>
              </a:rPr>
              <a:t>影响力的提升和</a:t>
            </a:r>
          </a:p>
          <a:p>
            <a:pPr algn="ctr"/>
            <a:r>
              <a:rPr lang="zh-CN" altLang="en-US" sz="1600">
                <a:solidFill>
                  <a:srgbClr xmlns:mc="http://schemas.openxmlformats.org/markup-compatibility/2006" xmlns:a14="http://schemas.microsoft.com/office/drawing/2010/main" val="000000" mc:Ignorable=""/>
                </a:solidFill>
                <a:latin typeface="+mn-ea"/>
                <a:ea typeface="+mn-ea"/>
              </a:rPr>
              <a:t>用户规模不断扩大</a:t>
            </a:r>
          </a:p>
        </p:txBody>
      </p:sp>
      <p:sp>
        <p:nvSpPr>
          <p:cNvPr id="6" name="AutoShape 9"/>
          <p:cNvSpPr>
            <a:spLocks noChangeArrowheads="1"/>
          </p:cNvSpPr>
          <p:nvPr/>
        </p:nvSpPr>
        <p:spPr bwMode="auto">
          <a:xfrm rot="16200000">
            <a:off x="4814566" y="344140"/>
            <a:ext cx="452437" cy="2087563"/>
          </a:xfrm>
          <a:prstGeom prst="downArrow">
            <a:avLst>
              <a:gd name="adj1" fmla="val 50000"/>
              <a:gd name="adj2" fmla="val 115351"/>
            </a:avLst>
          </a:prstGeom>
          <a:solidFill>
            <a:srgbClr xmlns:mc="http://schemas.openxmlformats.org/markup-compatibility/2006" xmlns:a14="http://schemas.microsoft.com/office/drawing/2010/main" val="666699" mc:Ignorable="">
              <a:alpha val="70000"/>
            </a:srgbClr>
          </a:solidFill>
          <a:ln w="9525">
            <a:noFill/>
            <a:miter lim="800000"/>
            <a:headEnd/>
            <a:tailEnd/>
          </a:ln>
          <a:effectLst/>
        </p:spPr>
        <p:txBody>
          <a:bodyPr vert="eaVert" wrap="none" anchor="ctr"/>
          <a:lstStyle/>
          <a:p>
            <a:endParaRPr lang="zh-CN" altLang="en-US">
              <a:solidFill>
                <a:srgbClr xmlns:mc="http://schemas.openxmlformats.org/markup-compatibility/2006" xmlns:a14="http://schemas.microsoft.com/office/drawing/2010/main" val="000000" mc:Ignorable=""/>
              </a:solidFill>
              <a:latin typeface="+mn-ea"/>
              <a:ea typeface="+mn-ea"/>
            </a:endParaRPr>
          </a:p>
        </p:txBody>
      </p:sp>
      <p:sp>
        <p:nvSpPr>
          <p:cNvPr id="7" name="Text Box 10"/>
          <p:cNvSpPr txBox="1">
            <a:spLocks noChangeArrowheads="1"/>
          </p:cNvSpPr>
          <p:nvPr/>
        </p:nvSpPr>
        <p:spPr bwMode="auto">
          <a:xfrm>
            <a:off x="6184578" y="1085503"/>
            <a:ext cx="2293938" cy="581025"/>
          </a:xfrm>
          <a:prstGeom prst="rect">
            <a:avLst/>
          </a:prstGeom>
          <a:noFill/>
          <a:ln w="9525">
            <a:noFill/>
            <a:miter lim="800000"/>
            <a:headEnd/>
            <a:tailEnd/>
          </a:ln>
          <a:effectLst/>
        </p:spPr>
        <p:txBody>
          <a:bodyPr>
            <a:spAutoFit/>
          </a:bodyPr>
          <a:lstStyle/>
          <a:p>
            <a:pPr>
              <a:spcBef>
                <a:spcPct val="50000"/>
              </a:spcBef>
            </a:pPr>
            <a:r>
              <a:rPr lang="zh-CN" altLang="en-US" sz="1600">
                <a:solidFill>
                  <a:srgbClr xmlns:mc="http://schemas.openxmlformats.org/markup-compatibility/2006" xmlns:a14="http://schemas.microsoft.com/office/drawing/2010/main" val="000000" mc:Ignorable=""/>
                </a:solidFill>
                <a:latin typeface="+mn-ea"/>
                <a:ea typeface="+mn-ea"/>
              </a:rPr>
              <a:t>人气与眼球的集聚自然代表着巨大的营销价值 </a:t>
            </a:r>
          </a:p>
        </p:txBody>
      </p:sp>
      <p:sp>
        <p:nvSpPr>
          <p:cNvPr id="8" name="AutoShape 11"/>
          <p:cNvSpPr>
            <a:spLocks noChangeArrowheads="1"/>
          </p:cNvSpPr>
          <p:nvPr/>
        </p:nvSpPr>
        <p:spPr bwMode="auto">
          <a:xfrm rot="10800000">
            <a:off x="1747516" y="1941165"/>
            <a:ext cx="6432550" cy="217488"/>
          </a:xfrm>
          <a:prstGeom prst="triangle">
            <a:avLst>
              <a:gd name="adj" fmla="val 50000"/>
            </a:avLst>
          </a:prstGeom>
          <a:solidFill>
            <a:srgbClr xmlns:mc="http://schemas.openxmlformats.org/markup-compatibility/2006" xmlns:a14="http://schemas.microsoft.com/office/drawing/2010/main" val="666699" mc:Ignorable="">
              <a:alpha val="70000"/>
            </a:srgbClr>
          </a:solidFill>
          <a:ln w="9525" algn="ctr">
            <a:noFill/>
            <a:miter lim="800000"/>
            <a:headEnd/>
            <a:tailEnd/>
          </a:ln>
          <a:effectLst/>
        </p:spPr>
        <p:txBody>
          <a:bodyPr vert="eaVert" wrap="none" anchor="ctr"/>
          <a:lstStyle/>
          <a:p>
            <a:endParaRPr lang="zh-CN" altLang="en-US">
              <a:solidFill>
                <a:srgbClr xmlns:mc="http://schemas.openxmlformats.org/markup-compatibility/2006" xmlns:a14="http://schemas.microsoft.com/office/drawing/2010/main" val="000000" mc:Ignorable=""/>
              </a:solidFill>
              <a:latin typeface="+mn-ea"/>
              <a:ea typeface="+mn-ea"/>
            </a:endParaRPr>
          </a:p>
        </p:txBody>
      </p:sp>
      <p:sp>
        <p:nvSpPr>
          <p:cNvPr id="9" name="Text Box 12"/>
          <p:cNvSpPr txBox="1">
            <a:spLocks noChangeArrowheads="1"/>
          </p:cNvSpPr>
          <p:nvPr/>
        </p:nvSpPr>
        <p:spPr bwMode="auto">
          <a:xfrm>
            <a:off x="325116" y="2242790"/>
            <a:ext cx="1008062" cy="1574800"/>
          </a:xfrm>
          <a:prstGeom prst="rect">
            <a:avLst/>
          </a:prstGeom>
          <a:solidFill>
            <a:srgbClr xmlns:mc="http://schemas.openxmlformats.org/markup-compatibility/2006" xmlns:a14="http://schemas.microsoft.com/office/drawing/2010/main" val="993366" mc:Ignorable="">
              <a:alpha val="60001"/>
            </a:srgbClr>
          </a:solidFill>
          <a:ln w="9525">
            <a:solidFill>
              <a:srgbClr xmlns:mc="http://schemas.openxmlformats.org/markup-compatibility/2006" xmlns:a14="http://schemas.microsoft.com/office/drawing/2010/main" val="993366" mc:Ignorable=""/>
            </a:solidFill>
            <a:miter lim="800000"/>
            <a:headEnd/>
            <a:tailEnd/>
          </a:ln>
          <a:effectLst/>
        </p:spPr>
        <p:txBody>
          <a:bodyPr anchor="ctr"/>
          <a:lstStyle/>
          <a:p>
            <a:pPr algn="ctr">
              <a:spcBef>
                <a:spcPct val="50000"/>
              </a:spcBef>
            </a:pPr>
            <a:r>
              <a:rPr lang="en-US" altLang="zh-CN" sz="1600" b="1">
                <a:solidFill>
                  <a:srgbClr xmlns:mc="http://schemas.openxmlformats.org/markup-compatibility/2006" xmlns:a14="http://schemas.microsoft.com/office/drawing/2010/main" val="000000" mc:Ignorable=""/>
                </a:solidFill>
                <a:latin typeface="+mn-ea"/>
                <a:ea typeface="+mn-ea"/>
              </a:rPr>
              <a:t>Twitter</a:t>
            </a:r>
            <a:r>
              <a:rPr lang="zh-CN" altLang="en-US" sz="1600" b="1">
                <a:solidFill>
                  <a:srgbClr xmlns:mc="http://schemas.openxmlformats.org/markup-compatibility/2006" xmlns:a14="http://schemas.microsoft.com/office/drawing/2010/main" val="000000" mc:Ignorable=""/>
                </a:solidFill>
                <a:latin typeface="+mn-ea"/>
                <a:ea typeface="+mn-ea"/>
              </a:rPr>
              <a:t>应用开发</a:t>
            </a:r>
          </a:p>
        </p:txBody>
      </p:sp>
      <p:sp>
        <p:nvSpPr>
          <p:cNvPr id="10" name="Rectangle 13"/>
          <p:cNvSpPr>
            <a:spLocks noChangeArrowheads="1"/>
          </p:cNvSpPr>
          <p:nvPr/>
        </p:nvSpPr>
        <p:spPr bwMode="auto">
          <a:xfrm>
            <a:off x="1401441" y="2233265"/>
            <a:ext cx="7348537" cy="1584325"/>
          </a:xfrm>
          <a:prstGeom prst="rect">
            <a:avLst/>
          </a:prstGeom>
          <a:noFill/>
          <a:ln w="9525">
            <a:solidFill>
              <a:schemeClr val="tx1"/>
            </a:solidFill>
            <a:miter lim="800000"/>
            <a:headEnd/>
            <a:tailEnd/>
          </a:ln>
          <a:effectLst/>
        </p:spPr>
        <p:txBody>
          <a:bodyPr anchor="ctr"/>
          <a:lstStyle/>
          <a:p>
            <a:pPr marL="177800" indent="-177800" algn="ctr">
              <a:spcBef>
                <a:spcPct val="15000"/>
              </a:spcBef>
              <a:spcAft>
                <a:spcPct val="15000"/>
              </a:spcAft>
            </a:pPr>
            <a:r>
              <a:rPr lang="en-US" altLang="zh-CN" sz="1400" b="1">
                <a:solidFill>
                  <a:srgbClr xmlns:mc="http://schemas.openxmlformats.org/markup-compatibility/2006" xmlns:a14="http://schemas.microsoft.com/office/drawing/2010/main" val="000000" mc:Ignorable=""/>
                </a:solidFill>
                <a:latin typeface="+mn-ea"/>
                <a:ea typeface="+mn-ea"/>
              </a:rPr>
              <a:t>Twitter</a:t>
            </a:r>
            <a:r>
              <a:rPr lang="zh-CN" altLang="en-US" sz="1400" b="1">
                <a:solidFill>
                  <a:srgbClr xmlns:mc="http://schemas.openxmlformats.org/markup-compatibility/2006" xmlns:a14="http://schemas.microsoft.com/office/drawing/2010/main" val="000000" mc:Ignorable=""/>
                </a:solidFill>
                <a:latin typeface="+mn-ea"/>
                <a:ea typeface="+mn-ea"/>
              </a:rPr>
              <a:t>开发了“品牌频道”</a:t>
            </a:r>
            <a:r>
              <a:rPr lang="zh-CN" altLang="en-US" sz="1400">
                <a:solidFill>
                  <a:srgbClr xmlns:mc="http://schemas.openxmlformats.org/markup-compatibility/2006" xmlns:a14="http://schemas.microsoft.com/office/drawing/2010/main" val="000000" mc:Ignorable=""/>
                </a:solidFill>
                <a:latin typeface="+mn-ea"/>
                <a:ea typeface="+mn-ea"/>
              </a:rPr>
              <a:t> </a:t>
            </a:r>
          </a:p>
          <a:p>
            <a:pPr marL="177800" indent="-177800">
              <a:spcBef>
                <a:spcPct val="15000"/>
              </a:spcBef>
              <a:spcAft>
                <a:spcPct val="15000"/>
              </a:spcAft>
              <a:buFont typeface="Arial" charset="0"/>
              <a:buChar char="–"/>
            </a:pPr>
            <a:r>
              <a:rPr lang="zh-CN" altLang="en-US" sz="1400">
                <a:solidFill>
                  <a:srgbClr xmlns:mc="http://schemas.openxmlformats.org/markup-compatibility/2006" xmlns:a14="http://schemas.microsoft.com/office/drawing/2010/main" val="000000" mc:Ignorable=""/>
                </a:solidFill>
                <a:latin typeface="+mn-ea"/>
                <a:ea typeface="+mn-ea"/>
              </a:rPr>
              <a:t>企业可以在</a:t>
            </a:r>
            <a:r>
              <a:rPr lang="en-US" altLang="zh-CN" sz="1400">
                <a:solidFill>
                  <a:srgbClr xmlns:mc="http://schemas.openxmlformats.org/markup-compatibility/2006" xmlns:a14="http://schemas.microsoft.com/office/drawing/2010/main" val="000000" mc:Ignorable=""/>
                </a:solidFill>
                <a:latin typeface="+mn-ea"/>
                <a:ea typeface="+mn-ea"/>
              </a:rPr>
              <a:t>Twitter</a:t>
            </a:r>
            <a:r>
              <a:rPr lang="zh-CN" altLang="en-US" sz="1400">
                <a:solidFill>
                  <a:srgbClr xmlns:mc="http://schemas.openxmlformats.org/markup-compatibility/2006" xmlns:a14="http://schemas.microsoft.com/office/drawing/2010/main" val="000000" mc:Ignorable=""/>
                </a:solidFill>
                <a:latin typeface="+mn-ea"/>
                <a:ea typeface="+mn-ea"/>
              </a:rPr>
              <a:t>构建品牌页面，同时组建多种品牌小组，同一品牌的粉丝能够聚合在一起</a:t>
            </a:r>
          </a:p>
          <a:p>
            <a:pPr marL="177800" indent="-177800">
              <a:spcBef>
                <a:spcPct val="15000"/>
              </a:spcBef>
              <a:spcAft>
                <a:spcPct val="15000"/>
              </a:spcAft>
              <a:buFont typeface="Arial" charset="0"/>
              <a:buChar char="–"/>
            </a:pPr>
            <a:r>
              <a:rPr lang="zh-CN" altLang="en-US" sz="1400">
                <a:solidFill>
                  <a:srgbClr xmlns:mc="http://schemas.openxmlformats.org/markup-compatibility/2006" xmlns:a14="http://schemas.microsoft.com/office/drawing/2010/main" val="000000" mc:Ignorable=""/>
                </a:solidFill>
                <a:latin typeface="+mn-ea"/>
                <a:ea typeface="+mn-ea"/>
              </a:rPr>
              <a:t>企业通过平台可以向用户发送各种新品、促销信息，</a:t>
            </a:r>
            <a:r>
              <a:rPr lang="en-US" altLang="zh-CN" sz="1400">
                <a:solidFill>
                  <a:srgbClr xmlns:mc="http://schemas.openxmlformats.org/markup-compatibility/2006" xmlns:a14="http://schemas.microsoft.com/office/drawing/2010/main" val="000000" mc:Ignorable=""/>
                </a:solidFill>
                <a:latin typeface="+mn-ea"/>
                <a:ea typeface="+mn-ea"/>
              </a:rPr>
              <a:t>Twitter</a:t>
            </a:r>
            <a:r>
              <a:rPr lang="zh-CN" altLang="en-US" sz="1400">
                <a:solidFill>
                  <a:srgbClr xmlns:mc="http://schemas.openxmlformats.org/markup-compatibility/2006" xmlns:a14="http://schemas.microsoft.com/office/drawing/2010/main" val="000000" mc:Ignorable=""/>
                </a:solidFill>
                <a:latin typeface="+mn-ea"/>
                <a:ea typeface="+mn-ea"/>
              </a:rPr>
              <a:t>的即时性和分享性让一个消息可以迅速遍布有相同兴趣爱好的小组</a:t>
            </a:r>
          </a:p>
          <a:p>
            <a:pPr marL="177800" indent="-177800">
              <a:spcBef>
                <a:spcPct val="15000"/>
              </a:spcBef>
              <a:spcAft>
                <a:spcPct val="15000"/>
              </a:spcAft>
              <a:buFont typeface="Arial" charset="0"/>
              <a:buChar char="–"/>
            </a:pPr>
            <a:r>
              <a:rPr lang="zh-CN" altLang="en-US" sz="1400">
                <a:solidFill>
                  <a:srgbClr xmlns:mc="http://schemas.openxmlformats.org/markup-compatibility/2006" xmlns:a14="http://schemas.microsoft.com/office/drawing/2010/main" val="000000" mc:Ignorable=""/>
                </a:solidFill>
                <a:latin typeface="+mn-ea"/>
                <a:ea typeface="+mn-ea"/>
              </a:rPr>
              <a:t>甚至用户之间也发生互动，他们也可能把信息转发给其他好友</a:t>
            </a:r>
          </a:p>
        </p:txBody>
      </p:sp>
      <p:sp>
        <p:nvSpPr>
          <p:cNvPr id="11" name="Text Box 14"/>
          <p:cNvSpPr txBox="1">
            <a:spLocks noChangeArrowheads="1"/>
          </p:cNvSpPr>
          <p:nvPr/>
        </p:nvSpPr>
        <p:spPr bwMode="auto">
          <a:xfrm>
            <a:off x="2034853" y="3890615"/>
            <a:ext cx="1944688" cy="336550"/>
          </a:xfrm>
          <a:prstGeom prst="rect">
            <a:avLst/>
          </a:prstGeom>
          <a:noFill/>
          <a:ln w="9525" algn="ctr">
            <a:noFill/>
            <a:miter lim="800000"/>
            <a:headEnd/>
            <a:tailEnd/>
          </a:ln>
          <a:effectLst/>
        </p:spPr>
        <p:txBody>
          <a:bodyPr>
            <a:spAutoFit/>
          </a:bodyPr>
          <a:lstStyle/>
          <a:p>
            <a:pPr algn="ctr">
              <a:spcBef>
                <a:spcPct val="50000"/>
              </a:spcBef>
            </a:pPr>
            <a:r>
              <a:rPr lang="zh-CN" altLang="en-US" sz="1600" b="1">
                <a:solidFill>
                  <a:srgbClr xmlns:mc="http://schemas.openxmlformats.org/markup-compatibility/2006" xmlns:a14="http://schemas.microsoft.com/office/drawing/2010/main" val="000000" mc:Ignorable=""/>
                </a:solidFill>
                <a:latin typeface="+mn-ea"/>
                <a:ea typeface="+mn-ea"/>
              </a:rPr>
              <a:t>知名企业营销</a:t>
            </a:r>
          </a:p>
        </p:txBody>
      </p:sp>
      <p:sp>
        <p:nvSpPr>
          <p:cNvPr id="12" name="Rectangle 15"/>
          <p:cNvSpPr>
            <a:spLocks noChangeArrowheads="1"/>
          </p:cNvSpPr>
          <p:nvPr/>
        </p:nvSpPr>
        <p:spPr bwMode="auto">
          <a:xfrm>
            <a:off x="1404616" y="4249390"/>
            <a:ext cx="3600450" cy="1874838"/>
          </a:xfrm>
          <a:prstGeom prst="rect">
            <a:avLst/>
          </a:prstGeom>
          <a:noFill/>
          <a:ln w="9525">
            <a:solidFill>
              <a:schemeClr val="tx1"/>
            </a:solidFill>
            <a:miter lim="800000"/>
            <a:headEnd/>
            <a:tailEnd/>
          </a:ln>
          <a:effectLst/>
        </p:spPr>
        <p:txBody>
          <a:bodyPr anchor="ctr"/>
          <a:lstStyle/>
          <a:p>
            <a:pPr marL="177800" indent="-177800">
              <a:spcBef>
                <a:spcPct val="15000"/>
              </a:spcBef>
              <a:spcAft>
                <a:spcPct val="15000"/>
              </a:spcAft>
              <a:buFont typeface="Arial" charset="0"/>
              <a:buChar char="–"/>
            </a:pPr>
            <a:r>
              <a:rPr lang="zh-CN" altLang="en-US" sz="1400">
                <a:solidFill>
                  <a:srgbClr xmlns:mc="http://schemas.openxmlformats.org/markup-compatibility/2006" xmlns:a14="http://schemas.microsoft.com/office/drawing/2010/main" val="000000" mc:Ignorable=""/>
                </a:solidFill>
                <a:latin typeface="+mn-ea"/>
                <a:ea typeface="+mn-ea"/>
              </a:rPr>
              <a:t>越来越多的知名企业选择</a:t>
            </a:r>
            <a:r>
              <a:rPr lang="en-US" altLang="zh-CN" sz="1400">
                <a:solidFill>
                  <a:srgbClr xmlns:mc="http://schemas.openxmlformats.org/markup-compatibility/2006" xmlns:a14="http://schemas.microsoft.com/office/drawing/2010/main" val="000000" mc:Ignorable=""/>
                </a:solidFill>
                <a:latin typeface="+mn-ea"/>
                <a:ea typeface="+mn-ea"/>
              </a:rPr>
              <a:t>Twitter</a:t>
            </a:r>
            <a:r>
              <a:rPr lang="zh-CN" altLang="en-US" sz="1400">
                <a:solidFill>
                  <a:srgbClr xmlns:mc="http://schemas.openxmlformats.org/markup-compatibility/2006" xmlns:a14="http://schemas.microsoft.com/office/drawing/2010/main" val="000000" mc:Ignorable=""/>
                </a:solidFill>
                <a:latin typeface="+mn-ea"/>
                <a:ea typeface="+mn-ea"/>
              </a:rPr>
              <a:t>进行企业营销，全球最大的电子消费品零售商百思买、福特汽车、可口可乐、星巴克和肯德基等</a:t>
            </a:r>
          </a:p>
          <a:p>
            <a:pPr marL="177800" indent="-177800">
              <a:spcBef>
                <a:spcPct val="15000"/>
              </a:spcBef>
              <a:spcAft>
                <a:spcPct val="15000"/>
              </a:spcAft>
              <a:buFont typeface="Arial" charset="0"/>
              <a:buChar char="–"/>
            </a:pPr>
            <a:r>
              <a:rPr lang="zh-CN" altLang="en-US" sz="1400">
                <a:solidFill>
                  <a:srgbClr xmlns:mc="http://schemas.openxmlformats.org/markup-compatibility/2006" xmlns:a14="http://schemas.microsoft.com/office/drawing/2010/main" val="000000" mc:Ignorable=""/>
                </a:solidFill>
                <a:latin typeface="+mn-ea"/>
                <a:ea typeface="+mn-ea"/>
              </a:rPr>
              <a:t>一些企业甚至雇用全职</a:t>
            </a:r>
            <a:r>
              <a:rPr lang="en-US" altLang="zh-CN" sz="1400">
                <a:solidFill>
                  <a:srgbClr xmlns:mc="http://schemas.openxmlformats.org/markup-compatibility/2006" xmlns:a14="http://schemas.microsoft.com/office/drawing/2010/main" val="000000" mc:Ignorable=""/>
                </a:solidFill>
                <a:latin typeface="+mn-ea"/>
                <a:ea typeface="+mn-ea"/>
              </a:rPr>
              <a:t>Tweeter(</a:t>
            </a:r>
            <a:r>
              <a:rPr lang="zh-CN" altLang="en-US" sz="1400">
                <a:solidFill>
                  <a:srgbClr xmlns:mc="http://schemas.openxmlformats.org/markup-compatibility/2006" xmlns:a14="http://schemas.microsoft.com/office/drawing/2010/main" val="000000" mc:Ignorable=""/>
                </a:solidFill>
                <a:latin typeface="+mn-ea"/>
                <a:ea typeface="+mn-ea"/>
              </a:rPr>
              <a:t>指</a:t>
            </a:r>
            <a:r>
              <a:rPr lang="en-US" altLang="zh-CN" sz="1400">
                <a:solidFill>
                  <a:srgbClr xmlns:mc="http://schemas.openxmlformats.org/markup-compatibility/2006" xmlns:a14="http://schemas.microsoft.com/office/drawing/2010/main" val="000000" mc:Ignorable=""/>
                </a:solidFill>
                <a:latin typeface="+mn-ea"/>
                <a:ea typeface="+mn-ea"/>
              </a:rPr>
              <a:t>Twitter</a:t>
            </a:r>
            <a:r>
              <a:rPr lang="zh-CN" altLang="en-US" sz="1400">
                <a:solidFill>
                  <a:srgbClr xmlns:mc="http://schemas.openxmlformats.org/markup-compatibility/2006" xmlns:a14="http://schemas.microsoft.com/office/drawing/2010/main" val="000000" mc:Ignorable=""/>
                </a:solidFill>
                <a:latin typeface="+mn-ea"/>
                <a:ea typeface="+mn-ea"/>
              </a:rPr>
              <a:t>的重度使用者</a:t>
            </a:r>
            <a:r>
              <a:rPr lang="en-US" altLang="zh-CN" sz="1400">
                <a:solidFill>
                  <a:srgbClr xmlns:mc="http://schemas.openxmlformats.org/markup-compatibility/2006" xmlns:a14="http://schemas.microsoft.com/office/drawing/2010/main" val="000000" mc:Ignorable=""/>
                </a:solidFill>
                <a:latin typeface="+mn-ea"/>
                <a:ea typeface="+mn-ea"/>
              </a:rPr>
              <a:t>)</a:t>
            </a:r>
            <a:r>
              <a:rPr lang="zh-CN" altLang="en-US" sz="1400">
                <a:solidFill>
                  <a:srgbClr xmlns:mc="http://schemas.openxmlformats.org/markup-compatibility/2006" xmlns:a14="http://schemas.microsoft.com/office/drawing/2010/main" val="000000" mc:Ignorable=""/>
                </a:solidFill>
                <a:latin typeface="+mn-ea"/>
                <a:ea typeface="+mn-ea"/>
              </a:rPr>
              <a:t>，在</a:t>
            </a:r>
            <a:r>
              <a:rPr lang="en-US" altLang="zh-CN" sz="1400">
                <a:solidFill>
                  <a:srgbClr xmlns:mc="http://schemas.openxmlformats.org/markup-compatibility/2006" xmlns:a14="http://schemas.microsoft.com/office/drawing/2010/main" val="000000" mc:Ignorable=""/>
                </a:solidFill>
                <a:latin typeface="+mn-ea"/>
                <a:ea typeface="+mn-ea"/>
              </a:rPr>
              <a:t>Twitter</a:t>
            </a:r>
            <a:r>
              <a:rPr lang="zh-CN" altLang="en-US" sz="1400">
                <a:solidFill>
                  <a:srgbClr xmlns:mc="http://schemas.openxmlformats.org/markup-compatibility/2006" xmlns:a14="http://schemas.microsoft.com/office/drawing/2010/main" val="000000" mc:Ignorable=""/>
                </a:solidFill>
                <a:latin typeface="+mn-ea"/>
                <a:ea typeface="+mn-ea"/>
              </a:rPr>
              <a:t>等社交网站展开宣传，成为吸引顾客的利器</a:t>
            </a:r>
          </a:p>
        </p:txBody>
      </p:sp>
      <p:sp>
        <p:nvSpPr>
          <p:cNvPr id="13" name="Text Box 16"/>
          <p:cNvSpPr txBox="1">
            <a:spLocks noChangeArrowheads="1"/>
          </p:cNvSpPr>
          <p:nvPr/>
        </p:nvSpPr>
        <p:spPr bwMode="auto">
          <a:xfrm>
            <a:off x="5827391" y="3890615"/>
            <a:ext cx="1944687" cy="336550"/>
          </a:xfrm>
          <a:prstGeom prst="rect">
            <a:avLst/>
          </a:prstGeom>
          <a:noFill/>
          <a:ln w="9525" algn="ctr">
            <a:noFill/>
            <a:miter lim="800000"/>
            <a:headEnd/>
            <a:tailEnd/>
          </a:ln>
          <a:effectLst/>
        </p:spPr>
        <p:txBody>
          <a:bodyPr>
            <a:spAutoFit/>
          </a:bodyPr>
          <a:lstStyle/>
          <a:p>
            <a:pPr algn="ctr">
              <a:spcBef>
                <a:spcPct val="50000"/>
              </a:spcBef>
            </a:pPr>
            <a:r>
              <a:rPr lang="zh-CN" altLang="en-US" sz="1600" b="1">
                <a:solidFill>
                  <a:srgbClr xmlns:mc="http://schemas.openxmlformats.org/markup-compatibility/2006" xmlns:a14="http://schemas.microsoft.com/office/drawing/2010/main" val="000000" mc:Ignorable=""/>
                </a:solidFill>
                <a:latin typeface="+mn-ea"/>
                <a:ea typeface="+mn-ea"/>
              </a:rPr>
              <a:t>小企业营销</a:t>
            </a:r>
          </a:p>
        </p:txBody>
      </p:sp>
      <p:sp>
        <p:nvSpPr>
          <p:cNvPr id="14" name="Rectangle 17"/>
          <p:cNvSpPr>
            <a:spLocks noChangeArrowheads="1"/>
          </p:cNvSpPr>
          <p:nvPr/>
        </p:nvSpPr>
        <p:spPr bwMode="auto">
          <a:xfrm>
            <a:off x="5089203" y="4249390"/>
            <a:ext cx="3673475" cy="1873250"/>
          </a:xfrm>
          <a:prstGeom prst="rect">
            <a:avLst/>
          </a:prstGeom>
          <a:noFill/>
          <a:ln w="9525">
            <a:solidFill>
              <a:schemeClr val="tx1"/>
            </a:solidFill>
            <a:miter lim="800000"/>
            <a:headEnd/>
            <a:tailEnd/>
          </a:ln>
          <a:effectLst/>
        </p:spPr>
        <p:txBody>
          <a:bodyPr anchor="ctr"/>
          <a:lstStyle/>
          <a:p>
            <a:pPr marL="177800" indent="-177800">
              <a:spcBef>
                <a:spcPct val="15000"/>
              </a:spcBef>
              <a:spcAft>
                <a:spcPct val="15000"/>
              </a:spcAft>
            </a:pPr>
            <a:r>
              <a:rPr lang="zh-CN" altLang="en-US" sz="1400">
                <a:solidFill>
                  <a:srgbClr xmlns:mc="http://schemas.openxmlformats.org/markup-compatibility/2006" xmlns:a14="http://schemas.microsoft.com/office/drawing/2010/main" val="000000" mc:Ignorable=""/>
                </a:solidFill>
                <a:latin typeface="+mn-ea"/>
                <a:ea typeface="+mn-ea"/>
              </a:rPr>
              <a:t>一些不知名的小企业也通过</a:t>
            </a:r>
            <a:r>
              <a:rPr lang="en-US" altLang="zh-CN" sz="1400">
                <a:solidFill>
                  <a:srgbClr xmlns:mc="http://schemas.openxmlformats.org/markup-compatibility/2006" xmlns:a14="http://schemas.microsoft.com/office/drawing/2010/main" val="000000" mc:Ignorable=""/>
                </a:solidFill>
                <a:latin typeface="+mn-ea"/>
                <a:ea typeface="+mn-ea"/>
              </a:rPr>
              <a:t>twitter</a:t>
            </a:r>
            <a:r>
              <a:rPr lang="zh-CN" altLang="en-US" sz="1400">
                <a:solidFill>
                  <a:srgbClr xmlns:mc="http://schemas.openxmlformats.org/markup-compatibility/2006" xmlns:a14="http://schemas.microsoft.com/office/drawing/2010/main" val="000000" mc:Ignorable=""/>
                </a:solidFill>
                <a:latin typeface="+mn-ea"/>
                <a:ea typeface="+mn-ea"/>
              </a:rPr>
              <a:t>取得了成功。美国一家名不见经传的煎玉米卷流动快餐店</a:t>
            </a:r>
            <a:r>
              <a:rPr lang="en-US" altLang="zh-CN" sz="1400">
                <a:solidFill>
                  <a:srgbClr xmlns:mc="http://schemas.openxmlformats.org/markup-compatibility/2006" xmlns:a14="http://schemas.microsoft.com/office/drawing/2010/main" val="000000" mc:Ignorable=""/>
                </a:solidFill>
                <a:latin typeface="+mn-ea"/>
                <a:ea typeface="+mn-ea"/>
              </a:rPr>
              <a:t>Kogi</a:t>
            </a:r>
            <a:r>
              <a:rPr lang="zh-CN" altLang="en-US" sz="1400">
                <a:solidFill>
                  <a:srgbClr xmlns:mc="http://schemas.openxmlformats.org/markup-compatibility/2006" xmlns:a14="http://schemas.microsoft.com/office/drawing/2010/main" val="000000" mc:Ignorable=""/>
                </a:solidFill>
                <a:latin typeface="+mn-ea"/>
                <a:ea typeface="+mn-ea"/>
              </a:rPr>
              <a:t>是其中最善于做</a:t>
            </a:r>
            <a:r>
              <a:rPr lang="en-US" altLang="zh-CN" sz="1400">
                <a:solidFill>
                  <a:srgbClr xmlns:mc="http://schemas.openxmlformats.org/markup-compatibility/2006" xmlns:a14="http://schemas.microsoft.com/office/drawing/2010/main" val="000000" mc:Ignorable=""/>
                </a:solidFill>
                <a:latin typeface="+mn-ea"/>
                <a:ea typeface="+mn-ea"/>
              </a:rPr>
              <a:t>twitter</a:t>
            </a:r>
            <a:r>
              <a:rPr lang="zh-CN" altLang="en-US" sz="1400">
                <a:solidFill>
                  <a:srgbClr xmlns:mc="http://schemas.openxmlformats.org/markup-compatibility/2006" xmlns:a14="http://schemas.microsoft.com/office/drawing/2010/main" val="000000" mc:Ignorable=""/>
                </a:solidFill>
                <a:latin typeface="+mn-ea"/>
                <a:ea typeface="+mn-ea"/>
              </a:rPr>
              <a:t>营销的公司之一。</a:t>
            </a:r>
          </a:p>
          <a:p>
            <a:pPr marL="177800" indent="-177800">
              <a:spcBef>
                <a:spcPct val="15000"/>
              </a:spcBef>
              <a:spcAft>
                <a:spcPct val="15000"/>
              </a:spcAft>
              <a:buFont typeface="Arial" charset="0"/>
              <a:buChar char="–"/>
            </a:pPr>
            <a:r>
              <a:rPr lang="en-US" altLang="zh-CN" sz="1400">
                <a:solidFill>
                  <a:srgbClr xmlns:mc="http://schemas.openxmlformats.org/markup-compatibility/2006" xmlns:a14="http://schemas.microsoft.com/office/drawing/2010/main" val="000000" mc:Ignorable=""/>
                </a:solidFill>
                <a:latin typeface="+mn-ea"/>
                <a:ea typeface="+mn-ea"/>
              </a:rPr>
              <a:t>Kogi</a:t>
            </a:r>
            <a:r>
              <a:rPr lang="zh-CN" altLang="en-US" sz="1400">
                <a:solidFill>
                  <a:srgbClr xmlns:mc="http://schemas.openxmlformats.org/markup-compatibility/2006" xmlns:a14="http://schemas.microsoft.com/office/drawing/2010/main" val="000000" mc:Ignorable=""/>
                </a:solidFill>
                <a:latin typeface="+mn-ea"/>
                <a:ea typeface="+mn-ea"/>
              </a:rPr>
              <a:t>在短短三个月之内迅速成为美国知名度最高的流动餐馆之一，引起了美国人的广泛关注，甚至被包括</a:t>
            </a:r>
            <a:r>
              <a:rPr lang="en-US" altLang="zh-CN" sz="1400">
                <a:solidFill>
                  <a:srgbClr xmlns:mc="http://schemas.openxmlformats.org/markup-compatibility/2006" xmlns:a14="http://schemas.microsoft.com/office/drawing/2010/main" val="000000" mc:Ignorable=""/>
                </a:solidFill>
                <a:latin typeface="+mn-ea"/>
                <a:ea typeface="+mn-ea"/>
              </a:rPr>
              <a:t>《</a:t>
            </a:r>
            <a:r>
              <a:rPr lang="zh-CN" altLang="en-US" sz="1400">
                <a:solidFill>
                  <a:srgbClr xmlns:mc="http://schemas.openxmlformats.org/markup-compatibility/2006" xmlns:a14="http://schemas.microsoft.com/office/drawing/2010/main" val="000000" mc:Ignorable=""/>
                </a:solidFill>
                <a:latin typeface="+mn-ea"/>
                <a:ea typeface="+mn-ea"/>
              </a:rPr>
              <a:t>纽约时报</a:t>
            </a:r>
            <a:r>
              <a:rPr lang="en-US" altLang="zh-CN" sz="1400">
                <a:solidFill>
                  <a:srgbClr xmlns:mc="http://schemas.openxmlformats.org/markup-compatibility/2006" xmlns:a14="http://schemas.microsoft.com/office/drawing/2010/main" val="000000" mc:Ignorable=""/>
                </a:solidFill>
                <a:latin typeface="+mn-ea"/>
                <a:ea typeface="+mn-ea"/>
              </a:rPr>
              <a:t>》</a:t>
            </a:r>
            <a:r>
              <a:rPr lang="zh-CN" altLang="en-US" sz="1400">
                <a:solidFill>
                  <a:srgbClr xmlns:mc="http://schemas.openxmlformats.org/markup-compatibility/2006" xmlns:a14="http://schemas.microsoft.com/office/drawing/2010/main" val="000000" mc:Ignorable=""/>
                </a:solidFill>
                <a:latin typeface="+mn-ea"/>
                <a:ea typeface="+mn-ea"/>
              </a:rPr>
              <a:t>、</a:t>
            </a:r>
            <a:r>
              <a:rPr lang="en-US" altLang="zh-CN" sz="1400">
                <a:solidFill>
                  <a:srgbClr xmlns:mc="http://schemas.openxmlformats.org/markup-compatibility/2006" xmlns:a14="http://schemas.microsoft.com/office/drawing/2010/main" val="000000" mc:Ignorable=""/>
                </a:solidFill>
                <a:latin typeface="+mn-ea"/>
                <a:ea typeface="+mn-ea"/>
              </a:rPr>
              <a:t>《</a:t>
            </a:r>
            <a:r>
              <a:rPr lang="zh-CN" altLang="en-US" sz="1400">
                <a:solidFill>
                  <a:srgbClr xmlns:mc="http://schemas.openxmlformats.org/markup-compatibility/2006" xmlns:a14="http://schemas.microsoft.com/office/drawing/2010/main" val="000000" mc:Ignorable=""/>
                </a:solidFill>
                <a:latin typeface="+mn-ea"/>
                <a:ea typeface="+mn-ea"/>
              </a:rPr>
              <a:t>新闻周刊</a:t>
            </a:r>
            <a:r>
              <a:rPr lang="en-US" altLang="zh-CN" sz="1400">
                <a:solidFill>
                  <a:srgbClr xmlns:mc="http://schemas.openxmlformats.org/markup-compatibility/2006" xmlns:a14="http://schemas.microsoft.com/office/drawing/2010/main" val="000000" mc:Ignorable=""/>
                </a:solidFill>
                <a:latin typeface="+mn-ea"/>
                <a:ea typeface="+mn-ea"/>
              </a:rPr>
              <a:t>》</a:t>
            </a:r>
            <a:r>
              <a:rPr lang="zh-CN" altLang="en-US" sz="1400">
                <a:solidFill>
                  <a:srgbClr xmlns:mc="http://schemas.openxmlformats.org/markup-compatibility/2006" xmlns:a14="http://schemas.microsoft.com/office/drawing/2010/main" val="000000" mc:Ignorable=""/>
                </a:solidFill>
                <a:latin typeface="+mn-ea"/>
                <a:ea typeface="+mn-ea"/>
              </a:rPr>
              <a:t>等在内的主流媒体所报道。</a:t>
            </a:r>
          </a:p>
        </p:txBody>
      </p:sp>
      <p:sp>
        <p:nvSpPr>
          <p:cNvPr id="15" name="Text Box 18"/>
          <p:cNvSpPr txBox="1">
            <a:spLocks noChangeArrowheads="1"/>
          </p:cNvSpPr>
          <p:nvPr/>
        </p:nvSpPr>
        <p:spPr bwMode="auto">
          <a:xfrm>
            <a:off x="337816" y="4249390"/>
            <a:ext cx="1008062" cy="1873250"/>
          </a:xfrm>
          <a:prstGeom prst="rect">
            <a:avLst/>
          </a:prstGeom>
          <a:solidFill>
            <a:srgbClr xmlns:mc="http://schemas.openxmlformats.org/markup-compatibility/2006" xmlns:a14="http://schemas.microsoft.com/office/drawing/2010/main" val="993366" mc:Ignorable="">
              <a:alpha val="60001"/>
            </a:srgbClr>
          </a:solidFill>
          <a:ln w="9525">
            <a:solidFill>
              <a:srgbClr xmlns:mc="http://schemas.openxmlformats.org/markup-compatibility/2006" xmlns:a14="http://schemas.microsoft.com/office/drawing/2010/main" val="993366" mc:Ignorable=""/>
            </a:solidFill>
            <a:miter lim="800000"/>
            <a:headEnd/>
            <a:tailEnd/>
          </a:ln>
          <a:effectLst/>
        </p:spPr>
        <p:txBody>
          <a:bodyPr anchor="ctr"/>
          <a:lstStyle/>
          <a:p>
            <a:pPr algn="ctr">
              <a:spcBef>
                <a:spcPct val="50000"/>
              </a:spcBef>
            </a:pPr>
            <a:r>
              <a:rPr lang="zh-CN" altLang="en-US" sz="1600" b="1">
                <a:solidFill>
                  <a:srgbClr xmlns:mc="http://schemas.openxmlformats.org/markup-compatibility/2006" xmlns:a14="http://schemas.microsoft.com/office/drawing/2010/main" val="000000" mc:Ignorable=""/>
                </a:solidFill>
                <a:latin typeface="+mn-ea"/>
                <a:ea typeface="+mn-ea"/>
              </a:rPr>
              <a:t>企业营销示例</a:t>
            </a:r>
          </a:p>
        </p:txBody>
      </p:sp>
    </p:spTree>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标题 1"/>
          <p:cNvSpPr>
            <a:spLocks noGrp="1"/>
          </p:cNvSpPr>
          <p:nvPr>
            <p:ph type="title"/>
          </p:nvPr>
        </p:nvSpPr>
        <p:spPr>
          <a:xfrm>
            <a:off x="214312" y="142875"/>
            <a:ext cx="8462143" cy="642938"/>
          </a:xfrm>
        </p:spPr>
        <p:txBody>
          <a:bodyPr/>
          <a:lstStyle/>
          <a:p>
            <a:pPr algn="l"/>
            <a:r>
              <a:rPr lang="en-US" altLang="zh-CN" sz="2000" b="1" dirty="0" smtClean="0"/>
              <a:t>2009</a:t>
            </a:r>
            <a:r>
              <a:rPr lang="zh-CN" altLang="en-US" sz="2000" b="1" dirty="0" smtClean="0"/>
              <a:t>年美国广告主基本认可</a:t>
            </a:r>
            <a:r>
              <a:rPr lang="en-US" altLang="zh-CN" sz="2000" b="1" dirty="0" smtClean="0"/>
              <a:t>Twitter</a:t>
            </a:r>
            <a:r>
              <a:rPr lang="zh-CN" altLang="en-US" sz="2000" b="1" dirty="0" smtClean="0"/>
              <a:t>在产品推广方面的效果</a:t>
            </a:r>
            <a:endParaRPr lang="zh-CN" altLang="en-US" sz="2000" b="1" dirty="0"/>
          </a:p>
        </p:txBody>
      </p:sp>
      <p:pic>
        <p:nvPicPr>
          <p:cNvPr id="3" name="图片 2" descr="744557BE7C5F5542ACAD10A587000936.jpg"/>
          <p:cNvPicPr>
            <a:picLocks noChangeAspect="1"/>
          </p:cNvPicPr>
          <p:nvPr/>
        </p:nvPicPr>
        <p:blipFill>
          <a:blip r:embed="rId3"/>
          <a:stretch>
            <a:fillRect/>
          </a:stretch>
        </p:blipFill>
        <p:spPr>
          <a:xfrm>
            <a:off x="251520" y="980728"/>
            <a:ext cx="4829175" cy="3457575"/>
          </a:xfrm>
          <a:prstGeom prst="rect">
            <a:avLst/>
          </a:prstGeom>
        </p:spPr>
      </p:pic>
      <p:sp>
        <p:nvSpPr>
          <p:cNvPr id="4" name="矩形 3"/>
          <p:cNvSpPr/>
          <p:nvPr/>
        </p:nvSpPr>
        <p:spPr>
          <a:xfrm>
            <a:off x="5220072" y="980728"/>
            <a:ext cx="3672408" cy="345638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ltLang="zh-CN" dirty="0" smtClean="0">
              <a:solidFill>
                <a:srgbClr xmlns:mc="http://schemas.openxmlformats.org/markup-compatibility/2006" xmlns:a14="http://schemas.microsoft.com/office/drawing/2010/main" val="000000" mc:Ignorable=""/>
              </a:solidFill>
              <a:latin typeface="+mn-ea"/>
            </a:endParaRPr>
          </a:p>
          <a:p>
            <a:r>
              <a:rPr lang="en-US" altLang="zh-CN" dirty="0" err="1" smtClean="0">
                <a:solidFill>
                  <a:srgbClr xmlns:mc="http://schemas.openxmlformats.org/markup-compatibility/2006" xmlns:a14="http://schemas.microsoft.com/office/drawing/2010/main" val="000000" mc:Ignorable=""/>
                </a:solidFill>
                <a:latin typeface="+mn-ea"/>
              </a:rPr>
              <a:t>iResearch</a:t>
            </a:r>
            <a:r>
              <a:rPr lang="zh-CN" altLang="en-US" dirty="0" smtClean="0">
                <a:solidFill>
                  <a:srgbClr xmlns:mc="http://schemas.openxmlformats.org/markup-compatibility/2006" xmlns:a14="http://schemas.microsoft.com/office/drawing/2010/main" val="000000" mc:Ignorable=""/>
                </a:solidFill>
                <a:latin typeface="+mn-ea"/>
              </a:rPr>
              <a:t>艾瑞咨询根据来自</a:t>
            </a:r>
            <a:r>
              <a:rPr lang="en-US" altLang="zh-CN" dirty="0" err="1" smtClean="0">
                <a:solidFill>
                  <a:srgbClr xmlns:mc="http://schemas.openxmlformats.org/markup-compatibility/2006" xmlns:a14="http://schemas.microsoft.com/office/drawing/2010/main" val="000000" mc:Ignorable=""/>
                </a:solidFill>
                <a:latin typeface="+mn-ea"/>
              </a:rPr>
              <a:t>Linkedin</a:t>
            </a:r>
            <a:r>
              <a:rPr lang="en-US" altLang="zh-CN" dirty="0" smtClean="0">
                <a:solidFill>
                  <a:srgbClr xmlns:mc="http://schemas.openxmlformats.org/markup-compatibility/2006" xmlns:a14="http://schemas.microsoft.com/office/drawing/2010/main" val="000000" mc:Ignorable=""/>
                </a:solidFill>
                <a:latin typeface="+mn-ea"/>
              </a:rPr>
              <a:t> and Harris Interactive</a:t>
            </a:r>
            <a:r>
              <a:rPr lang="zh-CN" altLang="en-US" dirty="0" smtClean="0">
                <a:solidFill>
                  <a:srgbClr xmlns:mc="http://schemas.openxmlformats.org/markup-compatibility/2006" xmlns:a14="http://schemas.microsoft.com/office/drawing/2010/main" val="000000" mc:Ignorable=""/>
                </a:solidFill>
                <a:latin typeface="+mn-ea"/>
              </a:rPr>
              <a:t>关于美国广告主对</a:t>
            </a:r>
            <a:r>
              <a:rPr lang="en-US" altLang="zh-CN" dirty="0" smtClean="0">
                <a:solidFill>
                  <a:srgbClr xmlns:mc="http://schemas.openxmlformats.org/markup-compatibility/2006" xmlns:a14="http://schemas.microsoft.com/office/drawing/2010/main" val="000000" mc:Ignorable=""/>
                </a:solidFill>
                <a:latin typeface="+mn-ea"/>
              </a:rPr>
              <a:t>Twitter</a:t>
            </a:r>
            <a:r>
              <a:rPr lang="zh-CN" altLang="en-US" dirty="0" smtClean="0">
                <a:solidFill>
                  <a:srgbClr xmlns:mc="http://schemas.openxmlformats.org/markup-compatibility/2006" xmlns:a14="http://schemas.microsoft.com/office/drawing/2010/main" val="000000" mc:Ignorable=""/>
                </a:solidFill>
                <a:latin typeface="+mn-ea"/>
              </a:rPr>
              <a:t>推广产品效果的评价情况发现，美国</a:t>
            </a:r>
            <a:r>
              <a:rPr lang="en-US" altLang="zh-CN" dirty="0" smtClean="0">
                <a:solidFill>
                  <a:srgbClr xmlns:mc="http://schemas.openxmlformats.org/markup-compatibility/2006" xmlns:a14="http://schemas.microsoft.com/office/drawing/2010/main" val="000000" mc:Ignorable=""/>
                </a:solidFill>
                <a:latin typeface="+mn-ea"/>
              </a:rPr>
              <a:t>50%</a:t>
            </a:r>
            <a:r>
              <a:rPr lang="zh-CN" altLang="en-US" dirty="0" smtClean="0">
                <a:solidFill>
                  <a:srgbClr xmlns:mc="http://schemas.openxmlformats.org/markup-compatibility/2006" xmlns:a14="http://schemas.microsoft.com/office/drawing/2010/main" val="000000" mc:Ignorable=""/>
                </a:solidFill>
                <a:latin typeface="+mn-ea"/>
              </a:rPr>
              <a:t>以上的广告主认为</a:t>
            </a:r>
            <a:r>
              <a:rPr lang="en-US" altLang="zh-CN" dirty="0" smtClean="0">
                <a:solidFill>
                  <a:srgbClr xmlns:mc="http://schemas.openxmlformats.org/markup-compatibility/2006" xmlns:a14="http://schemas.microsoft.com/office/drawing/2010/main" val="000000" mc:Ignorable=""/>
                </a:solidFill>
                <a:latin typeface="+mn-ea"/>
              </a:rPr>
              <a:t>Twitter</a:t>
            </a:r>
            <a:r>
              <a:rPr lang="zh-CN" altLang="en-US" dirty="0" smtClean="0">
                <a:solidFill>
                  <a:srgbClr xmlns:mc="http://schemas.openxmlformats.org/markup-compatibility/2006" xmlns:a14="http://schemas.microsoft.com/office/drawing/2010/main" val="000000" mc:Ignorable=""/>
                </a:solidFill>
                <a:latin typeface="+mn-ea"/>
              </a:rPr>
              <a:t>在推广产品方面具有一定的效果。数据显示，</a:t>
            </a:r>
            <a:r>
              <a:rPr lang="en-US" altLang="zh-CN" dirty="0" smtClean="0">
                <a:solidFill>
                  <a:srgbClr xmlns:mc="http://schemas.openxmlformats.org/markup-compatibility/2006" xmlns:a14="http://schemas.microsoft.com/office/drawing/2010/main" val="000000" mc:Ignorable=""/>
                </a:solidFill>
                <a:latin typeface="+mn-ea"/>
              </a:rPr>
              <a:t>2009</a:t>
            </a:r>
            <a:r>
              <a:rPr lang="zh-CN" altLang="en-US" dirty="0" smtClean="0">
                <a:solidFill>
                  <a:srgbClr xmlns:mc="http://schemas.openxmlformats.org/markup-compatibility/2006" xmlns:a14="http://schemas.microsoft.com/office/drawing/2010/main" val="000000" mc:Ignorable=""/>
                </a:solidFill>
                <a:latin typeface="+mn-ea"/>
              </a:rPr>
              <a:t>年</a:t>
            </a:r>
            <a:r>
              <a:rPr lang="en-US" altLang="zh-CN" dirty="0" smtClean="0">
                <a:solidFill>
                  <a:srgbClr xmlns:mc="http://schemas.openxmlformats.org/markup-compatibility/2006" xmlns:a14="http://schemas.microsoft.com/office/drawing/2010/main" val="000000" mc:Ignorable=""/>
                </a:solidFill>
                <a:latin typeface="+mn-ea"/>
              </a:rPr>
              <a:t>6</a:t>
            </a:r>
            <a:r>
              <a:rPr lang="zh-CN" altLang="en-US" dirty="0" smtClean="0">
                <a:solidFill>
                  <a:srgbClr xmlns:mc="http://schemas.openxmlformats.org/markup-compatibility/2006" xmlns:a14="http://schemas.microsoft.com/office/drawing/2010/main" val="000000" mc:Ignorable=""/>
                </a:solidFill>
                <a:latin typeface="+mn-ea"/>
              </a:rPr>
              <a:t>月，美国</a:t>
            </a:r>
            <a:r>
              <a:rPr lang="en-US" altLang="zh-CN" dirty="0" smtClean="0">
                <a:solidFill>
                  <a:srgbClr xmlns:mc="http://schemas.openxmlformats.org/markup-compatibility/2006" xmlns:a14="http://schemas.microsoft.com/office/drawing/2010/main" val="000000" mc:Ignorable=""/>
                </a:solidFill>
                <a:latin typeface="+mn-ea"/>
              </a:rPr>
              <a:t>8%</a:t>
            </a:r>
            <a:r>
              <a:rPr lang="zh-CN" altLang="en-US" dirty="0" smtClean="0">
                <a:solidFill>
                  <a:srgbClr xmlns:mc="http://schemas.openxmlformats.org/markup-compatibility/2006" xmlns:a14="http://schemas.microsoft.com/office/drawing/2010/main" val="000000" mc:Ignorable=""/>
                </a:solidFill>
                <a:latin typeface="+mn-ea"/>
              </a:rPr>
              <a:t>的广告主认为</a:t>
            </a:r>
            <a:r>
              <a:rPr lang="en-US" altLang="zh-CN" dirty="0" smtClean="0">
                <a:solidFill>
                  <a:srgbClr xmlns:mc="http://schemas.openxmlformats.org/markup-compatibility/2006" xmlns:a14="http://schemas.microsoft.com/office/drawing/2010/main" val="000000" mc:Ignorable=""/>
                </a:solidFill>
                <a:latin typeface="+mn-ea"/>
              </a:rPr>
              <a:t>Twitter</a:t>
            </a:r>
            <a:r>
              <a:rPr lang="zh-CN" altLang="en-US" dirty="0" smtClean="0">
                <a:solidFill>
                  <a:srgbClr xmlns:mc="http://schemas.openxmlformats.org/markup-compatibility/2006" xmlns:a14="http://schemas.microsoft.com/office/drawing/2010/main" val="000000" mc:Ignorable=""/>
                </a:solidFill>
                <a:latin typeface="+mn-ea"/>
              </a:rPr>
              <a:t>推广产品的效果显著，</a:t>
            </a:r>
            <a:r>
              <a:rPr lang="en-US" altLang="zh-CN" dirty="0" smtClean="0">
                <a:solidFill>
                  <a:srgbClr xmlns:mc="http://schemas.openxmlformats.org/markup-compatibility/2006" xmlns:a14="http://schemas.microsoft.com/office/drawing/2010/main" val="000000" mc:Ignorable=""/>
                </a:solidFill>
                <a:latin typeface="+mn-ea"/>
              </a:rPr>
              <a:t>50%</a:t>
            </a:r>
            <a:r>
              <a:rPr lang="zh-CN" altLang="en-US" dirty="0" smtClean="0">
                <a:solidFill>
                  <a:srgbClr xmlns:mc="http://schemas.openxmlformats.org/markup-compatibility/2006" xmlns:a14="http://schemas.microsoft.com/office/drawing/2010/main" val="000000" mc:Ignorable=""/>
                </a:solidFill>
                <a:latin typeface="+mn-ea"/>
              </a:rPr>
              <a:t>的广告主认为</a:t>
            </a:r>
            <a:r>
              <a:rPr lang="en-US" altLang="zh-CN" dirty="0" smtClean="0">
                <a:solidFill>
                  <a:srgbClr xmlns:mc="http://schemas.openxmlformats.org/markup-compatibility/2006" xmlns:a14="http://schemas.microsoft.com/office/drawing/2010/main" val="000000" mc:Ignorable=""/>
                </a:solidFill>
                <a:latin typeface="+mn-ea"/>
              </a:rPr>
              <a:t>Twitter</a:t>
            </a:r>
            <a:r>
              <a:rPr lang="zh-CN" altLang="en-US" dirty="0" smtClean="0">
                <a:solidFill>
                  <a:srgbClr xmlns:mc="http://schemas.openxmlformats.org/markup-compatibility/2006" xmlns:a14="http://schemas.microsoft.com/office/drawing/2010/main" val="000000" mc:Ignorable=""/>
                </a:solidFill>
                <a:latin typeface="+mn-ea"/>
              </a:rPr>
              <a:t>在推广产品的方面有一些效果；</a:t>
            </a:r>
            <a:r>
              <a:rPr lang="en-US" altLang="zh-CN" dirty="0" smtClean="0">
                <a:solidFill>
                  <a:srgbClr xmlns:mc="http://schemas.openxmlformats.org/markup-compatibility/2006" xmlns:a14="http://schemas.microsoft.com/office/drawing/2010/main" val="000000" mc:Ignorable=""/>
                </a:solidFill>
                <a:latin typeface="+mn-ea"/>
              </a:rPr>
              <a:t>42%</a:t>
            </a:r>
            <a:r>
              <a:rPr lang="zh-CN" altLang="en-US" dirty="0" smtClean="0">
                <a:solidFill>
                  <a:srgbClr xmlns:mc="http://schemas.openxmlformats.org/markup-compatibility/2006" xmlns:a14="http://schemas.microsoft.com/office/drawing/2010/main" val="000000" mc:Ignorable=""/>
                </a:solidFill>
                <a:latin typeface="+mn-ea"/>
              </a:rPr>
              <a:t>的广告主认为</a:t>
            </a:r>
            <a:r>
              <a:rPr lang="en-US" altLang="zh-CN" dirty="0" smtClean="0">
                <a:solidFill>
                  <a:srgbClr xmlns:mc="http://schemas.openxmlformats.org/markup-compatibility/2006" xmlns:a14="http://schemas.microsoft.com/office/drawing/2010/main" val="000000" mc:Ignorable=""/>
                </a:solidFill>
                <a:latin typeface="+mn-ea"/>
              </a:rPr>
              <a:t>Twitter</a:t>
            </a:r>
            <a:r>
              <a:rPr lang="zh-CN" altLang="en-US" dirty="0" smtClean="0">
                <a:solidFill>
                  <a:srgbClr xmlns:mc="http://schemas.openxmlformats.org/markup-compatibility/2006" xmlns:a14="http://schemas.microsoft.com/office/drawing/2010/main" val="000000" mc:Ignorable=""/>
                </a:solidFill>
                <a:latin typeface="+mn-ea"/>
              </a:rPr>
              <a:t>无助于产品推广。</a:t>
            </a:r>
          </a:p>
          <a:p>
            <a:endParaRPr lang="zh-CN" altLang="en-US" dirty="0">
              <a:solidFill>
                <a:srgbClr xmlns:mc="http://schemas.openxmlformats.org/markup-compatibility/2006" xmlns:a14="http://schemas.microsoft.com/office/drawing/2010/main" val="000000" mc:Ignorable=""/>
              </a:solidFill>
              <a:latin typeface="+mn-ea"/>
            </a:endParaRPr>
          </a:p>
        </p:txBody>
      </p:sp>
      <p:sp>
        <p:nvSpPr>
          <p:cNvPr id="5" name="矩形 4"/>
          <p:cNvSpPr/>
          <p:nvPr/>
        </p:nvSpPr>
        <p:spPr>
          <a:xfrm>
            <a:off x="251520" y="4581128"/>
            <a:ext cx="8640960" cy="151216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rgbClr xmlns:mc="http://schemas.openxmlformats.org/markup-compatibility/2006" xmlns:a14="http://schemas.microsoft.com/office/drawing/2010/main" val="000000" mc:Ignorable=""/>
                </a:solidFill>
                <a:latin typeface="+mn-ea"/>
              </a:rPr>
              <a:t>艾瑞咨询分析认为</a:t>
            </a:r>
            <a:endParaRPr lang="en-US" altLang="zh-CN" dirty="0" smtClean="0">
              <a:solidFill>
                <a:srgbClr xmlns:mc="http://schemas.openxmlformats.org/markup-compatibility/2006" xmlns:a14="http://schemas.microsoft.com/office/drawing/2010/main" val="000000" mc:Ignorable=""/>
              </a:solidFill>
              <a:latin typeface="+mn-ea"/>
            </a:endParaRPr>
          </a:p>
          <a:p>
            <a:pPr marL="363538" lvl="1" indent="-188913">
              <a:buFont typeface="微软雅黑" pitchFamily="34" charset="-122"/>
              <a:buChar char="–"/>
            </a:pPr>
            <a:r>
              <a:rPr lang="zh-CN" altLang="en-US" dirty="0" smtClean="0">
                <a:solidFill>
                  <a:srgbClr xmlns:mc="http://schemas.openxmlformats.org/markup-compatibility/2006" xmlns:a14="http://schemas.microsoft.com/office/drawing/2010/main" val="000000" mc:Ignorable=""/>
                </a:solidFill>
                <a:latin typeface="+mn-ea"/>
              </a:rPr>
              <a:t>美国广告主对于</a:t>
            </a:r>
            <a:r>
              <a:rPr lang="en-US" altLang="zh-CN" dirty="0" smtClean="0">
                <a:solidFill>
                  <a:srgbClr xmlns:mc="http://schemas.openxmlformats.org/markup-compatibility/2006" xmlns:a14="http://schemas.microsoft.com/office/drawing/2010/main" val="000000" mc:Ignorable=""/>
                </a:solidFill>
                <a:latin typeface="+mn-ea"/>
              </a:rPr>
              <a:t>Twitter</a:t>
            </a:r>
            <a:r>
              <a:rPr lang="zh-CN" altLang="en-US" dirty="0" smtClean="0">
                <a:solidFill>
                  <a:srgbClr xmlns:mc="http://schemas.openxmlformats.org/markup-compatibility/2006" xmlns:a14="http://schemas.microsoft.com/office/drawing/2010/main" val="000000" mc:Ignorable=""/>
                </a:solidFill>
                <a:latin typeface="+mn-ea"/>
              </a:rPr>
              <a:t>产品推广效果的肯定与</a:t>
            </a:r>
            <a:r>
              <a:rPr lang="en-US" altLang="zh-CN" dirty="0" smtClean="0">
                <a:solidFill>
                  <a:srgbClr xmlns:mc="http://schemas.openxmlformats.org/markup-compatibility/2006" xmlns:a14="http://schemas.microsoft.com/office/drawing/2010/main" val="000000" mc:Ignorable=""/>
                </a:solidFill>
                <a:latin typeface="+mn-ea"/>
              </a:rPr>
              <a:t>Twitter</a:t>
            </a:r>
            <a:r>
              <a:rPr lang="zh-CN" altLang="en-US" dirty="0" smtClean="0">
                <a:solidFill>
                  <a:srgbClr xmlns:mc="http://schemas.openxmlformats.org/markup-compatibility/2006" xmlns:a14="http://schemas.microsoft.com/office/drawing/2010/main" val="000000" mc:Ignorable=""/>
                </a:solidFill>
                <a:latin typeface="+mn-ea"/>
              </a:rPr>
              <a:t>的日益普及程度有一定的关系。</a:t>
            </a:r>
            <a:endParaRPr lang="en-US" altLang="zh-CN" dirty="0" smtClean="0">
              <a:solidFill>
                <a:srgbClr xmlns:mc="http://schemas.openxmlformats.org/markup-compatibility/2006" xmlns:a14="http://schemas.microsoft.com/office/drawing/2010/main" val="000000" mc:Ignorable=""/>
              </a:solidFill>
              <a:latin typeface="+mn-ea"/>
            </a:endParaRPr>
          </a:p>
          <a:p>
            <a:pPr marL="363538" lvl="1" indent="-188913">
              <a:buFont typeface="微软雅黑" pitchFamily="34" charset="-122"/>
              <a:buChar char="–"/>
            </a:pPr>
            <a:r>
              <a:rPr lang="en-US" altLang="zh-CN" dirty="0" err="1" smtClean="0">
                <a:solidFill>
                  <a:srgbClr xmlns:mc="http://schemas.openxmlformats.org/markup-compatibility/2006" xmlns:a14="http://schemas.microsoft.com/office/drawing/2010/main" val="000000" mc:Ignorable=""/>
                </a:solidFill>
                <a:latin typeface="+mn-ea"/>
              </a:rPr>
              <a:t>witter</a:t>
            </a:r>
            <a:r>
              <a:rPr lang="zh-CN" altLang="en-US" dirty="0" smtClean="0">
                <a:solidFill>
                  <a:srgbClr xmlns:mc="http://schemas.openxmlformats.org/markup-compatibility/2006" xmlns:a14="http://schemas.microsoft.com/office/drawing/2010/main" val="000000" mc:Ignorable=""/>
                </a:solidFill>
                <a:latin typeface="+mn-ea"/>
              </a:rPr>
              <a:t>在产品推广方面真实效果的显著程度还与</a:t>
            </a:r>
            <a:r>
              <a:rPr lang="en-US" altLang="zh-CN" dirty="0" smtClean="0">
                <a:solidFill>
                  <a:srgbClr xmlns:mc="http://schemas.openxmlformats.org/markup-compatibility/2006" xmlns:a14="http://schemas.microsoft.com/office/drawing/2010/main" val="000000" mc:Ignorable=""/>
                </a:solidFill>
                <a:latin typeface="+mn-ea"/>
              </a:rPr>
              <a:t>Twitter</a:t>
            </a:r>
            <a:r>
              <a:rPr lang="zh-CN" altLang="en-US" dirty="0" smtClean="0">
                <a:solidFill>
                  <a:srgbClr xmlns:mc="http://schemas.openxmlformats.org/markup-compatibility/2006" xmlns:a14="http://schemas.microsoft.com/office/drawing/2010/main" val="000000" mc:Ignorable=""/>
                </a:solidFill>
                <a:latin typeface="+mn-ea"/>
              </a:rPr>
              <a:t>用户对广告的接受程度有很大关系。</a:t>
            </a:r>
          </a:p>
        </p:txBody>
      </p:sp>
    </p:spTree>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p:cNvSpPr>
          <p:nvPr>
            <p:ph type="title"/>
          </p:nvPr>
        </p:nvSpPr>
        <p:spPr>
          <a:xfrm>
            <a:off x="214313" y="142875"/>
            <a:ext cx="5429250" cy="642938"/>
          </a:xfrm>
        </p:spPr>
        <p:txBody>
          <a:bodyPr/>
          <a:lstStyle/>
          <a:p>
            <a:pPr algn="l" eaLnBrk="1" hangingPunct="1"/>
            <a:r>
              <a:rPr lang="zh-CN" altLang="en-US" sz="2000" b="1" smtClean="0"/>
              <a:t>目录</a:t>
            </a:r>
          </a:p>
        </p:txBody>
      </p:sp>
      <p:sp>
        <p:nvSpPr>
          <p:cNvPr id="11" name="Text Box 7"/>
          <p:cNvSpPr txBox="1">
            <a:spLocks noChangeArrowheads="1"/>
          </p:cNvSpPr>
          <p:nvPr/>
        </p:nvSpPr>
        <p:spPr bwMode="auto">
          <a:xfrm>
            <a:off x="1785938" y="1412776"/>
            <a:ext cx="6215062" cy="2954655"/>
          </a:xfrm>
          <a:prstGeom prst="rect">
            <a:avLst/>
          </a:prstGeom>
          <a:noFill/>
          <a:ln w="9525">
            <a:noFill/>
            <a:miter lim="800000"/>
            <a:headEnd/>
            <a:tailEnd/>
          </a:ln>
        </p:spPr>
        <p:txBody>
          <a:bodyPr>
            <a:spAutoFit/>
          </a:bodyPr>
          <a:lstStyle/>
          <a:p>
            <a:pPr marL="185738" indent="-185738">
              <a:spcBef>
                <a:spcPct val="25000"/>
              </a:spcBef>
              <a:spcAft>
                <a:spcPct val="25000"/>
              </a:spcAft>
              <a:buFont typeface="Wingdings" pitchFamily="2" charset="2"/>
              <a:buChar char="Ø"/>
              <a:defRPr/>
            </a:pPr>
            <a:r>
              <a:rPr lang="zh-CN" altLang="en-US" sz="2400" b="1" dirty="0" smtClean="0">
                <a:solidFill>
                  <a:srgbClr xmlns:mc="http://schemas.openxmlformats.org/markup-compatibility/2006" xmlns:a14="http://schemas.microsoft.com/office/drawing/2010/main" val="000000" mc:Ignorable=""/>
                </a:solidFill>
                <a:latin typeface="+mn-ea"/>
                <a:ea typeface="+mn-ea"/>
              </a:rPr>
              <a:t> </a:t>
            </a:r>
            <a:r>
              <a:rPr lang="zh-CN" altLang="en-US" sz="2400" b="1" dirty="0" smtClean="0">
                <a:solidFill>
                  <a:srgbClr xmlns:mc="http://schemas.openxmlformats.org/markup-compatibility/2006" xmlns:a14="http://schemas.microsoft.com/office/drawing/2010/main" val="B6B6B6" mc:Ignorable=""/>
                </a:solidFill>
                <a:latin typeface="+mn-ea"/>
                <a:ea typeface="+mn-ea"/>
              </a:rPr>
              <a:t>微博现状及发展趋势</a:t>
            </a:r>
          </a:p>
          <a:p>
            <a:pPr>
              <a:spcBef>
                <a:spcPct val="25000"/>
              </a:spcBef>
              <a:spcAft>
                <a:spcPct val="25000"/>
              </a:spcAft>
              <a:buFont typeface="Wingdings" pitchFamily="2" charset="2"/>
              <a:buChar char="Ø"/>
              <a:defRPr/>
            </a:pPr>
            <a:r>
              <a:rPr lang="zh-CN" altLang="en-US" sz="2400" b="1" dirty="0" smtClean="0">
                <a:solidFill>
                  <a:srgbClr xmlns:mc="http://schemas.openxmlformats.org/markup-compatibility/2006" xmlns:a14="http://schemas.microsoft.com/office/drawing/2010/main" val="B6B6B6" mc:Ignorable=""/>
                </a:solidFill>
                <a:latin typeface="+mn-ea"/>
                <a:ea typeface="+mn-ea"/>
              </a:rPr>
              <a:t> </a:t>
            </a:r>
            <a:r>
              <a:rPr lang="zh-CN" altLang="en-US" sz="2400" b="1" dirty="0" smtClean="0">
                <a:solidFill>
                  <a:srgbClr xmlns:mc="http://schemas.openxmlformats.org/markup-compatibility/2006" xmlns:a14="http://schemas.microsoft.com/office/drawing/2010/main" val="000000" mc:Ignorable=""/>
                </a:solidFill>
                <a:latin typeface="+mn-ea"/>
                <a:ea typeface="+mn-ea"/>
              </a:rPr>
              <a:t>微博营销分析</a:t>
            </a:r>
            <a:endParaRPr lang="en-US" altLang="zh-CN" sz="2400" b="1" dirty="0" smtClean="0">
              <a:solidFill>
                <a:srgbClr xmlns:mc="http://schemas.openxmlformats.org/markup-compatibility/2006" xmlns:a14="http://schemas.microsoft.com/office/drawing/2010/main" val="000000" mc:Ignorable=""/>
              </a:solidFill>
              <a:latin typeface="+mn-ea"/>
              <a:ea typeface="+mn-ea"/>
            </a:endParaRPr>
          </a:p>
          <a:p>
            <a:pPr lvl="1">
              <a:spcBef>
                <a:spcPts val="600"/>
              </a:spcBef>
              <a:spcAft>
                <a:spcPts val="600"/>
              </a:spcAft>
              <a:buFont typeface="Wingdings" pitchFamily="2" charset="2"/>
              <a:buChar char="u"/>
              <a:defRPr/>
            </a:pPr>
            <a:r>
              <a:rPr lang="zh-CN" altLang="en-US" b="1" dirty="0" smtClean="0">
                <a:solidFill>
                  <a:srgbClr xmlns:mc="http://schemas.openxmlformats.org/markup-compatibility/2006" xmlns:a14="http://schemas.microsoft.com/office/drawing/2010/main" val="000000" mc:Ignorable=""/>
                </a:solidFill>
                <a:latin typeface="微软雅黑"/>
                <a:ea typeface="微软雅黑"/>
              </a:rPr>
              <a:t> 微博营销与博客营销的本质区别</a:t>
            </a:r>
            <a:endParaRPr lang="en-US" altLang="zh-CN" b="1" dirty="0" smtClean="0">
              <a:solidFill>
                <a:srgbClr xmlns:mc="http://schemas.openxmlformats.org/markup-compatibility/2006" xmlns:a14="http://schemas.microsoft.com/office/drawing/2010/main" val="000000" mc:Ignorable=""/>
              </a:solidFill>
              <a:latin typeface="微软雅黑"/>
              <a:ea typeface="微软雅黑"/>
            </a:endParaRPr>
          </a:p>
          <a:p>
            <a:pPr lvl="1">
              <a:spcBef>
                <a:spcPts val="600"/>
              </a:spcBef>
              <a:spcAft>
                <a:spcPts val="600"/>
              </a:spcAft>
              <a:buFont typeface="Wingdings" pitchFamily="2" charset="2"/>
              <a:buChar char="u"/>
              <a:defRPr/>
            </a:pPr>
            <a:r>
              <a:rPr lang="en-US" altLang="zh-CN" b="1" dirty="0" smtClean="0">
                <a:solidFill>
                  <a:srgbClr xmlns:mc="http://schemas.openxmlformats.org/markup-compatibility/2006" xmlns:a14="http://schemas.microsoft.com/office/drawing/2010/main" val="000000" mc:Ignorable=""/>
                </a:solidFill>
                <a:latin typeface="微软雅黑"/>
                <a:ea typeface="微软雅黑"/>
              </a:rPr>
              <a:t> </a:t>
            </a:r>
            <a:r>
              <a:rPr lang="zh-CN" altLang="en-US" b="1" dirty="0" smtClean="0">
                <a:solidFill>
                  <a:srgbClr xmlns:mc="http://schemas.openxmlformats.org/markup-compatibility/2006" xmlns:a14="http://schemas.microsoft.com/office/drawing/2010/main" val="000000" mc:Ignorable=""/>
                </a:solidFill>
                <a:latin typeface="微软雅黑"/>
                <a:ea typeface="微软雅黑"/>
              </a:rPr>
              <a:t>微博营销的特点</a:t>
            </a:r>
            <a:endParaRPr lang="en-US" altLang="zh-CN" b="1" dirty="0" smtClean="0">
              <a:solidFill>
                <a:srgbClr xmlns:mc="http://schemas.openxmlformats.org/markup-compatibility/2006" xmlns:a14="http://schemas.microsoft.com/office/drawing/2010/main" val="000000" mc:Ignorable=""/>
              </a:solidFill>
              <a:latin typeface="微软雅黑"/>
              <a:ea typeface="微软雅黑"/>
            </a:endParaRPr>
          </a:p>
          <a:p>
            <a:pPr lvl="1">
              <a:spcBef>
                <a:spcPts val="600"/>
              </a:spcBef>
              <a:spcAft>
                <a:spcPts val="600"/>
              </a:spcAft>
              <a:buFont typeface="Wingdings" pitchFamily="2" charset="2"/>
              <a:buChar char="u"/>
              <a:defRPr/>
            </a:pPr>
            <a:r>
              <a:rPr lang="zh-CN" altLang="en-US" b="1" dirty="0" smtClean="0">
                <a:solidFill>
                  <a:srgbClr xmlns:mc="http://schemas.openxmlformats.org/markup-compatibility/2006" xmlns:a14="http://schemas.microsoft.com/office/drawing/2010/main" val="000000" mc:Ignorable=""/>
                </a:solidFill>
                <a:latin typeface="微软雅黑"/>
                <a:ea typeface="微软雅黑"/>
              </a:rPr>
              <a:t> 微博营销的价值</a:t>
            </a:r>
            <a:endParaRPr lang="en-US" altLang="zh-CN" sz="2400" b="1" dirty="0" smtClean="0">
              <a:solidFill>
                <a:srgbClr xmlns:mc="http://schemas.openxmlformats.org/markup-compatibility/2006" xmlns:a14="http://schemas.microsoft.com/office/drawing/2010/main" val="B6B6B6" mc:Ignorable=""/>
              </a:solidFill>
              <a:latin typeface="+mn-ea"/>
              <a:ea typeface="+mn-ea"/>
            </a:endParaRPr>
          </a:p>
          <a:p>
            <a:pPr>
              <a:spcBef>
                <a:spcPct val="25000"/>
              </a:spcBef>
              <a:spcAft>
                <a:spcPct val="25000"/>
              </a:spcAft>
              <a:buFont typeface="Wingdings" pitchFamily="2" charset="2"/>
              <a:buChar char="Ø"/>
              <a:defRPr/>
            </a:pPr>
            <a:r>
              <a:rPr lang="zh-CN" altLang="en-US" sz="2400" b="1" dirty="0" smtClean="0">
                <a:solidFill>
                  <a:srgbClr xmlns:mc="http://schemas.openxmlformats.org/markup-compatibility/2006" xmlns:a14="http://schemas.microsoft.com/office/drawing/2010/main" val="B6B6B6" mc:Ignorable=""/>
                </a:solidFill>
                <a:latin typeface="+mn-ea"/>
                <a:ea typeface="+mn-ea"/>
              </a:rPr>
              <a:t> 微博营销案例解析</a:t>
            </a:r>
            <a:endParaRPr lang="en-US" altLang="zh-CN" sz="2400" b="1" dirty="0" smtClean="0">
              <a:solidFill>
                <a:srgbClr xmlns:mc="http://schemas.openxmlformats.org/markup-compatibility/2006" xmlns:a14="http://schemas.microsoft.com/office/drawing/2010/main" val="B6B6B6" mc:Ignorable=""/>
              </a:solidFill>
              <a:latin typeface="+mn-ea"/>
              <a:ea typeface="+mn-ea"/>
            </a:endParaRPr>
          </a:p>
        </p:txBody>
      </p:sp>
      <p:pic>
        <p:nvPicPr>
          <p:cNvPr id="4100" name="Picture 6" descr="Hein16"/>
          <p:cNvPicPr>
            <a:picLocks noChangeAspect="1" noChangeArrowheads="1"/>
          </p:cNvPicPr>
          <p:nvPr/>
        </p:nvPicPr>
        <p:blipFill>
          <a:blip r:embed="rId3">
            <a:clrChange>
              <a:clrFrom>
                <a:srgbClr xmlns:mc="http://schemas.openxmlformats.org/markup-compatibility/2006" xmlns:a14="http://schemas.microsoft.com/office/drawing/2010/main" val="FFFFFF" mc:Ignorable=""/>
              </a:clrFrom>
              <a:clrTo>
                <a:srgbClr xmlns:mc="http://schemas.openxmlformats.org/markup-compatibility/2006" xmlns:a14="http://schemas.microsoft.com/office/drawing/2010/main" val="FFFFFF" mc:Ignorable="">
                  <a:alpha val="0"/>
                </a:srgbClr>
              </a:clrTo>
            </a:clrChange>
          </a:blip>
          <a:srcRect/>
          <a:stretch>
            <a:fillRect/>
          </a:stretch>
        </p:blipFill>
        <p:spPr bwMode="auto">
          <a:xfrm>
            <a:off x="714375" y="1428750"/>
            <a:ext cx="1071563" cy="1146175"/>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a:spLocks noGrp="1"/>
          </p:cNvSpPr>
          <p:nvPr>
            <p:ph type="title"/>
          </p:nvPr>
        </p:nvSpPr>
        <p:spPr>
          <a:xfrm>
            <a:off x="214313" y="142875"/>
            <a:ext cx="5857875" cy="642938"/>
          </a:xfrm>
        </p:spPr>
        <p:txBody>
          <a:bodyPr/>
          <a:lstStyle/>
          <a:p>
            <a:pPr algn="l" eaLnBrk="1" hangingPunct="1">
              <a:defRPr/>
            </a:pPr>
            <a:r>
              <a:rPr lang="zh-CN" altLang="en-US" sz="2000" b="1" dirty="0" smtClean="0"/>
              <a:t>微博营销与博客营销的本质区别</a:t>
            </a:r>
          </a:p>
        </p:txBody>
      </p:sp>
      <p:graphicFrame>
        <p:nvGraphicFramePr>
          <p:cNvPr id="3" name="Group 52"/>
          <p:cNvGraphicFramePr>
            <a:graphicFrameLocks noGrp="1"/>
          </p:cNvGraphicFramePr>
          <p:nvPr/>
        </p:nvGraphicFramePr>
        <p:xfrm>
          <a:off x="539552" y="1158205"/>
          <a:ext cx="8064500" cy="3725545"/>
        </p:xfrm>
        <a:graphic>
          <a:graphicData uri="http://schemas.openxmlformats.org/drawingml/2006/table">
            <a:tbl>
              <a:tblPr>
                <a:tableStyleId>{3C2FFA5D-87B4-456A-9821-1D502468CF0F}</a:tableStyleId>
              </a:tblPr>
              <a:tblGrid>
                <a:gridCol w="2089150"/>
                <a:gridCol w="3024187"/>
                <a:gridCol w="2951163"/>
              </a:tblGrid>
              <a:tr h="50482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1800" u="none" strike="noStrike" cap="none" normalizeH="0" baseline="0" dirty="0" smtClean="0">
                          <a:ln>
                            <a:noFill/>
                          </a:ln>
                          <a:solidFill>
                            <a:schemeClr val="tx2"/>
                          </a:solidFill>
                          <a:effectLst/>
                          <a:latin typeface="+mn-ea"/>
                          <a:ea typeface="+mn-ea"/>
                        </a:rPr>
                        <a:t>差异性</a:t>
                      </a:r>
                      <a:endParaRPr kumimoji="0" lang="zh-CN" altLang="en-US" sz="1800" b="1" i="0" u="none" strike="noStrike" cap="none" normalizeH="0" baseline="0" dirty="0" smtClean="0">
                        <a:ln>
                          <a:noFill/>
                        </a:ln>
                        <a:solidFill>
                          <a:schemeClr val="tx2"/>
                        </a:solidFill>
                        <a:effectLst/>
                        <a:latin typeface="+mn-ea"/>
                        <a:ea typeface="+mn-ea"/>
                      </a:endParaRPr>
                    </a:p>
                  </a:txBody>
                  <a:tcPr marL="90000" marR="90000" marT="46800" marB="46800"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1800" u="none" strike="noStrike" cap="none" normalizeH="0" baseline="0" smtClean="0">
                          <a:ln>
                            <a:noFill/>
                          </a:ln>
                          <a:solidFill>
                            <a:schemeClr val="tx2"/>
                          </a:solidFill>
                          <a:effectLst/>
                          <a:latin typeface="+mn-ea"/>
                          <a:ea typeface="+mn-ea"/>
                        </a:rPr>
                        <a:t>微博</a:t>
                      </a:r>
                      <a:endParaRPr kumimoji="0" lang="zh-CN" altLang="en-US" sz="1800" b="1" i="0" u="none" strike="noStrike" cap="none" normalizeH="0" baseline="0" smtClean="0">
                        <a:ln>
                          <a:noFill/>
                        </a:ln>
                        <a:solidFill>
                          <a:schemeClr val="tx2"/>
                        </a:solidFill>
                        <a:effectLst/>
                        <a:latin typeface="+mn-ea"/>
                        <a:ea typeface="+mn-ea"/>
                      </a:endParaRPr>
                    </a:p>
                  </a:txBody>
                  <a:tcPr marL="90000" marR="90000" marT="46800" marB="46800"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1800" u="none" strike="noStrike" cap="none" normalizeH="0" baseline="0" smtClean="0">
                          <a:ln>
                            <a:noFill/>
                          </a:ln>
                          <a:solidFill>
                            <a:schemeClr val="tx2"/>
                          </a:solidFill>
                          <a:effectLst/>
                          <a:latin typeface="+mn-ea"/>
                          <a:ea typeface="+mn-ea"/>
                        </a:rPr>
                        <a:t>博客</a:t>
                      </a:r>
                      <a:endParaRPr kumimoji="0" lang="zh-CN" altLang="en-US" sz="1800" b="1" i="0" u="none" strike="noStrike" cap="none" normalizeH="0" baseline="0" smtClean="0">
                        <a:ln>
                          <a:noFill/>
                        </a:ln>
                        <a:solidFill>
                          <a:schemeClr val="tx2"/>
                        </a:solidFill>
                        <a:effectLst/>
                        <a:latin typeface="+mn-ea"/>
                        <a:ea typeface="+mn-ea"/>
                      </a:endParaRPr>
                    </a:p>
                  </a:txBody>
                  <a:tcPr marL="90000" marR="90000" marT="46800" marB="46800" anchor="ctr" horzOverflow="overflow"/>
                </a:tc>
              </a:tr>
              <a:tr h="10160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1400" u="none" strike="noStrike" cap="none" normalizeH="0" baseline="0" dirty="0" smtClean="0">
                          <a:ln>
                            <a:noFill/>
                          </a:ln>
                          <a:solidFill>
                            <a:srgbClr xmlns:mc="http://schemas.openxmlformats.org/markup-compatibility/2006" xmlns:a14="http://schemas.microsoft.com/office/drawing/2010/main" val="000000" mc:Ignorable=""/>
                          </a:solidFill>
                          <a:effectLst/>
                          <a:latin typeface="+mn-ea"/>
                          <a:ea typeface="+mn-ea"/>
                        </a:rPr>
                        <a:t>信息源表现形式的差异</a:t>
                      </a:r>
                      <a:endParaRPr kumimoji="0" lang="zh-CN" altLang="en-US" sz="1400" b="1" i="0" u="none" strike="noStrike" cap="none" normalizeH="0" baseline="0" dirty="0" smtClean="0">
                        <a:ln>
                          <a:noFill/>
                        </a:ln>
                        <a:solidFill>
                          <a:srgbClr xmlns:mc="http://schemas.openxmlformats.org/markup-compatibility/2006" xmlns:a14="http://schemas.microsoft.com/office/drawing/2010/main" val="000000" mc:Ignorable=""/>
                        </a:solidFill>
                        <a:effectLst/>
                        <a:latin typeface="+mn-ea"/>
                        <a:ea typeface="+mn-ea"/>
                      </a:endParaRPr>
                    </a:p>
                  </a:txBody>
                  <a:tcPr marL="90000" marR="90000" marT="46800" marB="46800" anchor="ctr"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200" u="none" strike="noStrike" cap="none" normalizeH="0" baseline="0" smtClean="0">
                          <a:ln>
                            <a:noFill/>
                          </a:ln>
                          <a:solidFill>
                            <a:schemeClr val="tx2"/>
                          </a:solidFill>
                          <a:effectLst/>
                          <a:latin typeface="+mn-ea"/>
                          <a:ea typeface="+mn-ea"/>
                        </a:rPr>
                        <a:t>微博内容则短小精炼，重点在于表达现在发生了什么有趣（有价值）的事情，而不是系统的、严谨的企业新闻或产品介绍。</a:t>
                      </a:r>
                      <a:endParaRPr kumimoji="0" lang="zh-CN" altLang="en-US" sz="1200" b="0" i="0" u="none" strike="noStrike" cap="none" normalizeH="0" baseline="0" smtClean="0">
                        <a:ln>
                          <a:noFill/>
                        </a:ln>
                        <a:solidFill>
                          <a:schemeClr val="tx2"/>
                        </a:solidFill>
                        <a:effectLst/>
                        <a:latin typeface="+mn-ea"/>
                        <a:ea typeface="+mn-ea"/>
                      </a:endParaRPr>
                    </a:p>
                  </a:txBody>
                  <a:tcPr marL="90000" marR="90000" marT="46800" marB="46800" anchor="ctr"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200" u="none" strike="noStrike" cap="none" normalizeH="0" baseline="0" smtClean="0">
                          <a:ln>
                            <a:noFill/>
                          </a:ln>
                          <a:solidFill>
                            <a:schemeClr val="tx2"/>
                          </a:solidFill>
                          <a:effectLst/>
                          <a:latin typeface="+mn-ea"/>
                          <a:ea typeface="+mn-ea"/>
                        </a:rPr>
                        <a:t>博客营销以博客文章（信息源）的价值为基础，并且以个人观点表述为主要模式，每篇博客文章表现为独立的一个网页，因此对内容的数量和质量有一定要求，这也是博客营销的瓶颈之一。</a:t>
                      </a:r>
                      <a:endParaRPr kumimoji="0" lang="zh-CN" altLang="en-US" sz="1200" b="0" i="0" u="none" strike="noStrike" cap="none" normalizeH="0" baseline="0" smtClean="0">
                        <a:ln>
                          <a:noFill/>
                        </a:ln>
                        <a:solidFill>
                          <a:schemeClr val="tx2"/>
                        </a:solidFill>
                        <a:effectLst/>
                        <a:latin typeface="+mn-ea"/>
                        <a:ea typeface="+mn-ea"/>
                      </a:endParaRPr>
                    </a:p>
                  </a:txBody>
                  <a:tcPr horzOverflow="overflow"/>
                </a:tc>
              </a:tr>
              <a:tr h="10160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1400" u="none" strike="noStrike" cap="none" normalizeH="0" baseline="0" dirty="0" smtClean="0">
                          <a:ln>
                            <a:noFill/>
                          </a:ln>
                          <a:solidFill>
                            <a:schemeClr val="tx2"/>
                          </a:solidFill>
                          <a:effectLst/>
                          <a:latin typeface="+mn-ea"/>
                          <a:ea typeface="+mn-ea"/>
                        </a:rPr>
                        <a:t>信息传播模式的差异</a:t>
                      </a:r>
                      <a:endParaRPr kumimoji="0" lang="zh-CN" altLang="en-US" sz="1400" b="1" i="0" u="none" strike="noStrike" cap="none" normalizeH="0" baseline="0" dirty="0" smtClean="0">
                        <a:ln>
                          <a:noFill/>
                        </a:ln>
                        <a:solidFill>
                          <a:schemeClr val="tx2"/>
                        </a:solidFill>
                        <a:effectLst/>
                        <a:latin typeface="+mn-ea"/>
                        <a:ea typeface="+mn-ea"/>
                      </a:endParaRPr>
                    </a:p>
                  </a:txBody>
                  <a:tcPr marL="90000" marR="90000" marT="46800" marB="46800" anchor="ctr"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200" u="none" strike="noStrike" cap="none" normalizeH="0" baseline="0" smtClean="0">
                          <a:ln>
                            <a:noFill/>
                          </a:ln>
                          <a:solidFill>
                            <a:schemeClr val="tx2"/>
                          </a:solidFill>
                          <a:effectLst/>
                          <a:latin typeface="+mn-ea"/>
                          <a:ea typeface="+mn-ea"/>
                        </a:rPr>
                        <a:t>微博注重时效性，</a:t>
                      </a:r>
                      <a:r>
                        <a:rPr kumimoji="0" lang="en-US" altLang="zh-CN" sz="1200" u="none" strike="noStrike" cap="none" normalizeH="0" baseline="0" smtClean="0">
                          <a:ln>
                            <a:noFill/>
                          </a:ln>
                          <a:solidFill>
                            <a:schemeClr val="tx2"/>
                          </a:solidFill>
                          <a:effectLst/>
                          <a:latin typeface="+mn-ea"/>
                          <a:ea typeface="+mn-ea"/>
                        </a:rPr>
                        <a:t>3</a:t>
                      </a:r>
                      <a:r>
                        <a:rPr kumimoji="0" lang="zh-CN" altLang="en-US" sz="1200" u="none" strike="noStrike" cap="none" normalizeH="0" baseline="0" smtClean="0">
                          <a:ln>
                            <a:noFill/>
                          </a:ln>
                          <a:solidFill>
                            <a:schemeClr val="tx2"/>
                          </a:solidFill>
                          <a:effectLst/>
                          <a:latin typeface="+mn-ea"/>
                          <a:ea typeface="+mn-ea"/>
                        </a:rPr>
                        <a:t>天前发布的信息可能很少会有人再去问津，同时，微博的传播渠道除了相互关注的好友（粉丝）直接浏览之外，还可以通过好友的转发向更多的人群传播，因此是一个快速传播简短信息的方式。</a:t>
                      </a:r>
                      <a:endParaRPr kumimoji="0" lang="zh-CN" altLang="en-US" sz="1200" b="0" i="0" u="none" strike="noStrike" cap="none" normalizeH="0" baseline="0" smtClean="0">
                        <a:ln>
                          <a:noFill/>
                        </a:ln>
                        <a:solidFill>
                          <a:schemeClr val="tx2"/>
                        </a:solidFill>
                        <a:effectLst/>
                        <a:latin typeface="+mn-ea"/>
                        <a:ea typeface="+mn-ea"/>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200" u="none" strike="noStrike" cap="none" normalizeH="0" baseline="0" smtClean="0">
                          <a:ln>
                            <a:noFill/>
                          </a:ln>
                          <a:solidFill>
                            <a:schemeClr val="tx2"/>
                          </a:solidFill>
                          <a:effectLst/>
                          <a:latin typeface="+mn-ea"/>
                          <a:ea typeface="+mn-ea"/>
                        </a:rPr>
                        <a:t>博客营销除了用户直接进入网站或者</a:t>
                      </a:r>
                      <a:r>
                        <a:rPr kumimoji="0" lang="en-US" altLang="zh-CN" sz="1200" u="none" strike="noStrike" cap="none" normalizeH="0" baseline="0" smtClean="0">
                          <a:ln>
                            <a:noFill/>
                          </a:ln>
                          <a:solidFill>
                            <a:schemeClr val="tx2"/>
                          </a:solidFill>
                          <a:effectLst/>
                          <a:latin typeface="+mn-ea"/>
                          <a:ea typeface="+mn-ea"/>
                        </a:rPr>
                        <a:t>RSS</a:t>
                      </a:r>
                      <a:r>
                        <a:rPr kumimoji="0" lang="zh-CN" altLang="en-US" sz="1200" u="none" strike="noStrike" cap="none" normalizeH="0" baseline="0" smtClean="0">
                          <a:ln>
                            <a:noFill/>
                          </a:ln>
                          <a:solidFill>
                            <a:schemeClr val="tx2"/>
                          </a:solidFill>
                          <a:effectLst/>
                          <a:latin typeface="+mn-ea"/>
                          <a:ea typeface="+mn-ea"/>
                        </a:rPr>
                        <a:t>订阅浏览之外，往往还可以通过搜索引擎搜索获得持续的浏览，博客对时效性要求不高的特点决定了博客可以获得多个渠道用户的长期关注。</a:t>
                      </a:r>
                      <a:endParaRPr kumimoji="0" lang="zh-CN" altLang="en-US" sz="1200" b="0" i="0" u="none" strike="noStrike" cap="none" normalizeH="0" baseline="0" smtClean="0">
                        <a:ln>
                          <a:noFill/>
                        </a:ln>
                        <a:solidFill>
                          <a:schemeClr val="tx2"/>
                        </a:solidFill>
                        <a:effectLst/>
                        <a:latin typeface="+mn-ea"/>
                        <a:ea typeface="+mn-ea"/>
                      </a:endParaRPr>
                    </a:p>
                  </a:txBody>
                  <a:tcPr marL="90000" marR="90000" marT="46800" marB="46800" anchor="ctr" horzOverflow="overflow"/>
                </a:tc>
              </a:tr>
              <a:tr h="10160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400" u="none" strike="noStrike" cap="none" normalizeH="0" baseline="0" smtClean="0">
                          <a:ln>
                            <a:noFill/>
                          </a:ln>
                          <a:solidFill>
                            <a:schemeClr val="tx2"/>
                          </a:solidFill>
                          <a:effectLst/>
                          <a:latin typeface="+mn-ea"/>
                          <a:ea typeface="+mn-ea"/>
                        </a:rPr>
                        <a:t>用户获取信息的差异 </a:t>
                      </a:r>
                      <a:endParaRPr kumimoji="0" lang="zh-CN" altLang="en-US" sz="1400" b="0" i="0" u="none" strike="noStrike" cap="none" normalizeH="0" baseline="0" smtClean="0">
                        <a:ln>
                          <a:noFill/>
                        </a:ln>
                        <a:solidFill>
                          <a:schemeClr val="tx2"/>
                        </a:solidFill>
                        <a:effectLst/>
                        <a:latin typeface="+mn-ea"/>
                        <a:ea typeface="+mn-ea"/>
                      </a:endParaRPr>
                    </a:p>
                  </a:txBody>
                  <a:tcPr marL="90000" marR="90000" marT="46800" marB="46800" anchor="ctr"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200" u="none" strike="noStrike" cap="none" normalizeH="0" baseline="0" smtClean="0">
                          <a:ln>
                            <a:noFill/>
                          </a:ln>
                          <a:solidFill>
                            <a:schemeClr val="tx2"/>
                          </a:solidFill>
                          <a:effectLst/>
                          <a:latin typeface="+mn-ea"/>
                          <a:ea typeface="+mn-ea"/>
                        </a:rPr>
                        <a:t>用户可以利用电脑、手机等多种终端方便地获取微博信息，发挥了“碎片时间资源集合”的价值。</a:t>
                      </a:r>
                      <a:endParaRPr kumimoji="0" lang="zh-CN" altLang="en-US" sz="1200" b="0" i="0" u="none" strike="noStrike" cap="none" normalizeH="0" baseline="0" smtClean="0">
                        <a:ln>
                          <a:noFill/>
                        </a:ln>
                        <a:solidFill>
                          <a:schemeClr val="tx2"/>
                        </a:solidFill>
                        <a:effectLst/>
                        <a:latin typeface="+mn-ea"/>
                        <a:ea typeface="+mn-ea"/>
                      </a:endParaRPr>
                    </a:p>
                  </a:txBody>
                  <a:tcPr marL="90000" marR="90000" marT="46800" marB="46800" anchor="ctr"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200" u="none" strike="noStrike" cap="none" normalizeH="0" baseline="0" dirty="0" smtClean="0">
                          <a:ln>
                            <a:noFill/>
                          </a:ln>
                          <a:solidFill>
                            <a:schemeClr val="tx2"/>
                          </a:solidFill>
                          <a:effectLst/>
                          <a:latin typeface="+mn-ea"/>
                          <a:ea typeface="+mn-ea"/>
                        </a:rPr>
                        <a:t>对于博客信息，用户也可以利用电脑和手机获取信息，但是相对于微博来说，信息获取远不如微博方便、快捷。</a:t>
                      </a:r>
                      <a:endParaRPr kumimoji="0" lang="zh-CN" altLang="en-US" sz="1200" b="0" i="0" u="none" strike="noStrike" cap="none" normalizeH="0" baseline="0" dirty="0" smtClean="0">
                        <a:ln>
                          <a:noFill/>
                        </a:ln>
                        <a:solidFill>
                          <a:schemeClr val="tx2"/>
                        </a:solidFill>
                        <a:effectLst/>
                        <a:latin typeface="+mn-ea"/>
                        <a:ea typeface="+mn-ea"/>
                      </a:endParaRPr>
                    </a:p>
                  </a:txBody>
                  <a:tcPr marL="90000" marR="90000" marT="46800" marB="46800" anchor="ctr" horzOverflow="overflow"/>
                </a:tc>
              </a:tr>
            </a:tbl>
          </a:graphicData>
        </a:graphic>
      </p:graphicFrame>
      <p:sp>
        <p:nvSpPr>
          <p:cNvPr id="4" name="AutoShape 53"/>
          <p:cNvSpPr>
            <a:spLocks noChangeArrowheads="1"/>
          </p:cNvSpPr>
          <p:nvPr/>
        </p:nvSpPr>
        <p:spPr bwMode="auto">
          <a:xfrm rot="10800000">
            <a:off x="971352" y="4949155"/>
            <a:ext cx="7273925" cy="215900"/>
          </a:xfrm>
          <a:prstGeom prst="triangle">
            <a:avLst>
              <a:gd name="adj" fmla="val 50000"/>
            </a:avLst>
          </a:prstGeom>
          <a:solidFill>
            <a:srgbClr xmlns:mc="http://schemas.openxmlformats.org/markup-compatibility/2006" xmlns:a14="http://schemas.microsoft.com/office/drawing/2010/main" val="666699" mc:Ignorable="">
              <a:alpha val="70000"/>
            </a:srgbClr>
          </a:solidFill>
          <a:ln w="9525">
            <a:noFill/>
            <a:miter lim="800000"/>
            <a:headEnd/>
            <a:tailEnd/>
          </a:ln>
          <a:effectLst/>
        </p:spPr>
        <p:txBody>
          <a:bodyPr wrap="none" anchor="ctr"/>
          <a:lstStyle/>
          <a:p>
            <a:endParaRPr lang="zh-CN" altLang="en-US"/>
          </a:p>
        </p:txBody>
      </p:sp>
      <p:sp>
        <p:nvSpPr>
          <p:cNvPr id="5" name="Rectangle 54"/>
          <p:cNvSpPr>
            <a:spLocks noChangeArrowheads="1"/>
          </p:cNvSpPr>
          <p:nvPr/>
        </p:nvSpPr>
        <p:spPr bwMode="auto">
          <a:xfrm>
            <a:off x="539552" y="5228555"/>
            <a:ext cx="8064500" cy="720725"/>
          </a:xfrm>
          <a:prstGeom prst="rect">
            <a:avLst/>
          </a:prstGeom>
          <a:noFill/>
          <a:ln w="31750">
            <a:solidFill>
              <a:srgbClr xmlns:mc="http://schemas.openxmlformats.org/markup-compatibility/2006" xmlns:a14="http://schemas.microsoft.com/office/drawing/2010/main" val="000000" mc:Ignorable=""/>
            </a:solidFill>
            <a:miter lim="800000"/>
            <a:headEnd/>
            <a:tailEnd/>
          </a:ln>
          <a:effectLst/>
        </p:spPr>
        <p:txBody>
          <a:bodyPr anchor="ctr"/>
          <a:lstStyle/>
          <a:p>
            <a:pPr algn="ctr"/>
            <a:r>
              <a:rPr lang="zh-CN" altLang="en-US" b="1" dirty="0">
                <a:solidFill>
                  <a:srgbClr xmlns:mc="http://schemas.openxmlformats.org/markup-compatibility/2006" xmlns:a14="http://schemas.microsoft.com/office/drawing/2010/main" val="000000" mc:Ignorable=""/>
                </a:solidFill>
                <a:latin typeface="+mn-ea"/>
                <a:ea typeface="+mn-ea"/>
              </a:rPr>
              <a:t>微博营销与博客营销的区别：</a:t>
            </a:r>
          </a:p>
          <a:p>
            <a:pPr algn="ctr"/>
            <a:r>
              <a:rPr lang="zh-CN" altLang="en-US" b="1" dirty="0">
                <a:solidFill>
                  <a:srgbClr xmlns:mc="http://schemas.openxmlformats.org/markup-compatibility/2006" xmlns:a14="http://schemas.microsoft.com/office/drawing/2010/main" val="FF0000" mc:Ignorable=""/>
                </a:solidFill>
                <a:latin typeface="+mn-ea"/>
                <a:ea typeface="+mn-ea"/>
              </a:rPr>
              <a:t>博客营销可以依靠个人的力量，而微博营销则要依赖你的社会网络资源。 </a:t>
            </a:r>
          </a:p>
        </p:txBody>
      </p:sp>
    </p:spTree>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主题">
  <a:themeElements>
    <a:clrScheme name="自定义 2">
      <a:dk1>
        <a:srgbClr xmlns:mc="http://schemas.openxmlformats.org/markup-compatibility/2006" xmlns:a14="http://schemas.microsoft.com/office/drawing/2010/main" val="8A2428" mc:Ignorable=""/>
      </a:dk1>
      <a:lt1>
        <a:sysClr val="window" lastClr="FFFFFF"/>
      </a:lt1>
      <a:dk2>
        <a:srgbClr xmlns:mc="http://schemas.openxmlformats.org/markup-compatibility/2006" xmlns:a14="http://schemas.microsoft.com/office/drawing/2010/main" val="3F3151" mc:Ignorable=""/>
      </a:dk2>
      <a:lt2>
        <a:srgbClr xmlns:mc="http://schemas.openxmlformats.org/markup-compatibility/2006" xmlns:a14="http://schemas.microsoft.com/office/drawing/2010/main" val="EEECE1" mc:Ignorable=""/>
      </a:lt2>
      <a:accent1>
        <a:srgbClr xmlns:mc="http://schemas.openxmlformats.org/markup-compatibility/2006" xmlns:a14="http://schemas.microsoft.com/office/drawing/2010/main" val="4F81BD" mc:Ignorable=""/>
      </a:accent1>
      <a:accent2>
        <a:srgbClr xmlns:mc="http://schemas.openxmlformats.org/markup-compatibility/2006" xmlns:a14="http://schemas.microsoft.com/office/drawing/2010/main" val="C0504D" mc:Ignorable=""/>
      </a:accent2>
      <a:accent3>
        <a:srgbClr xmlns:mc="http://schemas.openxmlformats.org/markup-compatibility/2006" xmlns:a14="http://schemas.microsoft.com/office/drawing/2010/main" val="9BBB59" mc:Ignorable=""/>
      </a:accent3>
      <a:accent4>
        <a:srgbClr xmlns:mc="http://schemas.openxmlformats.org/markup-compatibility/2006" xmlns:a14="http://schemas.microsoft.com/office/drawing/2010/main" val="8064A2" mc:Ignorable=""/>
      </a:accent4>
      <a:accent5>
        <a:srgbClr xmlns:mc="http://schemas.openxmlformats.org/markup-compatibility/2006" xmlns:a14="http://schemas.microsoft.com/office/drawing/2010/main" val="4BACC6" mc:Ignorable=""/>
      </a:accent5>
      <a:accent6>
        <a:srgbClr xmlns:mc="http://schemas.openxmlformats.org/markup-compatibility/2006" xmlns:a14="http://schemas.microsoft.com/office/drawing/2010/main" val="F79646" mc:Ignorable=""/>
      </a:accent6>
      <a:hlink>
        <a:srgbClr xmlns:mc="http://schemas.openxmlformats.org/markup-compatibility/2006" xmlns:a14="http://schemas.microsoft.com/office/drawing/2010/main" val="0000FF" mc:Ignorable=""/>
      </a:hlink>
      <a:folHlink>
        <a:srgbClr xmlns:mc="http://schemas.openxmlformats.org/markup-compatibility/2006" xmlns:a14="http://schemas.microsoft.com/office/drawing/2010/main" val="800080" mc:Ignorable=""/>
      </a:folHlink>
    </a:clrScheme>
    <a:fontScheme name="自定义 1">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xmlns:mc="http://schemas.openxmlformats.org/markup-compatibility/2006" xmlns:a14="http://schemas.microsoft.com/office/drawing/2010/main" val="000000" mc:Ignorable="">
                <a:alpha val="38000"/>
              </a:srgbClr>
            </a:outerShdw>
          </a:effectLst>
        </a:effectStyle>
        <a:effectStyle>
          <a:effectLst>
            <a:outerShdw blurRad="40000" dist="23000" dir="5400000" rotWithShape="0">
              <a:srgbClr xmlns:mc="http://schemas.openxmlformats.org/markup-compatibility/2006" xmlns:a14="http://schemas.microsoft.com/office/drawing/2010/main" val="000000" mc:Ignorable="">
                <a:alpha val="35000"/>
              </a:srgbClr>
            </a:outerShdw>
          </a:effectLst>
        </a:effectStyle>
        <a:effectStyle>
          <a:effectLst>
            <a:outerShdw blurRad="40000" dist="23000" dir="5400000" rotWithShape="0">
              <a:srgbClr xmlns:mc="http://schemas.openxmlformats.org/markup-compatibility/2006" xmlns:a14="http://schemas.microsoft.com/office/drawing/2010/main" val="000000" mc:Ignorable="">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xmlns:mc="http://schemas.openxmlformats.org/markup-compatibility/2006" xmlns:a14="http://schemas.microsoft.com/office/drawing/2010/main" val="1F497D" mc:Ignorable=""/>
      </a:dk2>
      <a:lt2>
        <a:srgbClr xmlns:mc="http://schemas.openxmlformats.org/markup-compatibility/2006" xmlns:a14="http://schemas.microsoft.com/office/drawing/2010/main" val="EEECE1" mc:Ignorable=""/>
      </a:lt2>
      <a:accent1>
        <a:srgbClr xmlns:mc="http://schemas.openxmlformats.org/markup-compatibility/2006" xmlns:a14="http://schemas.microsoft.com/office/drawing/2010/main" val="4F81BD" mc:Ignorable=""/>
      </a:accent1>
      <a:accent2>
        <a:srgbClr xmlns:mc="http://schemas.openxmlformats.org/markup-compatibility/2006" xmlns:a14="http://schemas.microsoft.com/office/drawing/2010/main" val="C0504D" mc:Ignorable=""/>
      </a:accent2>
      <a:accent3>
        <a:srgbClr xmlns:mc="http://schemas.openxmlformats.org/markup-compatibility/2006" xmlns:a14="http://schemas.microsoft.com/office/drawing/2010/main" val="9BBB59" mc:Ignorable=""/>
      </a:accent3>
      <a:accent4>
        <a:srgbClr xmlns:mc="http://schemas.openxmlformats.org/markup-compatibility/2006" xmlns:a14="http://schemas.microsoft.com/office/drawing/2010/main" val="8064A2" mc:Ignorable=""/>
      </a:accent4>
      <a:accent5>
        <a:srgbClr xmlns:mc="http://schemas.openxmlformats.org/markup-compatibility/2006" xmlns:a14="http://schemas.microsoft.com/office/drawing/2010/main" val="4BACC6" mc:Ignorable=""/>
      </a:accent5>
      <a:accent6>
        <a:srgbClr xmlns:mc="http://schemas.openxmlformats.org/markup-compatibility/2006" xmlns:a14="http://schemas.microsoft.com/office/drawing/2010/main" val="F79646" mc:Ignorable=""/>
      </a:accent6>
      <a:hlink>
        <a:srgbClr xmlns:mc="http://schemas.openxmlformats.org/markup-compatibility/2006" xmlns:a14="http://schemas.microsoft.com/office/drawing/2010/main" val="0000FF" mc:Ignorable=""/>
      </a:hlink>
      <a:folHlink>
        <a:srgbClr xmlns:mc="http://schemas.openxmlformats.org/markup-compatibility/2006" xmlns:a14="http://schemas.microsoft.com/office/drawing/2010/main" val="800080" mc:Ignorabl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xmlns:mc="http://schemas.openxmlformats.org/markup-compatibility/2006" xmlns:a14="http://schemas.microsoft.com/office/drawing/2010/main" val="000000" mc:Ignorable="">
                <a:alpha val="38000"/>
              </a:srgbClr>
            </a:outerShdw>
          </a:effectLst>
        </a:effectStyle>
        <a:effectStyle>
          <a:effectLst>
            <a:outerShdw blurRad="40000" dist="23000" dir="5400000" rotWithShape="0">
              <a:srgbClr xmlns:mc="http://schemas.openxmlformats.org/markup-compatibility/2006" xmlns:a14="http://schemas.microsoft.com/office/drawing/2010/main" val="000000" mc:Ignorable="">
                <a:alpha val="35000"/>
              </a:srgbClr>
            </a:outerShdw>
          </a:effectLst>
        </a:effectStyle>
        <a:effectStyle>
          <a:effectLst>
            <a:outerShdw blurRad="40000" dist="23000" dir="5400000" rotWithShape="0">
              <a:srgbClr xmlns:mc="http://schemas.openxmlformats.org/markup-compatibility/2006" xmlns:a14="http://schemas.microsoft.com/office/drawing/2010/main" val="000000" mc:Ignorable="">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4150</TotalTime>
  <Words>5094</Words>
  <Application>Microsoft Office PowerPoint</Application>
  <PresentationFormat>全屏显示(4:3)</PresentationFormat>
  <Paragraphs>248</Paragraphs>
  <Slides>32</Slides>
  <Notes>21</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32</vt:i4>
      </vt:variant>
    </vt:vector>
  </HeadingPairs>
  <TitlesOfParts>
    <vt:vector size="34" baseType="lpstr">
      <vt:lpstr>Office 主题</vt:lpstr>
      <vt:lpstr>文档</vt:lpstr>
      <vt:lpstr>PowerPoint 演示文稿</vt:lpstr>
      <vt:lpstr>目录</vt:lpstr>
      <vt:lpstr>微博介绍</vt:lpstr>
      <vt:lpstr> 微博的三大特性 </vt:lpstr>
      <vt:lpstr>Twitter简介</vt:lpstr>
      <vt:lpstr>Twitter逐渐成为企业营销新的工具</vt:lpstr>
      <vt:lpstr>2009年美国广告主基本认可Twitter在产品推广方面的效果</vt:lpstr>
      <vt:lpstr>目录</vt:lpstr>
      <vt:lpstr>微博营销与博客营销的本质区别</vt:lpstr>
      <vt:lpstr>微博营销的特点</vt:lpstr>
      <vt:lpstr>微博的营销价值</vt:lpstr>
      <vt:lpstr>目录</vt:lpstr>
      <vt:lpstr>美国新奥尔良比萨店Twitter营销</vt:lpstr>
      <vt:lpstr>VANCL：品牌、活动信息传播多管齐下</vt:lpstr>
      <vt:lpstr>欧莱雅：互动话题助力媒体风尚大奖赛</vt:lpstr>
      <vt:lpstr>中国移动：互动活动造势无线音乐咪咕汇</vt:lpstr>
      <vt:lpstr>柒牌：与消费者互动，拉近与消费者的距离</vt:lpstr>
      <vt:lpstr>东航凌燕：以代表公司形象的空姐，打造品牌的知名度和美誉度</vt:lpstr>
      <vt:lpstr>我爱打折：善假于物——三无品牌的营销案例参考</vt:lpstr>
      <vt:lpstr>特仑苏：公关代理，收集民调，提升体验</vt:lpstr>
      <vt:lpstr>特仑苏：发布微博的内容分类</vt:lpstr>
      <vt:lpstr>特仑苏：发布微博的内容效果分析，有奖活动是效果最好的渠道</vt:lpstr>
      <vt:lpstr>后宫优雅事件——事件概述</vt:lpstr>
      <vt:lpstr>后宫优雅事件——平媒介入</vt:lpstr>
      <vt:lpstr>后宫优雅事件——围观吹牛</vt:lpstr>
      <vt:lpstr>后宫优雅事件——意外发生</vt:lpstr>
      <vt:lpstr>后宫优雅事件——东施效颦 </vt:lpstr>
      <vt:lpstr>后宫优雅事件——事件营销结束</vt:lpstr>
      <vt:lpstr>后宫优雅事件——营销效果评价</vt:lpstr>
      <vt:lpstr>后宫优雅事件——营销效果评价</vt:lpstr>
      <vt:lpstr>后宫优雅事件——总结分析</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Tianmw</cp:lastModifiedBy>
  <cp:revision>249</cp:revision>
  <dcterms:created xsi:type="dcterms:W3CDTF">2009-12-03T09:09:01Z</dcterms:created>
  <dcterms:modified xsi:type="dcterms:W3CDTF">2010-07-27T17:11:32Z</dcterms:modified>
</cp:coreProperties>
</file>